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99.xml" ContentType="application/vnd.openxmlformats-officedocument.presentationml.tags+xml"/>
  <Override PartName="/ppt/tags/tag10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72" r:id="rId3"/>
    <p:sldId id="274" r:id="rId4"/>
    <p:sldId id="267" r:id="rId5"/>
    <p:sldId id="259" r:id="rId6"/>
    <p:sldId id="268" r:id="rId7"/>
    <p:sldId id="265" r:id="rId8"/>
    <p:sldId id="260" r:id="rId9"/>
    <p:sldId id="261" r:id="rId10"/>
    <p:sldId id="269" r:id="rId11"/>
    <p:sldId id="264" r:id="rId12"/>
    <p:sldId id="258" r:id="rId13"/>
    <p:sldId id="271" r:id="rId14"/>
    <p:sldId id="273" r:id="rId15"/>
  </p:sldIdLst>
  <p:sldSz cx="9144000" cy="5143500" type="screen16x9"/>
  <p:notesSz cx="7010400" cy="9296400"/>
  <p:custDataLst>
    <p:tags r:id="rId1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D100"/>
    <a:srgbClr val="06055B"/>
    <a:srgbClr val="450392"/>
    <a:srgbClr val="6EBD11"/>
    <a:srgbClr val="F59802"/>
    <a:srgbClr val="6C05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0090" autoAdjust="0"/>
  </p:normalViewPr>
  <p:slideViewPr>
    <p:cSldViewPr snapToGrid="0" snapToObjects="1">
      <p:cViewPr varScale="1">
        <p:scale>
          <a:sx n="56" d="100"/>
          <a:sy n="56" d="100"/>
        </p:scale>
        <p:origin x="1737" y="33"/>
      </p:cViewPr>
      <p:guideLst>
        <p:guide orient="horz" pos="1620"/>
        <p:guide pos="2880"/>
      </p:guideLst>
    </p:cSldViewPr>
  </p:slideViewPr>
  <p:notesTextViewPr>
    <p:cViewPr>
      <p:scale>
        <a:sx n="1" d="1"/>
        <a:sy n="1" d="1"/>
      </p:scale>
      <p:origin x="0" y="0"/>
    </p:cViewPr>
  </p:notesTextViewPr>
  <p:notesViewPr>
    <p:cSldViewPr snapToGrid="0" snapToObjects="1">
      <p:cViewPr>
        <p:scale>
          <a:sx n="50" d="100"/>
          <a:sy n="50" d="100"/>
        </p:scale>
        <p:origin x="2052"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469859620148635E-2"/>
          <c:y val="3.6568213783403657E-2"/>
          <c:w val="0.95706028075970273"/>
          <c:h val="0.92686357243319273"/>
        </c:manualLayout>
      </c:layout>
      <c:scatterChart>
        <c:scatterStyle val="lineMarker"/>
        <c:varyColors val="0"/>
        <c:ser>
          <c:idx val="0"/>
          <c:order val="0"/>
          <c:spPr>
            <a:ln>
              <a:noFill/>
            </a:ln>
          </c:spPr>
          <c:marker>
            <c:symbol val="circle"/>
            <c:size val="14"/>
            <c:spPr>
              <a:solidFill>
                <a:srgbClr val="004236"/>
              </a:solidFill>
              <a:ln w="9525" algn="ctr">
                <a:solidFill>
                  <a:srgbClr val="004236"/>
                </a:solidFill>
                <a:prstDash val="solid"/>
              </a:ln>
            </c:spPr>
          </c:marker>
          <c:xVal>
            <c:numRef>
              <c:f>Sheet1!$A$1:$A$4</c:f>
              <c:numCache>
                <c:formatCode>General</c:formatCode>
                <c:ptCount val="4"/>
                <c:pt idx="0">
                  <c:v>-1.1000000000000014</c:v>
                </c:pt>
                <c:pt idx="1">
                  <c:v>4.7999999999999989</c:v>
                </c:pt>
                <c:pt idx="2">
                  <c:v>12.5</c:v>
                </c:pt>
                <c:pt idx="3">
                  <c:v>13.8</c:v>
                </c:pt>
              </c:numCache>
            </c:numRef>
          </c:xVal>
          <c:yVal>
            <c:numRef>
              <c:f>Sheet1!$B$1:$B$4</c:f>
              <c:numCache>
                <c:formatCode>General</c:formatCode>
                <c:ptCount val="4"/>
                <c:pt idx="0">
                  <c:v>1.9</c:v>
                </c:pt>
                <c:pt idx="1">
                  <c:v>2.7</c:v>
                </c:pt>
                <c:pt idx="2">
                  <c:v>8.6</c:v>
                </c:pt>
                <c:pt idx="3">
                  <c:v>13.1</c:v>
                </c:pt>
              </c:numCache>
            </c:numRef>
          </c:yVal>
          <c:smooth val="0"/>
          <c:extLst>
            <c:ext xmlns:c16="http://schemas.microsoft.com/office/drawing/2014/chart" uri="{C3380CC4-5D6E-409C-BE32-E72D297353CC}">
              <c16:uniqueId val="{00000000-ADED-4AB3-9C65-38CC0ADA1DD7}"/>
            </c:ext>
          </c:extLst>
        </c:ser>
        <c:dLbls>
          <c:showLegendKey val="0"/>
          <c:showVal val="0"/>
          <c:showCatName val="0"/>
          <c:showSerName val="0"/>
          <c:showPercent val="0"/>
          <c:showBubbleSize val="0"/>
        </c:dLbls>
        <c:axId val="1236036624"/>
        <c:axId val="1"/>
      </c:scatterChart>
      <c:valAx>
        <c:axId val="1236036624"/>
        <c:scaling>
          <c:orientation val="minMax"/>
          <c:max val="14"/>
          <c:min val="-2"/>
        </c:scaling>
        <c:delete val="0"/>
        <c:axPos val="b"/>
        <c:majorGridlines>
          <c:spPr>
            <a:ln>
              <a:noFill/>
            </a:ln>
          </c:spPr>
        </c:majorGridlines>
        <c:numFmt formatCode="General" sourceLinked="1"/>
        <c:majorTickMark val="out"/>
        <c:minorTickMark val="none"/>
        <c:tickLblPos val="none"/>
        <c:spPr>
          <a:ln w="9525" algn="ctr">
            <a:solidFill>
              <a:schemeClr val="tx1"/>
            </a:solidFill>
            <a:prstDash val="solid"/>
          </a:ln>
        </c:spPr>
        <c:txPr>
          <a:bodyPr wrap="none"/>
          <a:lstStyle/>
          <a:p>
            <a:pPr>
              <a:defRPr sz="1200">
                <a:solidFill>
                  <a:schemeClr val="tx1"/>
                </a:solidFill>
                <a:latin typeface="+mn-lt"/>
                <a:ea typeface="Arial"/>
                <a:cs typeface="Arial"/>
                <a:sym typeface="+mn-lt"/>
              </a:defRPr>
            </a:pPr>
            <a:endParaRPr lang="es-CO"/>
          </a:p>
        </c:txPr>
        <c:crossAx val="1"/>
        <c:crosses val="min"/>
        <c:crossBetween val="midCat"/>
        <c:majorUnit val="2"/>
      </c:valAx>
      <c:valAx>
        <c:axId val="1"/>
        <c:scaling>
          <c:orientation val="minMax"/>
          <c:max val="15"/>
          <c:min val="0"/>
        </c:scaling>
        <c:delete val="0"/>
        <c:axPos val="l"/>
        <c:majorGridlines>
          <c:spPr>
            <a:ln>
              <a:noFill/>
            </a:ln>
          </c:spPr>
        </c:majorGridlines>
        <c:numFmt formatCode="General" sourceLinked="1"/>
        <c:majorTickMark val="out"/>
        <c:minorTickMark val="none"/>
        <c:tickLblPos val="none"/>
        <c:spPr>
          <a:ln w="9525" algn="ctr">
            <a:solidFill>
              <a:schemeClr val="tx1"/>
            </a:solidFill>
            <a:prstDash val="solid"/>
          </a:ln>
        </c:spPr>
        <c:txPr>
          <a:bodyPr wrap="none"/>
          <a:lstStyle/>
          <a:p>
            <a:pPr>
              <a:defRPr sz="1200">
                <a:solidFill>
                  <a:schemeClr val="tx1"/>
                </a:solidFill>
                <a:latin typeface="+mn-lt"/>
                <a:ea typeface="Arial"/>
                <a:cs typeface="Arial"/>
                <a:sym typeface="+mn-lt"/>
              </a:defRPr>
            </a:pPr>
            <a:endParaRPr lang="es-CO"/>
          </a:p>
        </c:txPr>
        <c:crossAx val="1236036624"/>
        <c:crosses val="min"/>
        <c:crossBetween val="midCat"/>
        <c:majorUnit val="3"/>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337710299548625E-2"/>
          <c:y val="3.6568213783403657E-2"/>
          <c:w val="0.95732457940090276"/>
          <c:h val="0.92686357243319273"/>
        </c:manualLayout>
      </c:layout>
      <c:scatterChart>
        <c:scatterStyle val="lineMarker"/>
        <c:varyColors val="0"/>
        <c:ser>
          <c:idx val="0"/>
          <c:order val="0"/>
          <c:spPr>
            <a:ln>
              <a:noFill/>
            </a:ln>
          </c:spPr>
          <c:marker>
            <c:symbol val="circle"/>
            <c:size val="12"/>
            <c:spPr>
              <a:solidFill>
                <a:srgbClr val="EA6B00"/>
              </a:solidFill>
              <a:ln w="9525" algn="ctr">
                <a:solidFill>
                  <a:srgbClr val="EA6B00"/>
                </a:solidFill>
                <a:prstDash val="solid"/>
              </a:ln>
            </c:spPr>
          </c:marker>
          <c:xVal>
            <c:numRef>
              <c:f>Sheet1!$A$1:$A$15</c:f>
              <c:numCache>
                <c:formatCode>General</c:formatCode>
                <c:ptCount val="15"/>
                <c:pt idx="0">
                  <c:v>42.406213605263467</c:v>
                </c:pt>
                <c:pt idx="1">
                  <c:v>74.632467061529212</c:v>
                </c:pt>
                <c:pt idx="2">
                  <c:v>-10.775763621030766</c:v>
                </c:pt>
                <c:pt idx="3">
                  <c:v>181.88194140282431</c:v>
                </c:pt>
                <c:pt idx="4">
                  <c:v>93.142236646307225</c:v>
                </c:pt>
                <c:pt idx="5">
                  <c:v>125.02403141896733</c:v>
                </c:pt>
                <c:pt idx="6">
                  <c:v>72.734973811282089</c:v>
                </c:pt>
                <c:pt idx="7">
                  <c:v>60.241196878925621</c:v>
                </c:pt>
              </c:numCache>
            </c:numRef>
          </c:xVal>
          <c:yVal>
            <c:numRef>
              <c:f>Sheet1!$B$1:$B$15</c:f>
              <c:numCache>
                <c:formatCode>General</c:formatCode>
                <c:ptCount val="15"/>
                <c:pt idx="0">
                  <c:v>8.2967999999999993</c:v>
                </c:pt>
                <c:pt idx="1">
                  <c:v>9.4</c:v>
                </c:pt>
                <c:pt idx="2">
                  <c:v>11.200000000000001</c:v>
                </c:pt>
                <c:pt idx="3">
                  <c:v>11.799999999999999</c:v>
                </c:pt>
                <c:pt idx="4">
                  <c:v>4.5814000000000004</c:v>
                </c:pt>
                <c:pt idx="5">
                  <c:v>12.1608</c:v>
                </c:pt>
                <c:pt idx="6">
                  <c:v>9.4705999999999992</c:v>
                </c:pt>
                <c:pt idx="7">
                  <c:v>4.8933999999999997</c:v>
                </c:pt>
              </c:numCache>
            </c:numRef>
          </c:yVal>
          <c:smooth val="0"/>
          <c:extLst>
            <c:ext xmlns:c16="http://schemas.microsoft.com/office/drawing/2014/chart" uri="{C3380CC4-5D6E-409C-BE32-E72D297353CC}">
              <c16:uniqueId val="{00000000-5096-41E0-B716-D11062B89DA3}"/>
            </c:ext>
          </c:extLst>
        </c:ser>
        <c:ser>
          <c:idx val="1"/>
          <c:order val="1"/>
          <c:spPr>
            <a:ln>
              <a:noFill/>
            </a:ln>
          </c:spPr>
          <c:marker>
            <c:symbol val="circle"/>
            <c:size val="12"/>
            <c:spPr>
              <a:solidFill>
                <a:srgbClr val="004240"/>
              </a:solidFill>
              <a:ln w="9525" algn="ctr">
                <a:solidFill>
                  <a:srgbClr val="004240"/>
                </a:solidFill>
                <a:prstDash val="solid"/>
              </a:ln>
            </c:spPr>
          </c:marker>
          <c:xVal>
            <c:numRef>
              <c:f>Sheet1!$A$1:$A$15</c:f>
              <c:numCache>
                <c:formatCode>General</c:formatCode>
                <c:ptCount val="15"/>
                <c:pt idx="8">
                  <c:v>246.92894607395181</c:v>
                </c:pt>
                <c:pt idx="9">
                  <c:v>133.40811591811868</c:v>
                </c:pt>
                <c:pt idx="10">
                  <c:v>14.464746500277958</c:v>
                </c:pt>
                <c:pt idx="11">
                  <c:v>50.102740996294081</c:v>
                </c:pt>
                <c:pt idx="12">
                  <c:v>66.898933806634162</c:v>
                </c:pt>
                <c:pt idx="13">
                  <c:v>71.73486553659427</c:v>
                </c:pt>
              </c:numCache>
            </c:numRef>
          </c:xVal>
          <c:yVal>
            <c:numRef>
              <c:f>Sheet1!$C$1:$C$15</c:f>
              <c:numCache>
                <c:formatCode>General</c:formatCode>
                <c:ptCount val="15"/>
                <c:pt idx="8">
                  <c:v>8.0019999999999989</c:v>
                </c:pt>
                <c:pt idx="9">
                  <c:v>12</c:v>
                </c:pt>
                <c:pt idx="10">
                  <c:v>5.4</c:v>
                </c:pt>
                <c:pt idx="11">
                  <c:v>-1</c:v>
                </c:pt>
                <c:pt idx="12">
                  <c:v>2.4849999999999999</c:v>
                </c:pt>
                <c:pt idx="13">
                  <c:v>10.421800000000001</c:v>
                </c:pt>
              </c:numCache>
            </c:numRef>
          </c:yVal>
          <c:smooth val="0"/>
          <c:extLst>
            <c:ext xmlns:c16="http://schemas.microsoft.com/office/drawing/2014/chart" uri="{C3380CC4-5D6E-409C-BE32-E72D297353CC}">
              <c16:uniqueId val="{00000001-5096-41E0-B716-D11062B89DA3}"/>
            </c:ext>
          </c:extLst>
        </c:ser>
        <c:ser>
          <c:idx val="2"/>
          <c:order val="2"/>
          <c:spPr>
            <a:ln>
              <a:noFill/>
            </a:ln>
          </c:spPr>
          <c:marker>
            <c:symbol val="circle"/>
            <c:size val="12"/>
            <c:spPr>
              <a:solidFill>
                <a:srgbClr val="B8BF22"/>
              </a:solidFill>
              <a:ln w="9525" algn="ctr">
                <a:solidFill>
                  <a:srgbClr val="B8BF22"/>
                </a:solidFill>
                <a:prstDash val="solid"/>
              </a:ln>
            </c:spPr>
          </c:marker>
          <c:xVal>
            <c:numRef>
              <c:f>Sheet1!$A$1:$A$15</c:f>
              <c:numCache>
                <c:formatCode>General</c:formatCode>
                <c:ptCount val="15"/>
                <c:pt idx="14">
                  <c:v>149.86045087728547</c:v>
                </c:pt>
              </c:numCache>
            </c:numRef>
          </c:xVal>
          <c:yVal>
            <c:numRef>
              <c:f>Sheet1!$D$1:$D$15</c:f>
              <c:numCache>
                <c:formatCode>General</c:formatCode>
                <c:ptCount val="15"/>
                <c:pt idx="14">
                  <c:v>11.924487063530687</c:v>
                </c:pt>
              </c:numCache>
            </c:numRef>
          </c:yVal>
          <c:smooth val="0"/>
          <c:extLst>
            <c:ext xmlns:c16="http://schemas.microsoft.com/office/drawing/2014/chart" uri="{C3380CC4-5D6E-409C-BE32-E72D297353CC}">
              <c16:uniqueId val="{00000002-5096-41E0-B716-D11062B89DA3}"/>
            </c:ext>
          </c:extLst>
        </c:ser>
        <c:dLbls>
          <c:showLegendKey val="0"/>
          <c:showVal val="0"/>
          <c:showCatName val="0"/>
          <c:showSerName val="0"/>
          <c:showPercent val="0"/>
          <c:showBubbleSize val="0"/>
        </c:dLbls>
        <c:axId val="644939536"/>
        <c:axId val="1"/>
      </c:scatterChart>
      <c:valAx>
        <c:axId val="644939536"/>
        <c:scaling>
          <c:orientation val="minMax"/>
          <c:max val="280"/>
          <c:min val="-40"/>
        </c:scaling>
        <c:delete val="0"/>
        <c:axPos val="b"/>
        <c:majorGridlines>
          <c:spPr>
            <a:ln>
              <a:noFill/>
            </a:ln>
          </c:spPr>
        </c:majorGridlines>
        <c:numFmt formatCode="General" sourceLinked="1"/>
        <c:majorTickMark val="out"/>
        <c:minorTickMark val="none"/>
        <c:tickLblPos val="none"/>
        <c:spPr>
          <a:ln w="9525" algn="ctr">
            <a:solidFill>
              <a:schemeClr val="tx1"/>
            </a:solidFill>
            <a:prstDash val="solid"/>
          </a:ln>
        </c:spPr>
        <c:txPr>
          <a:bodyPr wrap="none"/>
          <a:lstStyle/>
          <a:p>
            <a:pPr>
              <a:defRPr sz="1200">
                <a:solidFill>
                  <a:schemeClr val="tx1"/>
                </a:solidFill>
                <a:latin typeface="+mn-lt"/>
                <a:ea typeface="Arial"/>
                <a:cs typeface="Arial"/>
                <a:sym typeface="+mn-lt"/>
              </a:defRPr>
            </a:pPr>
            <a:endParaRPr lang="es-CO"/>
          </a:p>
        </c:txPr>
        <c:crossAx val="1"/>
        <c:crosses val="min"/>
        <c:crossBetween val="midCat"/>
        <c:majorUnit val="40"/>
      </c:valAx>
      <c:valAx>
        <c:axId val="1"/>
        <c:scaling>
          <c:orientation val="minMax"/>
          <c:max val="14"/>
          <c:min val="-2"/>
        </c:scaling>
        <c:delete val="0"/>
        <c:axPos val="l"/>
        <c:majorGridlines>
          <c:spPr>
            <a:ln>
              <a:noFill/>
            </a:ln>
          </c:spPr>
        </c:majorGridlines>
        <c:numFmt formatCode="General" sourceLinked="1"/>
        <c:majorTickMark val="out"/>
        <c:minorTickMark val="none"/>
        <c:tickLblPos val="none"/>
        <c:spPr>
          <a:ln w="9525" algn="ctr">
            <a:solidFill>
              <a:schemeClr val="tx1"/>
            </a:solidFill>
            <a:prstDash val="solid"/>
          </a:ln>
        </c:spPr>
        <c:txPr>
          <a:bodyPr wrap="none"/>
          <a:lstStyle/>
          <a:p>
            <a:pPr>
              <a:defRPr sz="1200">
                <a:solidFill>
                  <a:schemeClr val="tx1"/>
                </a:solidFill>
                <a:latin typeface="+mn-lt"/>
                <a:ea typeface="Arial"/>
                <a:cs typeface="Arial"/>
                <a:sym typeface="+mn-lt"/>
              </a:defRPr>
            </a:pPr>
            <a:endParaRPr lang="es-CO"/>
          </a:p>
        </c:txPr>
        <c:crossAx val="644939536"/>
        <c:crosses val="min"/>
        <c:crossBetween val="midCat"/>
        <c:majorUnit val="2"/>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6" name="Marcador de imagen de diapositiva 5"/>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7" name="Marcador de notas 6"/>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Tree>
    <p:extLst>
      <p:ext uri="{BB962C8B-B14F-4D97-AF65-F5344CB8AC3E}">
        <p14:creationId xmlns:p14="http://schemas.microsoft.com/office/powerpoint/2010/main" val="8855133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1080000" y="720000"/>
            <a:ext cx="4800000" cy="2700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33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0000" y="720000"/>
            <a:ext cx="4801041" cy="2700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7149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79500" y="720725"/>
            <a:ext cx="4799013" cy="2698750"/>
          </a:xfrm>
        </p:spPr>
      </p:sp>
      <p:sp>
        <p:nvSpPr>
          <p:cNvPr id="3" name="Marcador de notas 2"/>
          <p:cNvSpPr>
            <a:spLocks noGrp="1"/>
          </p:cNvSpPr>
          <p:nvPr>
            <p:ph type="body" idx="1"/>
          </p:nvPr>
        </p:nvSpPr>
        <p:spPr>
          <a:xfrm>
            <a:off x="701675" y="3992312"/>
            <a:ext cx="5607050" cy="3660775"/>
          </a:xfrm>
        </p:spPr>
        <p:txBody>
          <a:bodyPr/>
          <a:lstStyle/>
          <a:p>
            <a:pPr algn="just"/>
            <a:r>
              <a:rPr lang="es-CO" sz="1200" b="1" dirty="0"/>
              <a:t>Mensaje principal: </a:t>
            </a:r>
            <a:r>
              <a:rPr lang="es-CO" sz="1200" dirty="0"/>
              <a:t>La estrategia ha evolucionado desde que iniciamos nuestra transformación y cambiamos el paradigma de valor sobre volumen</a:t>
            </a:r>
          </a:p>
          <a:p>
            <a:pPr algn="just"/>
            <a:endParaRPr lang="es-CO" sz="1200" b="1" dirty="0"/>
          </a:p>
          <a:p>
            <a:pPr algn="just"/>
            <a:r>
              <a:rPr lang="es-CO" sz="1200" b="1" dirty="0"/>
              <a:t>Mensajes adicionales</a:t>
            </a:r>
          </a:p>
          <a:p>
            <a:pPr marL="171450" indent="-171450" algn="just">
              <a:buFont typeface="Arial" panose="020B0604020202020204" pitchFamily="34" charset="0"/>
              <a:buChar char="•"/>
            </a:pPr>
            <a:r>
              <a:rPr lang="es-CO" sz="1200" dirty="0"/>
              <a:t>En 2018 tuvimos el mayor EBITDA de la historia gracias a la estrategia y transformación de la compañía</a:t>
            </a:r>
          </a:p>
          <a:p>
            <a:pPr marL="171450" indent="-171450" algn="just">
              <a:buFont typeface="Arial" panose="020B0604020202020204" pitchFamily="34" charset="0"/>
              <a:buChar char="•"/>
            </a:pPr>
            <a:r>
              <a:rPr lang="es-CO" sz="1200" dirty="0"/>
              <a:t>Esto se logró inclusive con menores precio promedio que los que se tenían en 2014</a:t>
            </a:r>
          </a:p>
          <a:p>
            <a:pPr marL="171450" indent="-171450" algn="just">
              <a:buFont typeface="Arial" panose="020B0604020202020204" pitchFamily="34" charset="0"/>
              <a:buChar char="•"/>
            </a:pPr>
            <a:r>
              <a:rPr lang="es-CO" sz="1200" dirty="0"/>
              <a:t>La utilidad neta fue el doble que en 2014, cuando el precio promedio de petróleo estaba 27 USD por arriba que en 2018</a:t>
            </a:r>
          </a:p>
          <a:p>
            <a:pPr marL="171450" indent="-171450" algn="just">
              <a:buFont typeface="Arial" panose="020B0604020202020204" pitchFamily="34" charset="0"/>
              <a:buChar char="•"/>
            </a:pPr>
            <a:endParaRPr lang="es-CO" sz="1200" dirty="0"/>
          </a:p>
          <a:p>
            <a:pPr algn="just"/>
            <a:r>
              <a:rPr lang="es-CO" sz="1200" b="1" dirty="0"/>
              <a:t>Cómo se puede contar</a:t>
            </a:r>
          </a:p>
          <a:p>
            <a:pPr algn="just"/>
            <a:endParaRPr lang="es-CO" sz="1200" dirty="0"/>
          </a:p>
          <a:p>
            <a:pPr algn="just"/>
            <a:r>
              <a:rPr lang="es-CO" sz="1200" dirty="0"/>
              <a:t>La Estrategia del Grupo Ecopetrol ha evolucionado desde que iniciamos nuestra transformación en 2014 y cambiamos el paradigma de valor sobre volumen. Esto ha permitido el logro de excelentes resultados en los últimos años alcanzando un EBITDA histórico de 30 mil millones de USD y utilidad neta del doble de lo que logramos en 2014 con un precio promedio de 27 USD más.  Con estos resultados demostramos que le estamos cumpliendo a los accionistas, le estamos cumpliendo al país.</a:t>
            </a:r>
          </a:p>
          <a:p>
            <a:endParaRPr lang="es-CO" sz="1200" dirty="0"/>
          </a:p>
        </p:txBody>
      </p:sp>
    </p:spTree>
    <p:extLst>
      <p:ext uri="{BB962C8B-B14F-4D97-AF65-F5344CB8AC3E}">
        <p14:creationId xmlns:p14="http://schemas.microsoft.com/office/powerpoint/2010/main" val="144923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9012"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3697888"/>
            <a:ext cx="5801360" cy="4648200"/>
          </a:xfrm>
          <a:prstGeom prst="rect">
            <a:avLst/>
          </a:prstGeom>
        </p:spPr>
        <p:txBody>
          <a:bodyPr/>
          <a:lstStyle/>
          <a:p>
            <a:pPr algn="just"/>
            <a:r>
              <a:rPr lang="es-CO" sz="1200" b="1" dirty="0"/>
              <a:t>Mensaje Principal: </a:t>
            </a:r>
            <a:r>
              <a:rPr lang="es-CO" sz="1200" dirty="0"/>
              <a:t>Ya cumplimos de forma anticipada la promesa hecha a los mercados en 2016, y es por eso que de nuevo estamos divulgando de nuevo cual es el siguiente paso para Ecopetrol</a:t>
            </a:r>
          </a:p>
          <a:p>
            <a:pPr algn="just"/>
            <a:endParaRPr lang="es-CO" sz="1200" b="1" dirty="0"/>
          </a:p>
          <a:p>
            <a:pPr algn="just"/>
            <a:r>
              <a:rPr lang="es-CO" sz="1200" b="1" dirty="0"/>
              <a:t>Mensajes adicionales </a:t>
            </a:r>
          </a:p>
          <a:p>
            <a:pPr marL="171450" indent="-171450" algn="just">
              <a:buFont typeface="Wingdings" panose="05000000000000000000" pitchFamily="2" charset="2"/>
              <a:buChar char="§"/>
            </a:pPr>
            <a:r>
              <a:rPr lang="es-CO" sz="1200" dirty="0"/>
              <a:t>Cumplimos en la meta de reservas 642 contra 600 de meta</a:t>
            </a:r>
          </a:p>
          <a:p>
            <a:pPr marL="171450" indent="-171450" algn="just">
              <a:buFont typeface="Wingdings" panose="05000000000000000000" pitchFamily="2" charset="2"/>
              <a:buChar char="§"/>
            </a:pPr>
            <a:r>
              <a:rPr lang="es-CO" sz="1200" dirty="0"/>
              <a:t>La expansión internacional ha permitido ya capturar oportunidades en Brasil (Saturno y Pau Brasil), bloques en US GoM y en el Offshore de México</a:t>
            </a:r>
          </a:p>
          <a:p>
            <a:pPr marL="171450" indent="-171450" algn="just">
              <a:buFont typeface="Wingdings" panose="05000000000000000000" pitchFamily="2" charset="2"/>
              <a:buChar char="§"/>
            </a:pPr>
            <a:r>
              <a:rPr lang="es-CO" sz="1200" dirty="0"/>
              <a:t>Sobrepasamos el flujo de caja esperado en el plan al 2020</a:t>
            </a:r>
          </a:p>
          <a:p>
            <a:pPr marL="171450" indent="-171450" algn="just">
              <a:buFont typeface="Wingdings" panose="05000000000000000000" pitchFamily="2" charset="2"/>
              <a:buChar char="§"/>
            </a:pPr>
            <a:r>
              <a:rPr lang="es-CO" sz="1200" dirty="0"/>
              <a:t>2 años antes casi alcanzamos la meta de recursos contingentes</a:t>
            </a:r>
          </a:p>
          <a:p>
            <a:pPr marL="171450" indent="-171450" algn="just">
              <a:buFont typeface="Wingdings" panose="05000000000000000000" pitchFamily="2" charset="2"/>
              <a:buChar char="§"/>
            </a:pPr>
            <a:r>
              <a:rPr lang="es-CO" sz="1200" dirty="0"/>
              <a:t>Los ahorros de Transformación fueron más del doble de lo comprometido</a:t>
            </a:r>
          </a:p>
          <a:p>
            <a:pPr marL="171450" indent="-171450" algn="just">
              <a:buFont typeface="Wingdings" panose="05000000000000000000" pitchFamily="2" charset="2"/>
              <a:buChar char="§"/>
            </a:pPr>
            <a:r>
              <a:rPr lang="es-CO" sz="1200" dirty="0"/>
              <a:t>El EBITDA por barril es superior al comprometido en 2016</a:t>
            </a:r>
          </a:p>
          <a:p>
            <a:pPr marL="171450" indent="-171450" algn="just">
              <a:buFont typeface="Wingdings" panose="05000000000000000000" pitchFamily="2" charset="2"/>
              <a:buChar char="§"/>
            </a:pPr>
            <a:r>
              <a:rPr lang="es-CO" sz="1200" dirty="0"/>
              <a:t>Hemos logrado reducir la deuda en más del doble del comprometido</a:t>
            </a:r>
          </a:p>
          <a:p>
            <a:pPr algn="just"/>
            <a:endParaRPr lang="es-CO" sz="1200" dirty="0"/>
          </a:p>
          <a:p>
            <a:pPr algn="just"/>
            <a:r>
              <a:rPr lang="es-CO" sz="1200" b="1" dirty="0"/>
              <a:t>Cómo se puede contar</a:t>
            </a:r>
          </a:p>
          <a:p>
            <a:pPr algn="just"/>
            <a:endParaRPr lang="es-CO" sz="1200" dirty="0"/>
          </a:p>
          <a:p>
            <a:pPr algn="just"/>
            <a:r>
              <a:rPr lang="es-CO" sz="1200" dirty="0"/>
              <a:t>En el 2016 salimos a los mercados con una promesa de valor. Que paso? Cumplimos en tiempo y forma dos años antes de lo previsto. Nos habíamos comprometido a incorporar reservas y logramos solo en el 2018 agregar 1,29 veces la producción. También hemos cumplido la internacionalización en Brasil y en México capturando bloques exploratorios con empresas de primer nivel tales como Petronas, Shell, BP, entre otras,   Esto es un gran paso para convertirnos en una compañía Panamericana, diversificando nuestro portafolio en geografías y cuencas.</a:t>
            </a:r>
          </a:p>
          <a:p>
            <a:pPr algn="just"/>
            <a:r>
              <a:rPr lang="es-CO" sz="1200" dirty="0"/>
              <a:t>Desde el punto de vista financiero hemos cumplido alcanzando un flujo de caja disponible de casi el 50% más del proyectado al cierre del 2020.  El programa de transformación empresarial no se detiene y ha logrado asegurar los ahorros en un orden de 3,3 billones de USD.  El desempeño de nuestros activos y una estricta disciplina financiera han permitido alcanzar indicadores de Ebitda/barril y Deuda bruta, respaldando nuestra calificación crediticia.</a:t>
            </a:r>
          </a:p>
          <a:p>
            <a:endParaRPr lang="es-CO" sz="1200" dirty="0"/>
          </a:p>
        </p:txBody>
      </p:sp>
    </p:spTree>
    <p:extLst>
      <p:ext uri="{BB962C8B-B14F-4D97-AF65-F5344CB8AC3E}">
        <p14:creationId xmlns:p14="http://schemas.microsoft.com/office/powerpoint/2010/main" val="1425269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7425"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defTabSz="931774">
              <a:tabLst>
                <a:tab pos="269875" algn="l"/>
              </a:tabLst>
            </a:pPr>
            <a:r>
              <a:rPr lang="es-CO" sz="1200" b="1" dirty="0"/>
              <a:t>Mensaje principal: </a:t>
            </a:r>
            <a:r>
              <a:rPr lang="es-CO" sz="1200" dirty="0"/>
              <a:t>La evolución de la estrategia debe atender los nuevos desafíos que se presentan en el entorno actual</a:t>
            </a:r>
          </a:p>
          <a:p>
            <a:pPr algn="just" defTabSz="931774">
              <a:tabLst>
                <a:tab pos="269875" algn="l"/>
              </a:tabLst>
            </a:pPr>
            <a:endParaRPr lang="es-CO" sz="1200" b="1" dirty="0"/>
          </a:p>
          <a:p>
            <a:pPr algn="just" defTabSz="931774">
              <a:tabLst>
                <a:tab pos="269875" algn="l"/>
              </a:tabLst>
            </a:pPr>
            <a:r>
              <a:rPr lang="es-CO" sz="1200" b="1" dirty="0"/>
              <a:t>Mensajes adicionales</a:t>
            </a:r>
          </a:p>
          <a:p>
            <a:pPr marL="171450" indent="-171450" algn="just" defTabSz="931774">
              <a:buFont typeface="Arial" panose="020B0604020202020204" pitchFamily="34" charset="0"/>
              <a:buChar char="•"/>
              <a:tabLst>
                <a:tab pos="269875" algn="l"/>
              </a:tabLst>
            </a:pPr>
            <a:r>
              <a:rPr lang="es-CO" sz="1200" dirty="0"/>
              <a:t>Cómo debe Ecopetrol atender las exigencias en cambios de calidad de combustibles en Colombia</a:t>
            </a:r>
          </a:p>
          <a:p>
            <a:pPr marL="171450" indent="-171450" algn="just" defTabSz="931774">
              <a:buFont typeface="Arial" panose="020B0604020202020204" pitchFamily="34" charset="0"/>
              <a:buChar char="•"/>
              <a:tabLst>
                <a:tab pos="269875" algn="l"/>
              </a:tabLst>
            </a:pPr>
            <a:r>
              <a:rPr lang="es-CO" sz="1200" dirty="0"/>
              <a:t>Cómo nos afectará o beneficiará la penetración de energías renovables</a:t>
            </a:r>
          </a:p>
          <a:p>
            <a:pPr marL="171450" indent="-171450" algn="just" defTabSz="931774">
              <a:buFont typeface="Arial" panose="020B0604020202020204" pitchFamily="34" charset="0"/>
              <a:buChar char="•"/>
              <a:tabLst>
                <a:tab pos="269875" algn="l"/>
              </a:tabLst>
            </a:pPr>
            <a:r>
              <a:rPr lang="es-CO" sz="1200" dirty="0"/>
              <a:t>Cómo debemos reaccionar ante potenciales cambios en las tarifas de transporte</a:t>
            </a:r>
          </a:p>
          <a:p>
            <a:pPr marL="171450" indent="-171450" algn="just" defTabSz="931774">
              <a:buFont typeface="Arial" panose="020B0604020202020204" pitchFamily="34" charset="0"/>
              <a:buChar char="•"/>
              <a:tabLst>
                <a:tab pos="269875" algn="l"/>
              </a:tabLst>
            </a:pPr>
            <a:r>
              <a:rPr lang="es-CO" sz="1200" dirty="0"/>
              <a:t>Por qué tantas compañías están interesadas en los No Convencionales en Estados Unidos</a:t>
            </a:r>
          </a:p>
          <a:p>
            <a:pPr marL="171450" indent="-171450" algn="just" defTabSz="931774">
              <a:buFont typeface="Arial" panose="020B0604020202020204" pitchFamily="34" charset="0"/>
              <a:buChar char="•"/>
              <a:tabLst>
                <a:tab pos="269875" algn="l"/>
              </a:tabLst>
            </a:pPr>
            <a:r>
              <a:rPr lang="es-CO" sz="1200" dirty="0"/>
              <a:t>Cómo debemos jugar en el mercado de Gas</a:t>
            </a:r>
          </a:p>
          <a:p>
            <a:pPr marL="171450" indent="-171450" algn="just" defTabSz="931774">
              <a:buFont typeface="Arial" panose="020B0604020202020204" pitchFamily="34" charset="0"/>
              <a:buChar char="•"/>
              <a:tabLst>
                <a:tab pos="269875" algn="l"/>
              </a:tabLst>
            </a:pPr>
            <a:r>
              <a:rPr lang="es-CO" sz="1200" dirty="0"/>
              <a:t>Cuál compromiso debemos asumir en calidad de aire</a:t>
            </a:r>
          </a:p>
          <a:p>
            <a:pPr marL="171450" indent="-171450" algn="just" defTabSz="931774">
              <a:buFont typeface="Arial" panose="020B0604020202020204" pitchFamily="34" charset="0"/>
              <a:buChar char="•"/>
              <a:tabLst>
                <a:tab pos="269875" algn="l"/>
              </a:tabLst>
            </a:pPr>
            <a:r>
              <a:rPr lang="es-CO" sz="1200" dirty="0"/>
              <a:t>Cuál será el rol de biocombustibles y/o petroquímica ante la transición energética</a:t>
            </a:r>
          </a:p>
          <a:p>
            <a:pPr marL="171450" indent="-171450" algn="just" defTabSz="931774">
              <a:buFont typeface="Arial" panose="020B0604020202020204" pitchFamily="34" charset="0"/>
              <a:buChar char="•"/>
              <a:tabLst>
                <a:tab pos="269875" algn="l"/>
              </a:tabLst>
            </a:pPr>
            <a:endParaRPr lang="es-CO" sz="1200" dirty="0"/>
          </a:p>
          <a:p>
            <a:pPr algn="just" defTabSz="931774">
              <a:tabLst>
                <a:tab pos="269875" algn="l"/>
              </a:tabLst>
            </a:pPr>
            <a:r>
              <a:rPr lang="es-CO" sz="1200" b="1" dirty="0"/>
              <a:t>Cómo se puede contar</a:t>
            </a:r>
          </a:p>
          <a:p>
            <a:pPr algn="just" defTabSz="931774">
              <a:tabLst>
                <a:tab pos="269875" algn="l"/>
              </a:tabLst>
            </a:pPr>
            <a:r>
              <a:rPr lang="es-CO" sz="1200" dirty="0"/>
              <a:t>Adicionalmente existen señales del entorno que obligan a todas las compañías de la industria del petróleo y el gas a reaccionar y asegurar la robustez de su estrategia. Nosotros no somos la excepción y para el diseño de nuestra estrategia se consideraron todas las nuevas tendencias mundiales y los riesgos y oportunidades que estas generan. </a:t>
            </a:r>
          </a:p>
          <a:p>
            <a:pPr algn="just" defTabSz="931774">
              <a:tabLst>
                <a:tab pos="269875" algn="l"/>
              </a:tabLst>
            </a:pPr>
            <a:endParaRPr lang="es-CO" sz="1200" dirty="0"/>
          </a:p>
          <a:p>
            <a:pPr algn="just" defTabSz="931774">
              <a:tabLst>
                <a:tab pos="269875" algn="l"/>
              </a:tabLst>
            </a:pPr>
            <a:r>
              <a:rPr lang="es-CO" sz="1200" dirty="0"/>
              <a:t>Algunos desafíos provienen del entorno internacional, como las energías renovables o el boom de desarrollo de no convencionales en EEUU. Otros vienen de nuestro entorno local, como aquellos relacionados con la calidad del aire, desafío íntimamente relacionado con la calidad de los combustibles producidos en las refinerías. </a:t>
            </a:r>
          </a:p>
        </p:txBody>
      </p:sp>
    </p:spTree>
    <p:extLst>
      <p:ext uri="{BB962C8B-B14F-4D97-AF65-F5344CB8AC3E}">
        <p14:creationId xmlns:p14="http://schemas.microsoft.com/office/powerpoint/2010/main" val="2887388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9012"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defTabSz="931774"/>
            <a:r>
              <a:rPr lang="es-CO" sz="1200" b="1" dirty="0"/>
              <a:t>Mensaje principal: </a:t>
            </a:r>
            <a:r>
              <a:rPr lang="es-CO" sz="1200" dirty="0"/>
              <a:t>Sin embargo, nuestra estrategia, así como sus pilares fundamentales siguen vigentes, y son los que nos han permitido tener los resultados que logramos: (i) Estricta Disciplina de Capital; (ii) Protección de la Caja y Eficiencia de costos; (iii) Crecimiento de Reservas y Producción</a:t>
            </a:r>
          </a:p>
          <a:p>
            <a:pPr algn="just" defTabSz="931774"/>
            <a:endParaRPr lang="es-CO" sz="1200" dirty="0"/>
          </a:p>
          <a:p>
            <a:pPr algn="just" defTabSz="931774"/>
            <a:r>
              <a:rPr lang="es-CO" sz="1200" b="1" dirty="0"/>
              <a:t>Mensajes adicionales</a:t>
            </a:r>
          </a:p>
          <a:p>
            <a:pPr marL="171450" indent="-171450" algn="just" defTabSz="931774">
              <a:buFont typeface="Arial" panose="020B0604020202020204" pitchFamily="34" charset="0"/>
              <a:buChar char="•"/>
            </a:pPr>
            <a:r>
              <a:rPr lang="es-CO" sz="1200" dirty="0"/>
              <a:t>Estricta disciplina de Capital que nos permite ser resilientes ante caídas de los precios</a:t>
            </a:r>
          </a:p>
          <a:p>
            <a:pPr marL="171450" indent="-171450" algn="just" defTabSz="931774">
              <a:buFont typeface="Arial" panose="020B0604020202020204" pitchFamily="34" charset="0"/>
              <a:buChar char="•"/>
            </a:pPr>
            <a:r>
              <a:rPr lang="es-CO" sz="1200" dirty="0"/>
              <a:t>Protección de la Caja y Eficiencia en Costos que nos ha permitido tener los resultados de EBITDA y Utilidad neta históricos</a:t>
            </a:r>
          </a:p>
          <a:p>
            <a:pPr marL="171450" indent="-171450" algn="just" defTabSz="931774">
              <a:buFont typeface="Arial" panose="020B0604020202020204" pitchFamily="34" charset="0"/>
              <a:buChar char="•"/>
            </a:pPr>
            <a:r>
              <a:rPr lang="es-CO" sz="1200" dirty="0"/>
              <a:t>Crecimiento de Reservas y Producción, ya que seguimos siendo una empresa con enfoque principal en Upstream, y nuestros 4 ejes de crecimiento siguen siendo las mejores oportunidades para lograrlo</a:t>
            </a:r>
          </a:p>
          <a:p>
            <a:pPr algn="just" defTabSz="931774"/>
            <a:endParaRPr lang="es-CO" sz="1200" b="1" dirty="0"/>
          </a:p>
          <a:p>
            <a:pPr algn="just" defTabSz="931774"/>
            <a:r>
              <a:rPr lang="es-CO" sz="1200" b="1" dirty="0"/>
              <a:t>Cómo se puede contar</a:t>
            </a:r>
          </a:p>
          <a:p>
            <a:pPr algn="just" defTabSz="931774"/>
            <a:endParaRPr lang="es-CO" sz="1200" dirty="0"/>
          </a:p>
          <a:p>
            <a:pPr algn="just" defTabSz="931774"/>
            <a:r>
              <a:rPr lang="es-CO" sz="1200" dirty="0"/>
              <a:t>Como se menciono anteriormente, la estrategia sigue vigente, y tiene como pilares fundamentales la Protección de la caja, eficiencia en costos y disciplina de capital, así como fundamenta su crecimiento en reservas y producción, ya que seguimos siendo una empresa con foco en Upstream, y es en esos 4 ejes de crecimiento donde están las mejores oportunidades para Ecopetrol.  Estos elementos sólidos permitieron desarrollar la resiliencia que hoy caracteriza a la empresa y que es referida por parte de varios grupos de interés, en especial los inversionistas.</a:t>
            </a:r>
          </a:p>
          <a:p>
            <a:pPr algn="just" defTabSz="931774"/>
            <a:endParaRPr lang="es-CO" sz="1200" dirty="0"/>
          </a:p>
          <a:p>
            <a:pPr algn="just" defTabSz="931774"/>
            <a:r>
              <a:rPr lang="es-CO" sz="1200" dirty="0"/>
              <a:t>En términos de crecimiento es determinante la búsqueda e incorporación de reservas para alcanzar más años de vida media (hoy en 7,2 años) y lograr referentes de compañías con vida media superior a 8 años.</a:t>
            </a:r>
          </a:p>
        </p:txBody>
      </p:sp>
    </p:spTree>
    <p:extLst>
      <p:ext uri="{BB962C8B-B14F-4D97-AF65-F5344CB8AC3E}">
        <p14:creationId xmlns:p14="http://schemas.microsoft.com/office/powerpoint/2010/main" val="758280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0000" y="720000"/>
            <a:ext cx="4800000" cy="2700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a:buNone/>
            </a:pPr>
            <a:r>
              <a:rPr lang="es-CO" sz="1200" b="1" dirty="0"/>
              <a:t>Mensaje principal: </a:t>
            </a:r>
            <a:r>
              <a:rPr lang="es-CO" sz="1200" dirty="0">
                <a:solidFill>
                  <a:schemeClr val="tx1"/>
                </a:solidFill>
              </a:rPr>
              <a:t>El crecimiento del grupo Ecopetrol está enfocado en el Upstream.</a:t>
            </a:r>
            <a:r>
              <a:rPr lang="es-CO" sz="1200" baseline="0" dirty="0">
                <a:solidFill>
                  <a:schemeClr val="tx1"/>
                </a:solidFill>
              </a:rPr>
              <a:t>  Las principales </a:t>
            </a:r>
            <a:r>
              <a:rPr lang="es-CO" sz="1200" dirty="0">
                <a:solidFill>
                  <a:schemeClr val="tx1"/>
                </a:solidFill>
              </a:rPr>
              <a:t>palancas de</a:t>
            </a:r>
            <a:r>
              <a:rPr lang="es-CO" sz="1200" baseline="0" dirty="0">
                <a:solidFill>
                  <a:schemeClr val="tx1"/>
                </a:solidFill>
              </a:rPr>
              <a:t> crecimiento e</a:t>
            </a:r>
            <a:r>
              <a:rPr lang="es-CO" sz="1200" dirty="0">
                <a:solidFill>
                  <a:schemeClr val="tx1"/>
                </a:solidFill>
              </a:rPr>
              <a:t>stán</a:t>
            </a:r>
            <a:r>
              <a:rPr lang="es-CO" sz="1200" baseline="0" dirty="0">
                <a:solidFill>
                  <a:schemeClr val="tx1"/>
                </a:solidFill>
              </a:rPr>
              <a:t> asociadas al aprovechamiento de los activos actuales y la exploración en Colombia, la diversificación a través de la internacionalización y el crecimiento inorgánico, y el desarrollo de los Hidrocarburos en yacimientos no convencionales en Colombia y en Estados Unidos.</a:t>
            </a:r>
          </a:p>
          <a:p>
            <a:pPr algn="just">
              <a:buNone/>
            </a:pPr>
            <a:endParaRPr lang="es-CO" sz="1200" baseline="0" dirty="0">
              <a:solidFill>
                <a:schemeClr val="tx1"/>
              </a:solidFil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a:buNone/>
            </a:pPr>
            <a:endParaRPr lang="es-CO" sz="1200" dirty="0">
              <a:solidFill>
                <a:schemeClr val="tx1"/>
              </a:solidFill>
            </a:endParaRPr>
          </a:p>
          <a:p>
            <a:pPr algn="just">
              <a:buNone/>
            </a:pPr>
            <a:r>
              <a:rPr lang="es-CO" sz="1200" dirty="0">
                <a:solidFill>
                  <a:schemeClr val="tx1"/>
                </a:solidFill>
              </a:rPr>
              <a:t>El desarrollo de los activos actuales ha permitido conocer su potencial adicional, con la consecuente incorporación de producción y reservas adicionales. El conocimiento de los campos actuales, ha permitido pasar de 33 a 55 billones de barriles de Hidrocarburo oil in place, con un continuo reto para asegurar el crecimiento en un 12% adicional al 2021.</a:t>
            </a:r>
          </a:p>
          <a:p>
            <a:pPr algn="just">
              <a:buNone/>
            </a:pPr>
            <a:endParaRPr lang="es-CO" sz="1200" dirty="0">
              <a:solidFill>
                <a:schemeClr val="tx1"/>
              </a:solidFill>
            </a:endParaRPr>
          </a:p>
          <a:p>
            <a:pPr algn="just">
              <a:buNone/>
            </a:pPr>
            <a:r>
              <a:rPr lang="es-CO" sz="1200" dirty="0">
                <a:solidFill>
                  <a:schemeClr val="tx1"/>
                </a:solidFill>
              </a:rPr>
              <a:t>EL recobro mejorado tiene un rol fundamental para aprovechar los activos actuales con el uso de tecnologías de recuperación secundaria y terciaría,  que permitan pasar de un 19 % de recuperación adicional, hasta un 21% en el 2021, lo que representa alrededor de 67 Kbped de producción, y genera las bases para lograr cerca del 30% aproximadamente al final de la siguiente década.</a:t>
            </a:r>
          </a:p>
          <a:p>
            <a:pPr algn="just">
              <a:buNone/>
            </a:pPr>
            <a:endParaRPr lang="es-CO" sz="1200" dirty="0">
              <a:solidFill>
                <a:schemeClr val="tx1"/>
              </a:solidFill>
            </a:endParaRPr>
          </a:p>
          <a:p>
            <a:pPr algn="just">
              <a:buNone/>
            </a:pPr>
            <a:r>
              <a:rPr lang="es-CO" sz="1200" dirty="0">
                <a:solidFill>
                  <a:schemeClr val="tx1"/>
                </a:solidFill>
              </a:rPr>
              <a:t>La exploración en Colombia estará orientada al Near Field Exploration, permitirá la incorporación ágil de barriles de reservas y producción en la cercanía de los desarrollos actuales, especialmente en el Valle de Magdalena.  La exploración en cuencas subexploradas, como es el piedemonte llanero, también permitirá incorporar nuevos barriles.  Los principales focos de la exploración en Colombia serán: La provincia de gas Onshore en el Valle del Magdalena, los campos de HYNC, El Offshore Caribe Colombiano (en el que se destacan Orca y KGG – Kronos, Gorgon y Glaucus), El Piedemonte y los Llanos y finalmente el Caguán Putumayo.</a:t>
            </a:r>
          </a:p>
          <a:p>
            <a:pPr marL="161766" indent="0" algn="just">
              <a:buNone/>
            </a:pPr>
            <a:endParaRPr lang="es-CO" sz="1200" dirty="0">
              <a:solidFill>
                <a:schemeClr val="tx1"/>
              </a:solidFill>
            </a:endParaRPr>
          </a:p>
          <a:p>
            <a:pPr algn="just">
              <a:lnSpc>
                <a:spcPct val="100000"/>
              </a:lnSpc>
            </a:pPr>
            <a:r>
              <a:rPr lang="es-CO" sz="1200" dirty="0">
                <a:solidFill>
                  <a:schemeClr val="tx1"/>
                </a:solidFill>
              </a:rPr>
              <a:t>La internacionalización, como medio para alcanzar la diversificación es una de las palancas importantes del crecimiento, ya ha tenido resultados como el acceso a bloques en el Golfo de México, a través de la filial Ecopetrol América, con una producción media actual de 16,5 Kbped, y el acceso a bloques en la Cuencas de Campos y Santos en la Costa Afuera de Brasil, que proyectan una producción promedio</a:t>
            </a:r>
            <a:r>
              <a:rPr lang="es-CO" sz="1200" baseline="0" dirty="0">
                <a:solidFill>
                  <a:schemeClr val="tx1"/>
                </a:solidFill>
              </a:rPr>
              <a:t> d</a:t>
            </a:r>
            <a:r>
              <a:rPr lang="es-CO" sz="1200" dirty="0">
                <a:solidFill>
                  <a:schemeClr val="tx1"/>
                </a:solidFill>
              </a:rPr>
              <a:t>e 59,0 Kbped en los</a:t>
            </a:r>
            <a:r>
              <a:rPr lang="es-CO" sz="1200" baseline="0" dirty="0">
                <a:solidFill>
                  <a:schemeClr val="tx1"/>
                </a:solidFill>
              </a:rPr>
              <a:t> próximos 12 años.</a:t>
            </a:r>
            <a:endParaRPr lang="es-CO" sz="1200" dirty="0">
              <a:solidFill>
                <a:schemeClr val="tx1"/>
              </a:solidFill>
            </a:endParaRPr>
          </a:p>
          <a:p>
            <a:pPr algn="just">
              <a:lnSpc>
                <a:spcPct val="100000"/>
              </a:lnSpc>
            </a:pPr>
            <a:r>
              <a:rPr lang="es-CO" sz="1200" dirty="0">
                <a:solidFill>
                  <a:schemeClr val="tx1"/>
                </a:solidFill>
              </a:rPr>
              <a:t>El crecimiento inorgánico busca asegurar sostenibilidad con la adquisición de compañías y de activos.</a:t>
            </a:r>
          </a:p>
          <a:p>
            <a:pPr algn="just">
              <a:lnSpc>
                <a:spcPct val="100000"/>
              </a:lnSpc>
            </a:pPr>
            <a:endParaRPr lang="es-CO" sz="1200" dirty="0">
              <a:solidFill>
                <a:schemeClr val="tx1"/>
              </a:solidFill>
            </a:endParaRPr>
          </a:p>
          <a:p>
            <a:pPr algn="just">
              <a:lnSpc>
                <a:spcPct val="100000"/>
              </a:lnSpc>
            </a:pPr>
            <a:r>
              <a:rPr lang="es-CO" sz="1200" dirty="0">
                <a:solidFill>
                  <a:schemeClr val="tx1"/>
                </a:solidFill>
              </a:rPr>
              <a:t>Sobre los HYNC el grupo Ecopetrol afianza su programa tras los resultados de la comisión de expertos que ha habilitado el desarrollo de pilotos exploratorios. Es importante mencionar que hay un concepto importante en la estrategia que acompaña esta opción estratégica: La incorporación de “Hidrocarburo de ciclo corto”, lo que significa que todo el proceso productivo, desde el inicio del proceso exploratorio,  hasta la fase de desarrollo es más corto en términos de tiempo. Incorporar este tipo de activos es muy atractivo para el logro de la Estrategia.</a:t>
            </a:r>
          </a:p>
          <a:p>
            <a:pPr algn="just"/>
            <a:r>
              <a:rPr lang="es-CO" sz="1200" dirty="0">
                <a:solidFill>
                  <a:schemeClr val="tx1"/>
                </a:solidFill>
              </a:rPr>
              <a:t>Cabe mencionar que las inversiones en HYNC serán del orden de 500 millones de dólares entre el 2019 y el 2021, años en los cuales se tendrá especial foco la gestión de licencias ambientales, el aseguramiento de socios y el desarrollo de pilotos.</a:t>
            </a:r>
          </a:p>
          <a:p>
            <a:pPr marL="161766" indent="0">
              <a:buNone/>
            </a:pPr>
            <a:endParaRPr lang="es-CO" sz="1200" dirty="0">
              <a:solidFill>
                <a:schemeClr val="tx1"/>
              </a:solidFill>
            </a:endParaRPr>
          </a:p>
        </p:txBody>
      </p:sp>
    </p:spTree>
    <p:extLst>
      <p:ext uri="{BB962C8B-B14F-4D97-AF65-F5344CB8AC3E}">
        <p14:creationId xmlns:p14="http://schemas.microsoft.com/office/powerpoint/2010/main" val="2825606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9012"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3719206"/>
            <a:ext cx="5608320" cy="4648200"/>
          </a:xfrm>
          <a:prstGeom prst="rect">
            <a:avLst/>
          </a:prstGeom>
        </p:spPr>
        <p:txBody>
          <a:bodyPr/>
          <a:lstStyle/>
          <a:p>
            <a:pPr algn="just"/>
            <a:r>
              <a:rPr lang="es-CO" sz="1200" b="1" dirty="0"/>
              <a:t>Mensaje principal: </a:t>
            </a:r>
            <a:r>
              <a:rPr lang="es-CO" sz="1200" baseline="0" dirty="0"/>
              <a:t>Ecopetrol, luego de 67 años de existencia ha logrado alcanzar una posición privilegiada en todos los segmentos en Colombia, lo cual debe ser motor para las opciones estratégicas de sostenibilidad. </a:t>
            </a:r>
            <a:endParaRPr lang="es-CO" sz="1200" b="1" dirty="0"/>
          </a:p>
          <a:p>
            <a:pPr algn="just"/>
            <a:endParaRPr lang="es-CO" sz="1200" b="1" baseline="0" dirty="0"/>
          </a:p>
          <a:p>
            <a:pPr algn="just"/>
            <a:r>
              <a:rPr lang="es-CO" sz="1200" baseline="0" dirty="0"/>
              <a:t>Mencionar las cifras.</a:t>
            </a:r>
          </a:p>
          <a:p>
            <a:pPr algn="just"/>
            <a:endParaRPr lang="es-CO" sz="1200" baseline="0" dirty="0"/>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Mensaje adicional</a:t>
            </a:r>
          </a:p>
          <a:p>
            <a:pPr algn="just"/>
            <a:endParaRPr lang="es-CO" sz="1200" baseline="0" dirty="0"/>
          </a:p>
          <a:p>
            <a:pPr algn="just"/>
            <a:r>
              <a:rPr lang="es-CO" sz="1200" baseline="0" dirty="0"/>
              <a:t>Esta posición privilegiada debe asegurarse a través de la cadena integrada con planes orientados a asegurar los planes de desarrollos, las inversiones en infraestructura y la adaptación de los activos en Colombia frente a los retos regulatorios y de mercado.</a:t>
            </a:r>
          </a:p>
          <a:p>
            <a:pPr algn="just"/>
            <a:endParaRPr lang="es-CO" sz="1200" baseline="0" dirty="0"/>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a:endParaRPr lang="es-CO" sz="1200" baseline="0" dirty="0"/>
          </a:p>
          <a:p>
            <a:pPr algn="just"/>
            <a:r>
              <a:rPr lang="es-CO" sz="1200" baseline="0" dirty="0"/>
              <a:t>En el Upstream, la producción en Colombia</a:t>
            </a:r>
            <a:r>
              <a:rPr lang="es-CO" sz="1200" dirty="0"/>
              <a:t> está asegurada tras </a:t>
            </a:r>
            <a:r>
              <a:rPr lang="es-CO" sz="1200" baseline="0" dirty="0"/>
              <a:t>el potencial comprobado de los activos.  El cu</a:t>
            </a:r>
            <a:r>
              <a:rPr lang="es-CO" sz="1200" dirty="0"/>
              <a:t>mplimiento de los planes de desarrollo de estos, permitirá asegurar el foco del negocio manteniendo una producción pro encima de los 740 Kbped</a:t>
            </a:r>
            <a:endParaRPr lang="es-CO" sz="1200" baseline="0" dirty="0"/>
          </a:p>
          <a:p>
            <a:pPr algn="just"/>
            <a:endParaRPr lang="es-CO" sz="1200" baseline="0" dirty="0"/>
          </a:p>
          <a:p>
            <a:pPr algn="just"/>
            <a:r>
              <a:rPr lang="es-CO" sz="1200" baseline="0" dirty="0"/>
              <a:t>En el Downstream, como resultado</a:t>
            </a:r>
            <a:r>
              <a:rPr lang="es-CO" sz="1200" dirty="0"/>
              <a:t> del análisis de señales del entorno sobre mejoramiento de la calidad de combustibles tanto internacionales como nacionales, los cambios en las reglas de definición de precios de los combustibles en Colombia, y el aumento en la demanda interna de Gasolina y Diesel, han motivado la definición de oportunidades de crecimiento con la incorporación de tecnologías en la Refinería de Barrancabermeja, la Optimización de activos en la Refinería de Cartagena y la maximización de ´sinergias entre las refinerías, especialmente relacionadas con temas de calidad de carga, y aprovechamiento de corrientes intermedias.   También es importante considerar el efecto de l</a:t>
            </a:r>
            <a:r>
              <a:rPr lang="es-CO" sz="1200" baseline="0" dirty="0"/>
              <a:t>a transición energética y el potencial desarrollo de hidrocarburos no convencionales generan alternativas para el desarrollo petroquímico y de biocombustibles, que serán objeto de análisis en</a:t>
            </a:r>
            <a:r>
              <a:rPr lang="es-CO" sz="1200" dirty="0"/>
              <a:t> </a:t>
            </a:r>
            <a:r>
              <a:rPr lang="es-CO" sz="1200" baseline="0" dirty="0"/>
              <a:t>este segmento.</a:t>
            </a:r>
            <a:r>
              <a:rPr lang="es-CO" sz="1200" dirty="0"/>
              <a:t> </a:t>
            </a:r>
            <a:endParaRPr lang="es-CO" sz="1200" baseline="0" dirty="0"/>
          </a:p>
          <a:p>
            <a:pPr algn="just"/>
            <a:endParaRPr lang="es-CO" sz="1200" baseline="0" dirty="0"/>
          </a:p>
          <a:p>
            <a:pPr algn="just"/>
            <a:r>
              <a:rPr lang="es-CO" sz="1200" baseline="0" dirty="0"/>
              <a:t>En el Midstream, se destaca la necesidad de apropiar un mayor nivel de eficiencia en oleoductos y la captura de oportunidades especialmente en poliductos, tras el crecimiento de la demanda.  Este segmento se ha caracterizado por su rentabilidad con un margen Ebitda entre el 75-80%.   Para este segmento es muy importante considerar en el portafolio opciones de valor agregado relacionadas con la gestión integrada de la cadena logística.   Las principales inversiones están relacionadas con el aseguramiento de la integridad mecánica.</a:t>
            </a:r>
            <a:endParaRPr lang="es-CO" sz="1200" dirty="0"/>
          </a:p>
        </p:txBody>
      </p:sp>
    </p:spTree>
    <p:extLst>
      <p:ext uri="{BB962C8B-B14F-4D97-AF65-F5344CB8AC3E}">
        <p14:creationId xmlns:p14="http://schemas.microsoft.com/office/powerpoint/2010/main" val="3448383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0000" y="720000"/>
            <a:ext cx="4801041" cy="2700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defTabSz="931774">
              <a:buNone/>
            </a:pPr>
            <a:r>
              <a:rPr lang="es-CO" sz="1200" b="1" dirty="0"/>
              <a:t>Mensaje principal: </a:t>
            </a:r>
            <a:r>
              <a:rPr lang="es-CO" sz="1200" baseline="0" dirty="0"/>
              <a:t>La competitividad es la tercera palanca de la estrategia y es aquí donde se debe destacar el rol de los habilitadores, las áreas transversales que de manera articulada, contribuyen al logro de </a:t>
            </a:r>
            <a:r>
              <a:rPr lang="es-CO" sz="1200" dirty="0"/>
              <a:t>la estrategia del grupo Ecopetrol.  </a:t>
            </a:r>
          </a:p>
          <a:p>
            <a:pPr algn="just" defTabSz="931774">
              <a:buNone/>
            </a:pPr>
            <a:endParaRPr lang="es-CO" sz="1200" baseline="0" dirty="0"/>
          </a:p>
          <a:p>
            <a:pPr marL="0" marR="0" lvl="0" indent="0" algn="just" defTabSz="931774"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defTabSz="931774">
              <a:buNone/>
            </a:pPr>
            <a:endParaRPr lang="es-CO" sz="1200" baseline="0" dirty="0"/>
          </a:p>
          <a:p>
            <a:pPr algn="just" defTabSz="931774">
              <a:buNone/>
            </a:pPr>
            <a:r>
              <a:rPr lang="es-CO" sz="1200" baseline="0" dirty="0"/>
              <a:t>Por ejemplo hacer referencia a la importancia de la interdependencia con la Vicepresidencia de Ingeniería y Proyectos para la captura de la promesa de valor de las inversiones.  La importancia de la Vicepresidencia de Talento Humano para asegurar la incorporación de los lineamientos de liderazgo, cultura y desarrollo del talento de nuestros trabajadores. El líder debe destacar los habilitadores que en su buen criterio, es esencial para  el logro de la estrategia y de las acciones del área respectiva.  </a:t>
            </a:r>
          </a:p>
          <a:p>
            <a:pPr algn="just" defTabSz="931774">
              <a:buNone/>
            </a:pPr>
            <a:endParaRPr lang="es-CO" sz="1200" baseline="0" dirty="0"/>
          </a:p>
          <a:p>
            <a:pPr algn="just" defTabSz="931774">
              <a:buNone/>
            </a:pPr>
            <a:r>
              <a:rPr lang="es-CO" sz="1200" baseline="0" dirty="0"/>
              <a:t>En la siguiente diapositiva se hace especial referencia a 4 habilitadores que son de alto impacto por su efecto en la incorporación de reservas,  la eficiencia operacional, la visión de la transformación comercial y la responsabilidad corporativa.</a:t>
            </a:r>
          </a:p>
        </p:txBody>
      </p:sp>
    </p:spTree>
    <p:extLst>
      <p:ext uri="{BB962C8B-B14F-4D97-AF65-F5344CB8AC3E}">
        <p14:creationId xmlns:p14="http://schemas.microsoft.com/office/powerpoint/2010/main" val="3944101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9012"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defTabSz="931774">
              <a:buNone/>
              <a:defRPr/>
            </a:pPr>
            <a:r>
              <a:rPr lang="es-CO" sz="1200" b="1" dirty="0"/>
              <a:t>Mensaje principal:  </a:t>
            </a:r>
            <a:r>
              <a:rPr lang="es-CO" sz="1200" b="0" baseline="0" dirty="0"/>
              <a:t>Se destacan cuatro habilitadores fundamentales para el logro de la estrategia y para garantizar la sostenibilidad de las practicas de eficiencia incorporadas con el programa de transformación. Estos cuatro habilitadores son:</a:t>
            </a:r>
          </a:p>
          <a:p>
            <a:pPr marL="228600" indent="-228600" algn="just" defTabSz="931774">
              <a:buAutoNum type="arabicPeriod"/>
              <a:defRPr/>
            </a:pPr>
            <a:r>
              <a:rPr lang="es-CO" sz="1200" b="0" baseline="0" dirty="0"/>
              <a:t>Gas:  El principal foco esta en asegurar una visión integral de la cadena de valor del gas.</a:t>
            </a:r>
          </a:p>
          <a:p>
            <a:pPr marL="228600" indent="-228600" algn="just" defTabSz="931774">
              <a:buAutoNum type="arabicPeriod"/>
              <a:defRPr/>
            </a:pPr>
            <a:r>
              <a:rPr lang="es-CO" sz="1200" b="0" baseline="0" dirty="0"/>
              <a:t>Transformación Digitalización :  Su implementación permitirá acceder a beneficios en todas las áreas con iniciativas de baja inversión.</a:t>
            </a:r>
          </a:p>
          <a:p>
            <a:pPr marL="228600" indent="-228600" algn="just" defTabSz="931774">
              <a:buAutoNum type="arabicPeriod"/>
              <a:defRPr/>
            </a:pPr>
            <a:r>
              <a:rPr lang="es-CO" sz="1200" b="0" baseline="0" dirty="0"/>
              <a:t>El programa de transformación:  Continua la incorporación de eficiencias.</a:t>
            </a:r>
          </a:p>
          <a:p>
            <a:pPr marL="228600" indent="-228600" algn="just" defTabSz="931774">
              <a:buAutoNum type="arabicPeriod"/>
              <a:defRPr/>
            </a:pPr>
            <a:r>
              <a:rPr lang="es-CO" sz="1200" b="0" baseline="0" dirty="0"/>
              <a:t>Responsabilidad Corporativa:  El grupo Ecopetrol incorporara y asegurara las mejores prácticas, dando a la vez cumplimiento de sus compromisos de desarrollo sostenible.</a:t>
            </a:r>
          </a:p>
          <a:p>
            <a:pPr marL="0" indent="0" algn="just" defTabSz="931774">
              <a:buNone/>
              <a:defRPr/>
            </a:pPr>
            <a:endParaRPr lang="es-CO" sz="1200" b="0" baseline="0" dirty="0"/>
          </a:p>
          <a:p>
            <a:pPr marL="0" marR="0" lvl="0" indent="0" algn="just" defTabSz="931774"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defTabSz="931774">
              <a:buNone/>
              <a:defRPr/>
            </a:pPr>
            <a:endParaRPr lang="es-CO" sz="1200" b="0" baseline="0" dirty="0"/>
          </a:p>
          <a:p>
            <a:pPr algn="just" defTabSz="931774">
              <a:buNone/>
              <a:defRPr/>
            </a:pPr>
            <a:r>
              <a:rPr lang="es-CO" sz="1200" baseline="0" dirty="0"/>
              <a:t>Empezamos por destacar la relevancia del gas en el portafolio de productos de Ecopetrol.  El foco de este habilitador está asociado con el desarrollo del potencial offshore y los gases de HYNC, para lo cual es muy importante lograr la monetización de estos recursos y la posibilidad de incorporar el volumen resultante en el mercado nacional, que ya presenta señales de desabastecimiento en la Costa Caribe en el 2021.  También es muy importante el análisis que se desarrolla sobre el rol al cual debería evolucionar comercialización en el negocio de gas.  </a:t>
            </a:r>
          </a:p>
          <a:p>
            <a:pPr algn="just" defTabSz="931774">
              <a:buNone/>
              <a:defRPr/>
            </a:pPr>
            <a:endParaRPr lang="es-CO" sz="1200" baseline="0" dirty="0"/>
          </a:p>
          <a:p>
            <a:pPr algn="just" defTabSz="931774">
              <a:buNone/>
              <a:defRPr/>
            </a:pPr>
            <a:r>
              <a:rPr lang="es-CO" sz="1200" baseline="0" dirty="0"/>
              <a:t>Otra de los habilitadores de gran relevancia es la transformación digital que a través de cerca de 50 iniciativas, con inversiones iniciales de 120 millones dólares,</a:t>
            </a:r>
            <a:r>
              <a:rPr lang="es-CO" sz="1200" dirty="0"/>
              <a:t> que en un futuro podrían tener un </a:t>
            </a:r>
            <a:r>
              <a:rPr lang="es-CO" sz="1200" baseline="0" dirty="0"/>
              <a:t>impacto potencial de hasta 1 billón de USD de Ebitda por año. </a:t>
            </a:r>
          </a:p>
          <a:p>
            <a:pPr algn="just" defTabSz="931774">
              <a:buNone/>
              <a:defRPr/>
            </a:pPr>
            <a:endParaRPr lang="es-CO" sz="1200" baseline="0" dirty="0"/>
          </a:p>
          <a:p>
            <a:pPr algn="just" defTabSz="931774">
              <a:buNone/>
              <a:defRPr/>
            </a:pPr>
            <a:r>
              <a:rPr lang="es-CO" sz="1200" baseline="0" dirty="0"/>
              <a:t>La transformación comercial liderada por VCM, la cual ha evolucionado para ser un optimizador del sistema y un comercializador respaldado en sus activos.  Entre los principales objetivos de esta transformación se destaca la realización óptima de la canasta de crudo, el cumplimiento de las metas de gas (relacionadas con la monetización de los desarrollos del Upstream), y una gestión de avanzada en la comercialización de crudos, combustibles, productos industriales, petroquímicos, gas y energía eléctrica.</a:t>
            </a:r>
          </a:p>
          <a:p>
            <a:pPr algn="just" defTabSz="931774">
              <a:buNone/>
              <a:defRPr/>
            </a:pPr>
            <a:endParaRPr lang="es-CO" sz="1200" baseline="0" dirty="0"/>
          </a:p>
          <a:p>
            <a:pPr algn="just" defTabSz="931774">
              <a:buNone/>
              <a:defRPr/>
            </a:pPr>
            <a:r>
              <a:rPr lang="es-CO" sz="1200" baseline="0" dirty="0"/>
              <a:t>De manera transversal, y dando continuidad al programa de Transformación, que permitió el logro de ahorros del orden de 3 BUSD en los últimos 4 año,  se  han identificado nuevas en Upstream (tiempos de perforación, estandarización de facilidades, entre otras), en Midstream (Rutas de transporte, consumo de energía) y en el Downstream (Optimización de Opex) se ha fijado una meta de 2 B de USD para el periodo 2019-2021.</a:t>
            </a:r>
          </a:p>
          <a:p>
            <a:pPr algn="just" defTabSz="931774">
              <a:buNone/>
              <a:defRPr/>
            </a:pPr>
            <a:endParaRPr lang="es-CO" sz="1200" baseline="0" dirty="0"/>
          </a:p>
          <a:p>
            <a:pPr algn="just" defTabSz="931774">
              <a:buNone/>
              <a:defRPr/>
            </a:pPr>
            <a:r>
              <a:rPr lang="es-CO" sz="1200" baseline="0" dirty="0"/>
              <a:t>En términos de transición energética, la estrategia enfatiza la necesidad de asegurar  la eficiencia en el consumo en cada una de sus instalaciones operativas, para lograr ahorros del orden del 20%, el aumento de la generación propia en un 10%, y la incorporación de energías renovables en su matriz de generación con infraestructura de energía solar y eólica para autoconsumo en lugares donde es más favorable económicamente.  Este plan permitirá una reducción de las emisiones de gases de efecto invernadero de aproximadamente el 20% al final de la siguiente década. </a:t>
            </a:r>
          </a:p>
          <a:p>
            <a:pPr algn="just" defTabSz="931774">
              <a:buNone/>
              <a:defRPr/>
            </a:pPr>
            <a:endParaRPr lang="es-CO" sz="1200" baseline="0" dirty="0"/>
          </a:p>
          <a:p>
            <a:pPr algn="just" defTabSz="931774">
              <a:buNone/>
              <a:defRPr/>
            </a:pPr>
            <a:r>
              <a:rPr lang="es-CO" sz="1200" baseline="0" dirty="0"/>
              <a:t>Con respecto a la Responsabilidad Corporativa, la estrategia hace énfasis en el cumplimiento de los objetivos de desarrollo sostenible de las Naciones Unidas y el respeto de los Derechos humanos.  También es importante destacar la importancia de la construcción de la Integridad Corporativa, la cual tienen n gran impacto reputacional.</a:t>
            </a:r>
            <a:endParaRPr lang="es-CO" sz="1200" dirty="0"/>
          </a:p>
        </p:txBody>
      </p:sp>
    </p:spTree>
    <p:extLst>
      <p:ext uri="{BB962C8B-B14F-4D97-AF65-F5344CB8AC3E}">
        <p14:creationId xmlns:p14="http://schemas.microsoft.com/office/powerpoint/2010/main" val="2514542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0000" y="720000"/>
            <a:ext cx="4801041" cy="2700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a:r>
              <a:rPr lang="es-CO" sz="1200" b="1" dirty="0"/>
              <a:t>Mensaje principal:  </a:t>
            </a:r>
            <a:r>
              <a:rPr lang="es-CO" sz="1200" baseline="0" dirty="0"/>
              <a:t>Los elementos de Crecimiento, Sostenibilidad y Crecimiento se integran en la estrategia del Grupo Ecopetrol para el logro del propósito superior.  Destacar la importancia de la interdependencia para el logro de la estrategia.</a:t>
            </a:r>
          </a:p>
          <a:p>
            <a:pPr algn="just"/>
            <a:endParaRPr lang="es-CO" sz="1200" baseline="0" dirty="0"/>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a:r>
              <a:rPr lang="es-CO" sz="1200" dirty="0"/>
              <a:t>Hacer un repaso</a:t>
            </a:r>
            <a:r>
              <a:rPr lang="es-CO" sz="1200" baseline="0" dirty="0"/>
              <a:t> de lo expuesto hasta ahora.</a:t>
            </a:r>
          </a:p>
        </p:txBody>
      </p:sp>
    </p:spTree>
    <p:extLst>
      <p:ext uri="{BB962C8B-B14F-4D97-AF65-F5344CB8AC3E}">
        <p14:creationId xmlns:p14="http://schemas.microsoft.com/office/powerpoint/2010/main" val="1705105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720725"/>
            <a:ext cx="4799012" cy="2698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a:buNone/>
            </a:pPr>
            <a:r>
              <a:rPr lang="es-CO" sz="1200" b="1" dirty="0"/>
              <a:t>Mensaje principal: </a:t>
            </a:r>
            <a:r>
              <a:rPr lang="es-CO" sz="1200" dirty="0"/>
              <a:t>La estrategia del Grupo Ecopetrol ha logrado tener un retorno sobre el capital empleado del periodo (2015-2018)  del 11 %, con una generación de flujo de caja libre porcentual superior al 100%.  Estas dos métricas combinadas permiten posicionar a Ecopetrol como referente de la industria entre grandes compañías Internacionales (IOCs) y Nacionales (NOCs). </a:t>
            </a:r>
          </a:p>
          <a:p>
            <a:pPr algn="just">
              <a:buNone/>
            </a:pPr>
            <a:endParaRPr lang="es-CO" sz="1200" dirty="0"/>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a:buNone/>
            </a:pPr>
            <a:r>
              <a:rPr lang="es-CO" sz="1200" dirty="0"/>
              <a:t>La estrategia del Grupo Ecopetrol</a:t>
            </a:r>
            <a:r>
              <a:rPr lang="es-CO" sz="1200" baseline="0" dirty="0"/>
              <a:t> con </a:t>
            </a:r>
            <a:r>
              <a:rPr lang="es-CO" sz="1200" dirty="0"/>
              <a:t>sus pilares fundamentales :(i) Estricta Disciplina de Capital; (ii) Protección de la Caja y Eficiencia de costos; (iii) Crecimiento de Reservas y Producción, sigue vigente  Estos</a:t>
            </a:r>
            <a:r>
              <a:rPr lang="es-CO" sz="1200" baseline="0" dirty="0"/>
              <a:t> pilares no</a:t>
            </a:r>
            <a:r>
              <a:rPr lang="es-CO" sz="1200" dirty="0"/>
              <a:t>s han permitido tener una evolución en métricas</a:t>
            </a:r>
            <a:r>
              <a:rPr lang="es-CO" sz="1200" baseline="0" dirty="0"/>
              <a:t> f</a:t>
            </a:r>
            <a:r>
              <a:rPr lang="es-CO" sz="1200" dirty="0"/>
              <a:t>inancieras</a:t>
            </a:r>
            <a:r>
              <a:rPr lang="es-CO" sz="1200" baseline="0" dirty="0"/>
              <a:t> como el ROACE (%Retorno sobre el capital empleado y el flujo de caja libre anual en billones de pesos colombianos) que a la vez reflejan la resiliencia empresarial.</a:t>
            </a:r>
          </a:p>
          <a:p>
            <a:pPr algn="just">
              <a:buNone/>
            </a:pPr>
            <a:r>
              <a:rPr lang="es-CO" sz="1200" baseline="0" dirty="0"/>
              <a:t>Estos resultados han pasado a ser referencia en la industria  por parte de analistas especializados, teniendo en cuenta el Referenciamiento realizado con los resultados financieros presentados por las compañías al cierre del 2018.</a:t>
            </a:r>
          </a:p>
          <a:p>
            <a:pPr algn="just">
              <a:buNone/>
            </a:pPr>
            <a:endParaRPr lang="es-CO" sz="1200" dirty="0"/>
          </a:p>
        </p:txBody>
      </p:sp>
    </p:spTree>
    <p:extLst>
      <p:ext uri="{BB962C8B-B14F-4D97-AF65-F5344CB8AC3E}">
        <p14:creationId xmlns:p14="http://schemas.microsoft.com/office/powerpoint/2010/main" val="4871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0000" y="720000"/>
            <a:ext cx="4801041" cy="2700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Marcador de notas 2"/>
          <p:cNvSpPr>
            <a:spLocks noGrp="1"/>
          </p:cNvSpPr>
          <p:nvPr>
            <p:ph type="body" idx="1"/>
          </p:nvPr>
        </p:nvSpPr>
        <p:spPr>
          <a:xfrm>
            <a:off x="701040" y="4110842"/>
            <a:ext cx="5801360" cy="4648200"/>
          </a:xfrm>
          <a:prstGeom prst="rect">
            <a:avLst/>
          </a:prstGeom>
        </p:spPr>
        <p:txBody>
          <a:bodyPr/>
          <a:lstStyle/>
          <a:p>
            <a:pPr algn="just"/>
            <a:r>
              <a:rPr lang="es-CO" sz="1200" b="1" dirty="0"/>
              <a:t>Mensaje principal: </a:t>
            </a:r>
            <a:r>
              <a:rPr lang="es-CO" sz="1200" dirty="0"/>
              <a:t>Estos son los MEGAS, las metas</a:t>
            </a:r>
            <a:r>
              <a:rPr lang="es-CO" sz="1200" baseline="0" dirty="0"/>
              <a:t> más importantes del plan de negocios del periodo 2019-2021.  Este es nuestro compromiso con el país y con los accionistas que depositan su confianza en el Grupo Ecopetrol.</a:t>
            </a:r>
          </a:p>
          <a:p>
            <a:pPr algn="just"/>
            <a:endParaRPr lang="es-CO" sz="1200" baseline="0" dirty="0"/>
          </a:p>
          <a:p>
            <a:pPr algn="just"/>
            <a:endParaRPr lang="es-CO" sz="1200" baseline="0" dirty="0"/>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t>Cómo se puede contar</a:t>
            </a:r>
          </a:p>
          <a:p>
            <a:pPr algn="just"/>
            <a:endParaRPr lang="es-CO" sz="1200" baseline="0" dirty="0"/>
          </a:p>
          <a:p>
            <a:pPr algn="just"/>
            <a:r>
              <a:rPr lang="es-CO" sz="1200" baseline="0" dirty="0"/>
              <a:t>Mencionar uno a uno.  Es importante que cada líder  agregue en su exposición la contribución de su área en particular, para el logro de estas metas del periodo 2019-2021.  Para el caso en que algunas métricas no tengan una relación explícita directa, el líder agregará en la exposición aquella que considere relevante.</a:t>
            </a:r>
          </a:p>
          <a:p>
            <a:pPr marL="161766" indent="0" algn="just">
              <a:buNone/>
            </a:pPr>
            <a:endParaRPr lang="es-CO" sz="1200" dirty="0"/>
          </a:p>
        </p:txBody>
      </p:sp>
    </p:spTree>
    <p:extLst>
      <p:ext uri="{BB962C8B-B14F-4D97-AF65-F5344CB8AC3E}">
        <p14:creationId xmlns:p14="http://schemas.microsoft.com/office/powerpoint/2010/main" val="1305256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62038" y="538163"/>
            <a:ext cx="4886325" cy="2747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4851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pic>
        <p:nvPicPr>
          <p:cNvPr id="2" name="Imagen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Google Shape;12;p2"/>
          <p:cNvSpPr txBox="1">
            <a:spLocks noGrp="1"/>
          </p:cNvSpPr>
          <p:nvPr>
            <p:ph type="ctrTitle"/>
          </p:nvPr>
        </p:nvSpPr>
        <p:spPr>
          <a:xfrm>
            <a:off x="768908" y="2462175"/>
            <a:ext cx="8520600" cy="2052600"/>
          </a:xfrm>
          <a:prstGeom prst="rect">
            <a:avLst/>
          </a:prstGeom>
        </p:spPr>
        <p:txBody>
          <a:bodyPr spcFirstLastPara="1" wrap="square" lIns="91425" tIns="91425" rIns="91425" bIns="91425" anchor="b" anchorCtr="0"/>
          <a:lstStyle>
            <a:lvl1pPr lvl="0">
              <a:spcBef>
                <a:spcPts val="0"/>
              </a:spcBef>
              <a:spcAft>
                <a:spcPts val="0"/>
              </a:spcAft>
              <a:buClr>
                <a:srgbClr val="FFFFFF"/>
              </a:buClr>
              <a:buSzPts val="3600"/>
              <a:buNone/>
              <a:defRPr sz="3600" b="1">
                <a:solidFill>
                  <a:srgbClr val="FFFFFF"/>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843025" y="4463725"/>
            <a:ext cx="8520600" cy="792600"/>
          </a:xfrm>
          <a:prstGeom prst="rect">
            <a:avLst/>
          </a:prstGeom>
        </p:spPr>
        <p:txBody>
          <a:bodyPr spcFirstLastPara="1" wrap="square" lIns="91425" tIns="91425" rIns="91425" bIns="91425" anchor="t" anchorCtr="0"/>
          <a:lstStyle>
            <a:lvl1pPr lvl="0">
              <a:lnSpc>
                <a:spcPct val="100000"/>
              </a:lnSpc>
              <a:spcBef>
                <a:spcPts val="0"/>
              </a:spcBef>
              <a:spcAft>
                <a:spcPts val="0"/>
              </a:spcAft>
              <a:buClr>
                <a:srgbClr val="FFFFFF"/>
              </a:buClr>
              <a:buSzPts val="2400"/>
              <a:buNone/>
              <a:defRPr sz="2400" b="1">
                <a:solidFill>
                  <a:srgbClr val="FFFFFF"/>
                </a:solidFill>
              </a:defRPr>
            </a:lvl1pPr>
            <a:lvl2pPr lvl="1">
              <a:lnSpc>
                <a:spcPct val="100000"/>
              </a:lnSpc>
              <a:spcBef>
                <a:spcPts val="0"/>
              </a:spcBef>
              <a:spcAft>
                <a:spcPts val="0"/>
              </a:spcAft>
              <a:buClr>
                <a:srgbClr val="FFFFFF"/>
              </a:buClr>
              <a:buSzPts val="2800"/>
              <a:buNone/>
              <a:defRPr sz="2800" b="1">
                <a:solidFill>
                  <a:srgbClr val="FFFFFF"/>
                </a:solidFill>
              </a:defRPr>
            </a:lvl2pPr>
            <a:lvl3pPr lvl="2">
              <a:lnSpc>
                <a:spcPct val="100000"/>
              </a:lnSpc>
              <a:spcBef>
                <a:spcPts val="0"/>
              </a:spcBef>
              <a:spcAft>
                <a:spcPts val="0"/>
              </a:spcAft>
              <a:buClr>
                <a:srgbClr val="FFFFFF"/>
              </a:buClr>
              <a:buSzPts val="2800"/>
              <a:buNone/>
              <a:defRPr sz="2800" b="1">
                <a:solidFill>
                  <a:srgbClr val="FFFFFF"/>
                </a:solidFill>
              </a:defRPr>
            </a:lvl3pPr>
            <a:lvl4pPr lvl="3">
              <a:lnSpc>
                <a:spcPct val="100000"/>
              </a:lnSpc>
              <a:spcBef>
                <a:spcPts val="0"/>
              </a:spcBef>
              <a:spcAft>
                <a:spcPts val="0"/>
              </a:spcAft>
              <a:buClr>
                <a:srgbClr val="FFFFFF"/>
              </a:buClr>
              <a:buSzPts val="2800"/>
              <a:buNone/>
              <a:defRPr sz="2800" b="1">
                <a:solidFill>
                  <a:srgbClr val="FFFFFF"/>
                </a:solidFill>
              </a:defRPr>
            </a:lvl4pPr>
            <a:lvl5pPr lvl="4">
              <a:lnSpc>
                <a:spcPct val="100000"/>
              </a:lnSpc>
              <a:spcBef>
                <a:spcPts val="0"/>
              </a:spcBef>
              <a:spcAft>
                <a:spcPts val="0"/>
              </a:spcAft>
              <a:buClr>
                <a:srgbClr val="FFFFFF"/>
              </a:buClr>
              <a:buSzPts val="2800"/>
              <a:buNone/>
              <a:defRPr sz="2800" b="1">
                <a:solidFill>
                  <a:srgbClr val="FFFFFF"/>
                </a:solidFill>
              </a:defRPr>
            </a:lvl5pPr>
            <a:lvl6pPr lvl="5">
              <a:lnSpc>
                <a:spcPct val="100000"/>
              </a:lnSpc>
              <a:spcBef>
                <a:spcPts val="0"/>
              </a:spcBef>
              <a:spcAft>
                <a:spcPts val="0"/>
              </a:spcAft>
              <a:buClr>
                <a:srgbClr val="FFFFFF"/>
              </a:buClr>
              <a:buSzPts val="2800"/>
              <a:buNone/>
              <a:defRPr sz="2800" b="1">
                <a:solidFill>
                  <a:srgbClr val="FFFFFF"/>
                </a:solidFill>
              </a:defRPr>
            </a:lvl6pPr>
            <a:lvl7pPr lvl="6">
              <a:lnSpc>
                <a:spcPct val="100000"/>
              </a:lnSpc>
              <a:spcBef>
                <a:spcPts val="0"/>
              </a:spcBef>
              <a:spcAft>
                <a:spcPts val="0"/>
              </a:spcAft>
              <a:buClr>
                <a:srgbClr val="FFFFFF"/>
              </a:buClr>
              <a:buSzPts val="2800"/>
              <a:buNone/>
              <a:defRPr sz="2800" b="1">
                <a:solidFill>
                  <a:srgbClr val="FFFFFF"/>
                </a:solidFill>
              </a:defRPr>
            </a:lvl7pPr>
            <a:lvl8pPr lvl="7">
              <a:lnSpc>
                <a:spcPct val="100000"/>
              </a:lnSpc>
              <a:spcBef>
                <a:spcPts val="0"/>
              </a:spcBef>
              <a:spcAft>
                <a:spcPts val="0"/>
              </a:spcAft>
              <a:buClr>
                <a:srgbClr val="FFFFFF"/>
              </a:buClr>
              <a:buSzPts val="2800"/>
              <a:buNone/>
              <a:defRPr sz="2800" b="1">
                <a:solidFill>
                  <a:srgbClr val="FFFFFF"/>
                </a:solidFill>
              </a:defRPr>
            </a:lvl8pPr>
            <a:lvl9pPr lvl="8">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graphicFrame>
        <p:nvGraphicFramePr>
          <p:cNvPr id="2" name="Objeto 1" hidden="1"/>
          <p:cNvGraphicFramePr>
            <a:graphicFrameLocks noChangeAspect="1"/>
          </p:cNvGraphicFramePr>
          <p:nvPr userDrawn="1">
            <p:custDataLst>
              <p:tags r:id="rId2"/>
            </p:custDataLst>
            <p:extLst>
              <p:ext uri="{D42A27DB-BD31-4B8C-83A1-F6EECF244321}">
                <p14:modId xmlns:p14="http://schemas.microsoft.com/office/powerpoint/2010/main" val="13827799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58" name="Diapositiva de think-cell" r:id="rId4" imgW="360" imgH="360" progId="TCLayout.ActiveDocument.1">
                  <p:embed/>
                </p:oleObj>
              </mc:Choice>
              <mc:Fallback>
                <p:oleObj name="Diapositiva de think-cell"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vmlDrawing" Target="../drawings/vmlDrawing1.v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graphicFrame>
        <p:nvGraphicFramePr>
          <p:cNvPr id="3" name="Objeto 2" hidden="1"/>
          <p:cNvGraphicFramePr>
            <a:graphicFrameLocks noChangeAspect="1"/>
          </p:cNvGraphicFramePr>
          <p:nvPr userDrawn="1">
            <p:custDataLst>
              <p:tags r:id="rId13"/>
            </p:custDataLst>
            <p:extLst>
              <p:ext uri="{D42A27DB-BD31-4B8C-83A1-F6EECF244321}">
                <p14:modId xmlns:p14="http://schemas.microsoft.com/office/powerpoint/2010/main" val="37095990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434" name="Diapositiva de think-cell" r:id="rId14" imgW="360" imgH="360" progId="TCLayout.ActiveDocument.1">
                  <p:embed/>
                </p:oleObj>
              </mc:Choice>
              <mc:Fallback>
                <p:oleObj name="Diapositiva de think-cell" r:id="rId14" imgW="360" imgH="360" progId="TCLayout.ActiveDocument.1">
                  <p:embed/>
                  <p:pic>
                    <p:nvPicPr>
                      <p:cNvPr id="0" name=""/>
                      <p:cNvPicPr/>
                      <p:nvPr/>
                    </p:nvPicPr>
                    <p:blipFill>
                      <a:blip r:embed="rId15"/>
                      <a:stretch>
                        <a:fillRect/>
                      </a:stretch>
                    </p:blipFill>
                    <p:spPr>
                      <a:xfrm>
                        <a:off x="1588" y="1588"/>
                        <a:ext cx="1587" cy="1587"/>
                      </a:xfrm>
                      <a:prstGeom prst="rect">
                        <a:avLst/>
                      </a:prstGeom>
                    </p:spPr>
                  </p:pic>
                </p:oleObj>
              </mc:Fallback>
            </mc:AlternateContent>
          </a:graphicData>
        </a:graphic>
      </p:graphicFrame>
      <p:pic>
        <p:nvPicPr>
          <p:cNvPr id="2" name="Imagen 1"/>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2286"/>
            <a:ext cx="9144000" cy="5138928"/>
          </a:xfrm>
          <a:prstGeom prst="rect">
            <a:avLst/>
          </a:prstGeom>
        </p:spPr>
      </p:pic>
      <p:sp>
        <p:nvSpPr>
          <p:cNvPr id="7" name="Google Shape;7;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rgbClr val="144501"/>
              </a:buClr>
              <a:buSzPts val="2800"/>
              <a:buNone/>
              <a:defRPr sz="2800" b="1">
                <a:solidFill>
                  <a:srgbClr val="14450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8" name="Google Shape;8;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dirty="0"/>
          </a:p>
        </p:txBody>
      </p:sp>
      <p:sp>
        <p:nvSpPr>
          <p:cNvPr id="9" name="Google Shape;9;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‹Nº›</a:t>
            </a:fld>
            <a:endParaRPr dirty="0"/>
          </a:p>
        </p:txBody>
      </p:sp>
      <p:pic>
        <p:nvPicPr>
          <p:cNvPr id="6" name="Imagen 5"/>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e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5.emf"/><Relationship Id="rId5" Type="http://schemas.openxmlformats.org/officeDocument/2006/relationships/oleObject" Target="../embeddings/oleObject4.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10" Type="http://schemas.openxmlformats.org/officeDocument/2006/relationships/image" Target="../media/image8.png"/><Relationship Id="rId4" Type="http://schemas.openxmlformats.org/officeDocument/2006/relationships/tags" Target="../tags/tag9.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emf"/><Relationship Id="rId3" Type="http://schemas.openxmlformats.org/officeDocument/2006/relationships/tags" Target="../tags/tag14.xml"/><Relationship Id="rId7" Type="http://schemas.openxmlformats.org/officeDocument/2006/relationships/image" Target="../media/image5.emf"/><Relationship Id="rId12" Type="http://schemas.openxmlformats.org/officeDocument/2006/relationships/image" Target="../media/image13.emf"/><Relationship Id="rId17" Type="http://schemas.openxmlformats.org/officeDocument/2006/relationships/image" Target="../media/image18.emf"/><Relationship Id="rId2" Type="http://schemas.openxmlformats.org/officeDocument/2006/relationships/tags" Target="../tags/tag13.xml"/><Relationship Id="rId16" Type="http://schemas.openxmlformats.org/officeDocument/2006/relationships/image" Target="../media/image17.emf"/><Relationship Id="rId1" Type="http://schemas.openxmlformats.org/officeDocument/2006/relationships/vmlDrawing" Target="../drawings/vmlDrawing5.vml"/><Relationship Id="rId6" Type="http://schemas.openxmlformats.org/officeDocument/2006/relationships/oleObject" Target="../embeddings/oleObject5.bin"/><Relationship Id="rId11" Type="http://schemas.openxmlformats.org/officeDocument/2006/relationships/image" Target="../media/image12.emf"/><Relationship Id="rId5" Type="http://schemas.openxmlformats.org/officeDocument/2006/relationships/notesSlide" Target="../notesSlides/notesSlide6.xml"/><Relationship Id="rId15" Type="http://schemas.openxmlformats.org/officeDocument/2006/relationships/image" Target="../media/image16.emf"/><Relationship Id="rId10" Type="http://schemas.openxmlformats.org/officeDocument/2006/relationships/image" Target="../media/image11.emf"/><Relationship Id="rId4" Type="http://schemas.openxmlformats.org/officeDocument/2006/relationships/slideLayout" Target="../slideLayouts/slideLayout6.xml"/><Relationship Id="rId9" Type="http://schemas.openxmlformats.org/officeDocument/2006/relationships/image" Target="../media/image10.emf"/><Relationship Id="rId14" Type="http://schemas.openxmlformats.org/officeDocument/2006/relationships/image" Target="../media/image15.emf"/></Relationships>
</file>

<file path=ppt/slides/_rels/slide7.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slideLayout" Target="../slideLayouts/slideLayout6.xml"/><Relationship Id="rId18" Type="http://schemas.openxmlformats.org/officeDocument/2006/relationships/image" Target="../media/image20.emf"/><Relationship Id="rId3" Type="http://schemas.openxmlformats.org/officeDocument/2006/relationships/tags" Target="../tags/tag16.xml"/><Relationship Id="rId21" Type="http://schemas.openxmlformats.org/officeDocument/2006/relationships/image" Target="../media/image17.emf"/><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image" Target="../media/image19.png"/><Relationship Id="rId25" Type="http://schemas.openxmlformats.org/officeDocument/2006/relationships/image" Target="../media/image9.emf"/><Relationship Id="rId2" Type="http://schemas.openxmlformats.org/officeDocument/2006/relationships/tags" Target="../tags/tag15.xml"/><Relationship Id="rId16" Type="http://schemas.openxmlformats.org/officeDocument/2006/relationships/image" Target="../media/image5.emf"/><Relationship Id="rId20" Type="http://schemas.openxmlformats.org/officeDocument/2006/relationships/image" Target="../media/image12.emf"/><Relationship Id="rId1" Type="http://schemas.openxmlformats.org/officeDocument/2006/relationships/vmlDrawing" Target="../drawings/vmlDrawing6.v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image" Target="../media/image16.emf"/><Relationship Id="rId5" Type="http://schemas.openxmlformats.org/officeDocument/2006/relationships/tags" Target="../tags/tag18.xml"/><Relationship Id="rId15" Type="http://schemas.openxmlformats.org/officeDocument/2006/relationships/oleObject" Target="../embeddings/oleObject6.bin"/><Relationship Id="rId23" Type="http://schemas.openxmlformats.org/officeDocument/2006/relationships/image" Target="../media/image15.emf"/><Relationship Id="rId10" Type="http://schemas.openxmlformats.org/officeDocument/2006/relationships/tags" Target="../tags/tag23.xml"/><Relationship Id="rId19" Type="http://schemas.openxmlformats.org/officeDocument/2006/relationships/image" Target="../media/image10.emf"/><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notesSlide" Target="../notesSlides/notesSlide7.xml"/><Relationship Id="rId22" Type="http://schemas.openxmlformats.org/officeDocument/2006/relationships/image" Target="../media/image13.emf"/></Relationships>
</file>

<file path=ppt/slides/_rels/slide8.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image" Target="../media/image21.png"/><Relationship Id="rId18" Type="http://schemas.openxmlformats.org/officeDocument/2006/relationships/image" Target="../media/image12.emf"/><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5.emf"/><Relationship Id="rId17" Type="http://schemas.openxmlformats.org/officeDocument/2006/relationships/image" Target="../media/image10.emf"/><Relationship Id="rId2" Type="http://schemas.openxmlformats.org/officeDocument/2006/relationships/tags" Target="../tags/tag26.xml"/><Relationship Id="rId16" Type="http://schemas.openxmlformats.org/officeDocument/2006/relationships/image" Target="../media/image20.emf"/><Relationship Id="rId1" Type="http://schemas.openxmlformats.org/officeDocument/2006/relationships/vmlDrawing" Target="../drawings/vmlDrawing7.vml"/><Relationship Id="rId6" Type="http://schemas.openxmlformats.org/officeDocument/2006/relationships/tags" Target="../tags/tag30.xml"/><Relationship Id="rId11" Type="http://schemas.openxmlformats.org/officeDocument/2006/relationships/oleObject" Target="../embeddings/oleObject7.bin"/><Relationship Id="rId5" Type="http://schemas.openxmlformats.org/officeDocument/2006/relationships/tags" Target="../tags/tag29.xml"/><Relationship Id="rId15" Type="http://schemas.openxmlformats.org/officeDocument/2006/relationships/image" Target="../media/image19.png"/><Relationship Id="rId10" Type="http://schemas.openxmlformats.org/officeDocument/2006/relationships/notesSlide" Target="../notesSlides/notesSlide8.xml"/><Relationship Id="rId19" Type="http://schemas.openxmlformats.org/officeDocument/2006/relationships/image" Target="../media/image17.emf"/><Relationship Id="rId4" Type="http://schemas.openxmlformats.org/officeDocument/2006/relationships/tags" Target="../tags/tag28.xml"/><Relationship Id="rId9" Type="http://schemas.openxmlformats.org/officeDocument/2006/relationships/slideLayout" Target="../slideLayouts/slideLayout6.xml"/><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tags" Target="../tags/tag34.xml"/><Relationship Id="rId7" Type="http://schemas.openxmlformats.org/officeDocument/2006/relationships/oleObject" Target="../embeddings/oleObject8.bin"/><Relationship Id="rId2" Type="http://schemas.openxmlformats.org/officeDocument/2006/relationships/tags" Target="../tags/tag33.xml"/><Relationship Id="rId1" Type="http://schemas.openxmlformats.org/officeDocument/2006/relationships/vmlDrawing" Target="../drawings/vmlDrawing8.vml"/><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tags" Target="../tags/tag35.xml"/></Relationships>
</file>

<file path=ppt/slides/_rels/slide10.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image" Target="../media/image24.png"/><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image" Target="../media/image5.emf"/><Relationship Id="rId2" Type="http://schemas.openxmlformats.org/officeDocument/2006/relationships/tags" Target="../tags/tag36.xml"/><Relationship Id="rId1" Type="http://schemas.openxmlformats.org/officeDocument/2006/relationships/vmlDrawing" Target="../drawings/vmlDrawing9.vml"/><Relationship Id="rId6" Type="http://schemas.openxmlformats.org/officeDocument/2006/relationships/tags" Target="../tags/tag40.xml"/><Relationship Id="rId11" Type="http://schemas.openxmlformats.org/officeDocument/2006/relationships/oleObject" Target="../embeddings/oleObject9.bin"/><Relationship Id="rId5" Type="http://schemas.openxmlformats.org/officeDocument/2006/relationships/tags" Target="../tags/tag39.xml"/><Relationship Id="rId15" Type="http://schemas.openxmlformats.org/officeDocument/2006/relationships/image" Target="../media/image26.png"/><Relationship Id="rId10" Type="http://schemas.openxmlformats.org/officeDocument/2006/relationships/notesSlide" Target="../notesSlides/notesSlide10.xml"/><Relationship Id="rId4" Type="http://schemas.openxmlformats.org/officeDocument/2006/relationships/tags" Target="../tags/tag38.xml"/><Relationship Id="rId9" Type="http://schemas.openxmlformats.org/officeDocument/2006/relationships/slideLayout" Target="../slideLayouts/slideLayout5.xml"/><Relationship Id="rId1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7.emf"/><Relationship Id="rId3" Type="http://schemas.openxmlformats.org/officeDocument/2006/relationships/tags" Target="../tags/tag45.xml"/><Relationship Id="rId7" Type="http://schemas.openxmlformats.org/officeDocument/2006/relationships/image" Target="../media/image21.png"/><Relationship Id="rId12" Type="http://schemas.openxmlformats.org/officeDocument/2006/relationships/image" Target="../media/image12.emf"/><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1.xml"/><Relationship Id="rId11" Type="http://schemas.openxmlformats.org/officeDocument/2006/relationships/image" Target="../media/image10.emf"/><Relationship Id="rId5" Type="http://schemas.openxmlformats.org/officeDocument/2006/relationships/slideLayout" Target="../slideLayouts/slideLayout6.xml"/><Relationship Id="rId10" Type="http://schemas.openxmlformats.org/officeDocument/2006/relationships/image" Target="../media/image20.emf"/><Relationship Id="rId4" Type="http://schemas.openxmlformats.org/officeDocument/2006/relationships/tags" Target="../tags/tag46.xm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13" Type="http://schemas.openxmlformats.org/officeDocument/2006/relationships/tags" Target="../tags/tag58.xml"/><Relationship Id="rId18" Type="http://schemas.openxmlformats.org/officeDocument/2006/relationships/tags" Target="../tags/tag63.xml"/><Relationship Id="rId26" Type="http://schemas.openxmlformats.org/officeDocument/2006/relationships/tags" Target="../tags/tag71.xml"/><Relationship Id="rId39" Type="http://schemas.openxmlformats.org/officeDocument/2006/relationships/tags" Target="../tags/tag84.xml"/><Relationship Id="rId21" Type="http://schemas.openxmlformats.org/officeDocument/2006/relationships/tags" Target="../tags/tag66.xml"/><Relationship Id="rId34" Type="http://schemas.openxmlformats.org/officeDocument/2006/relationships/tags" Target="../tags/tag79.xml"/><Relationship Id="rId42" Type="http://schemas.openxmlformats.org/officeDocument/2006/relationships/tags" Target="../tags/tag87.xml"/><Relationship Id="rId47" Type="http://schemas.openxmlformats.org/officeDocument/2006/relationships/tags" Target="../tags/tag92.xml"/><Relationship Id="rId50" Type="http://schemas.openxmlformats.org/officeDocument/2006/relationships/tags" Target="../tags/tag95.xml"/><Relationship Id="rId55" Type="http://schemas.openxmlformats.org/officeDocument/2006/relationships/notesSlide" Target="../notesSlides/notesSlide12.xml"/><Relationship Id="rId7" Type="http://schemas.openxmlformats.org/officeDocument/2006/relationships/tags" Target="../tags/tag52.xml"/><Relationship Id="rId2" Type="http://schemas.openxmlformats.org/officeDocument/2006/relationships/tags" Target="../tags/tag47.xml"/><Relationship Id="rId16" Type="http://schemas.openxmlformats.org/officeDocument/2006/relationships/tags" Target="../tags/tag61.xml"/><Relationship Id="rId29" Type="http://schemas.openxmlformats.org/officeDocument/2006/relationships/tags" Target="../tags/tag74.xml"/><Relationship Id="rId11" Type="http://schemas.openxmlformats.org/officeDocument/2006/relationships/tags" Target="../tags/tag56.xml"/><Relationship Id="rId24" Type="http://schemas.openxmlformats.org/officeDocument/2006/relationships/tags" Target="../tags/tag69.xml"/><Relationship Id="rId32" Type="http://schemas.openxmlformats.org/officeDocument/2006/relationships/tags" Target="../tags/tag77.xml"/><Relationship Id="rId37" Type="http://schemas.openxmlformats.org/officeDocument/2006/relationships/tags" Target="../tags/tag82.xml"/><Relationship Id="rId40" Type="http://schemas.openxmlformats.org/officeDocument/2006/relationships/tags" Target="../tags/tag85.xml"/><Relationship Id="rId45" Type="http://schemas.openxmlformats.org/officeDocument/2006/relationships/tags" Target="../tags/tag90.xml"/><Relationship Id="rId53" Type="http://schemas.openxmlformats.org/officeDocument/2006/relationships/tags" Target="../tags/tag98.xml"/><Relationship Id="rId58" Type="http://schemas.openxmlformats.org/officeDocument/2006/relationships/chart" Target="../charts/chart1.xml"/><Relationship Id="rId5" Type="http://schemas.openxmlformats.org/officeDocument/2006/relationships/tags" Target="../tags/tag50.xml"/><Relationship Id="rId19" Type="http://schemas.openxmlformats.org/officeDocument/2006/relationships/tags" Target="../tags/tag64.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 Id="rId22" Type="http://schemas.openxmlformats.org/officeDocument/2006/relationships/tags" Target="../tags/tag67.xml"/><Relationship Id="rId27" Type="http://schemas.openxmlformats.org/officeDocument/2006/relationships/tags" Target="../tags/tag72.xml"/><Relationship Id="rId30" Type="http://schemas.openxmlformats.org/officeDocument/2006/relationships/tags" Target="../tags/tag75.xml"/><Relationship Id="rId35" Type="http://schemas.openxmlformats.org/officeDocument/2006/relationships/tags" Target="../tags/tag80.xml"/><Relationship Id="rId43" Type="http://schemas.openxmlformats.org/officeDocument/2006/relationships/tags" Target="../tags/tag88.xml"/><Relationship Id="rId48" Type="http://schemas.openxmlformats.org/officeDocument/2006/relationships/tags" Target="../tags/tag93.xml"/><Relationship Id="rId56" Type="http://schemas.openxmlformats.org/officeDocument/2006/relationships/oleObject" Target="../embeddings/oleObject10.bin"/><Relationship Id="rId8" Type="http://schemas.openxmlformats.org/officeDocument/2006/relationships/tags" Target="../tags/tag53.xml"/><Relationship Id="rId51" Type="http://schemas.openxmlformats.org/officeDocument/2006/relationships/tags" Target="../tags/tag96.xml"/><Relationship Id="rId3" Type="http://schemas.openxmlformats.org/officeDocument/2006/relationships/tags" Target="../tags/tag48.xml"/><Relationship Id="rId12" Type="http://schemas.openxmlformats.org/officeDocument/2006/relationships/tags" Target="../tags/tag57.xml"/><Relationship Id="rId17" Type="http://schemas.openxmlformats.org/officeDocument/2006/relationships/tags" Target="../tags/tag62.xml"/><Relationship Id="rId25" Type="http://schemas.openxmlformats.org/officeDocument/2006/relationships/tags" Target="../tags/tag70.xml"/><Relationship Id="rId33" Type="http://schemas.openxmlformats.org/officeDocument/2006/relationships/tags" Target="../tags/tag78.xml"/><Relationship Id="rId38" Type="http://schemas.openxmlformats.org/officeDocument/2006/relationships/tags" Target="../tags/tag83.xml"/><Relationship Id="rId46" Type="http://schemas.openxmlformats.org/officeDocument/2006/relationships/tags" Target="../tags/tag91.xml"/><Relationship Id="rId59" Type="http://schemas.openxmlformats.org/officeDocument/2006/relationships/chart" Target="../charts/chart2.xml"/><Relationship Id="rId20" Type="http://schemas.openxmlformats.org/officeDocument/2006/relationships/tags" Target="../tags/tag65.xml"/><Relationship Id="rId41" Type="http://schemas.openxmlformats.org/officeDocument/2006/relationships/tags" Target="../tags/tag86.xml"/><Relationship Id="rId54"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tags" Target="../tags/tag51.xml"/><Relationship Id="rId15" Type="http://schemas.openxmlformats.org/officeDocument/2006/relationships/tags" Target="../tags/tag60.xml"/><Relationship Id="rId23" Type="http://schemas.openxmlformats.org/officeDocument/2006/relationships/tags" Target="../tags/tag68.xml"/><Relationship Id="rId28" Type="http://schemas.openxmlformats.org/officeDocument/2006/relationships/tags" Target="../tags/tag73.xml"/><Relationship Id="rId36" Type="http://schemas.openxmlformats.org/officeDocument/2006/relationships/tags" Target="../tags/tag81.xml"/><Relationship Id="rId49" Type="http://schemas.openxmlformats.org/officeDocument/2006/relationships/tags" Target="../tags/tag94.xml"/><Relationship Id="rId57" Type="http://schemas.openxmlformats.org/officeDocument/2006/relationships/image" Target="../media/image5.emf"/><Relationship Id="rId10" Type="http://schemas.openxmlformats.org/officeDocument/2006/relationships/tags" Target="../tags/tag55.xml"/><Relationship Id="rId31" Type="http://schemas.openxmlformats.org/officeDocument/2006/relationships/tags" Target="../tags/tag76.xml"/><Relationship Id="rId44" Type="http://schemas.openxmlformats.org/officeDocument/2006/relationships/tags" Target="../tags/tag89.xml"/><Relationship Id="rId52" Type="http://schemas.openxmlformats.org/officeDocument/2006/relationships/tags" Target="../tags/tag97.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tags" Target="../tags/tag100.xml"/><Relationship Id="rId7" Type="http://schemas.openxmlformats.org/officeDocument/2006/relationships/image" Target="../media/image5.emf"/><Relationship Id="rId12" Type="http://schemas.openxmlformats.org/officeDocument/2006/relationships/image" Target="../media/image31.png"/><Relationship Id="rId2" Type="http://schemas.openxmlformats.org/officeDocument/2006/relationships/tags" Target="../tags/tag99.xml"/><Relationship Id="rId1" Type="http://schemas.openxmlformats.org/officeDocument/2006/relationships/vmlDrawing" Target="../drawings/vmlDrawing11.vml"/><Relationship Id="rId6" Type="http://schemas.openxmlformats.org/officeDocument/2006/relationships/oleObject" Target="../embeddings/oleObject11.bin"/><Relationship Id="rId11" Type="http://schemas.openxmlformats.org/officeDocument/2006/relationships/image" Target="../media/image30.png"/><Relationship Id="rId5" Type="http://schemas.openxmlformats.org/officeDocument/2006/relationships/notesSlide" Target="../notesSlides/notesSlide13.xml"/><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slideLayout" Target="../slideLayouts/slideLayout6.xml"/><Relationship Id="rId9" Type="http://schemas.openxmlformats.org/officeDocument/2006/relationships/image" Target="../media/image28.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Shape 55"/>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D29E5347-0E6A-49C6-B142-BEB00ED40D2D}"/>
              </a:ext>
            </a:extLst>
          </p:cNvPr>
          <p:cNvGraphicFramePr>
            <a:graphicFrameLocks noChangeAspect="1"/>
          </p:cNvGraphicFramePr>
          <p:nvPr>
            <p:custDataLst>
              <p:tags r:id="rId2"/>
            </p:custDataLst>
            <p:extLst>
              <p:ext uri="{D42A27DB-BD31-4B8C-83A1-F6EECF244321}">
                <p14:modId xmlns:p14="http://schemas.microsoft.com/office/powerpoint/2010/main" val="3526748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21" name="Diapositiva de think-cell" r:id="rId6" imgW="501" imgH="502" progId="TCLayout.ActiveDocument.1">
                  <p:embed/>
                </p:oleObj>
              </mc:Choice>
              <mc:Fallback>
                <p:oleObj name="Diapositiva de think-cell"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6" name="Google Shape;56;p13"/>
          <p:cNvSpPr txBox="1">
            <a:spLocks noGrp="1"/>
          </p:cNvSpPr>
          <p:nvPr>
            <p:ph type="ctrTitle"/>
          </p:nvPr>
        </p:nvSpPr>
        <p:spPr>
          <a:xfrm>
            <a:off x="663645" y="2462175"/>
            <a:ext cx="8520600" cy="205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MX" sz="4000" dirty="0"/>
              <a:t>Estrategia del Grupo Ecopetrol</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02693" y="555600"/>
            <a:ext cx="5871387" cy="755700"/>
          </a:xfrm>
        </p:spPr>
        <p:txBody>
          <a:bodyPr/>
          <a:lstStyle/>
          <a:p>
            <a:r>
              <a:rPr lang="es-CO" dirty="0"/>
              <a:t>DESCARGO DE RESPONSABILIDAD</a:t>
            </a:r>
            <a:br>
              <a:rPr lang="es-CO" dirty="0"/>
            </a:br>
            <a:endParaRPr lang="es-CO" dirty="0"/>
          </a:p>
        </p:txBody>
      </p:sp>
      <p:sp>
        <p:nvSpPr>
          <p:cNvPr id="5" name="Marcador de texto 4"/>
          <p:cNvSpPr>
            <a:spLocks noGrp="1"/>
          </p:cNvSpPr>
          <p:nvPr>
            <p:ph type="body" idx="1"/>
          </p:nvPr>
        </p:nvSpPr>
        <p:spPr>
          <a:xfrm>
            <a:off x="102693" y="943791"/>
            <a:ext cx="8534399" cy="3725486"/>
          </a:xfrm>
        </p:spPr>
        <p:txBody>
          <a:bodyPr/>
          <a:lstStyle/>
          <a:p>
            <a:pPr marL="0" indent="0" algn="just">
              <a:buNone/>
            </a:pPr>
            <a:r>
              <a:rPr lang="es-CO" sz="1400" dirty="0"/>
              <a:t>Este documento fue preparado por Ecopetrol S.A. con el propósito de suministrar información de la Estrategia Empresarial a todos los trabajadores de la compañía.</a:t>
            </a:r>
          </a:p>
          <a:p>
            <a:pPr marL="0" indent="0" algn="just">
              <a:buNone/>
            </a:pPr>
            <a:r>
              <a:rPr lang="es-CO" sz="1400" dirty="0"/>
              <a:t>Esta presentación contiene proyecciones futuras relacionadas con el desarrollo probable del negocio y los resultados estimados de la Sociedad. Tales proyecciones incluyen información referente con el futuro financiero y sus resultados operacionales.  Se advierte que dicha información no es garantía del desempeño y que puede modificarse con posterioridad.  Los resultados reales pueden fluctuar en relación con las proyecciones futuras de la sociedad debido a factores diversos que se encuentran fuera del control del emisor.  La Sociedad no asume responsabilidad alguna por la información aquí contenida ni la obligación alguna de revisar las proyecciones establecidas en este documento, ni tampoco el deber de actualizarlo, modificarlo o complementarlo con base en hechos ocurridos con posterioridad a su publicación.</a:t>
            </a:r>
          </a:p>
          <a:p>
            <a:pPr marL="0" indent="0" algn="just">
              <a:buNone/>
            </a:pPr>
            <a:r>
              <a:rPr lang="es-CO" sz="1400" dirty="0"/>
              <a:t>La información divulgada a través del presente documento tiene un carácter informativo o ilustrativo, y no podrá ser suministrada a terceras personas, ni reproducida, copiada, distribuida, utilizada o comercializada sin la autorización previa y por escrito de la Sociedad.</a:t>
            </a:r>
          </a:p>
          <a:p>
            <a:pPr algn="just"/>
            <a:endParaRPr lang="es-CO" sz="1400" dirty="0"/>
          </a:p>
        </p:txBody>
      </p:sp>
    </p:spTree>
    <p:extLst>
      <p:ext uri="{BB962C8B-B14F-4D97-AF65-F5344CB8AC3E}">
        <p14:creationId xmlns:p14="http://schemas.microsoft.com/office/powerpoint/2010/main" val="234105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ítulo 1">
            <a:extLst>
              <a:ext uri="{FF2B5EF4-FFF2-40B4-BE49-F238E27FC236}">
                <a16:creationId xmlns:a16="http://schemas.microsoft.com/office/drawing/2014/main" id="{2B5F6020-E121-0747-94C3-56304BBBC434}"/>
              </a:ext>
            </a:extLst>
          </p:cNvPr>
          <p:cNvSpPr txBox="1">
            <a:spLocks noChangeArrowheads="1"/>
          </p:cNvSpPr>
          <p:nvPr/>
        </p:nvSpPr>
        <p:spPr bwMode="auto">
          <a:xfrm>
            <a:off x="633652" y="460628"/>
            <a:ext cx="7785036" cy="43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tabLst>
                <a:tab pos="0" algn="l"/>
              </a:tabLst>
              <a:defRPr>
                <a:solidFill>
                  <a:schemeClr val="tx1"/>
                </a:solidFill>
                <a:latin typeface="Calibri" panose="020F0502020204030204" pitchFamily="34" charset="0"/>
              </a:defRPr>
            </a:lvl1pPr>
            <a:lvl2pPr marL="742950" indent="-285750">
              <a:tabLst>
                <a:tab pos="0" algn="l"/>
              </a:tabLst>
              <a:defRPr>
                <a:solidFill>
                  <a:schemeClr val="tx1"/>
                </a:solidFill>
                <a:latin typeface="Calibri" panose="020F0502020204030204" pitchFamily="34" charset="0"/>
              </a:defRPr>
            </a:lvl2pPr>
            <a:lvl3pPr marL="1143000" indent="-228600">
              <a:tabLst>
                <a:tab pos="0" algn="l"/>
              </a:tabLst>
              <a:defRPr>
                <a:solidFill>
                  <a:schemeClr val="tx1"/>
                </a:solidFill>
                <a:latin typeface="Calibri" panose="020F0502020204030204" pitchFamily="34" charset="0"/>
              </a:defRPr>
            </a:lvl3pPr>
            <a:lvl4pPr marL="1600200" indent="-228600">
              <a:tabLst>
                <a:tab pos="0" algn="l"/>
              </a:tabLst>
              <a:defRPr>
                <a:solidFill>
                  <a:schemeClr val="tx1"/>
                </a:solidFill>
                <a:latin typeface="Calibri" panose="020F0502020204030204" pitchFamily="34" charset="0"/>
              </a:defRPr>
            </a:lvl4pPr>
            <a:lvl5pPr marL="2057400" indent="-228600">
              <a:tabLst>
                <a:tab pos="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0" algn="l"/>
              </a:tabLst>
              <a:defRPr>
                <a:solidFill>
                  <a:schemeClr val="tx1"/>
                </a:solidFill>
                <a:latin typeface="Calibri" panose="020F0502020204030204" pitchFamily="34" charset="0"/>
              </a:defRPr>
            </a:lvl9pPr>
          </a:lstStyle>
          <a:p>
            <a:pPr eaLnBrk="1" hangingPunct="1">
              <a:lnSpc>
                <a:spcPct val="90000"/>
              </a:lnSpc>
            </a:pPr>
            <a:endParaRPr lang="es-ES" altLang="es-CO" sz="2550" dirty="0">
              <a:solidFill>
                <a:srgbClr val="004236"/>
              </a:solidFill>
              <a:latin typeface="Arial" panose="020B0604020202020204" pitchFamily="34" charset="0"/>
              <a:cs typeface="Arial" panose="020B0604020202020204" pitchFamily="34" charset="0"/>
              <a:sym typeface="Trebuchet MS" panose="020B0703020202090204" pitchFamily="34" charset="0"/>
            </a:endParaRPr>
          </a:p>
        </p:txBody>
      </p:sp>
      <p:sp>
        <p:nvSpPr>
          <p:cNvPr id="27" name="21 Rectángulo">
            <a:extLst>
              <a:ext uri="{FF2B5EF4-FFF2-40B4-BE49-F238E27FC236}">
                <a16:creationId xmlns:a16="http://schemas.microsoft.com/office/drawing/2014/main" id="{F3F7662C-1238-4146-A400-B2441E3F84C3}"/>
              </a:ext>
            </a:extLst>
          </p:cNvPr>
          <p:cNvSpPr/>
          <p:nvPr/>
        </p:nvSpPr>
        <p:spPr>
          <a:xfrm>
            <a:off x="0" y="242737"/>
            <a:ext cx="9420446" cy="954107"/>
          </a:xfrm>
          <a:prstGeom prst="rect">
            <a:avLst/>
          </a:prstGeom>
        </p:spPr>
        <p:txBody>
          <a:bodyPr wrap="square">
            <a:spAutoFit/>
          </a:bodyPr>
          <a:lstStyle/>
          <a:p>
            <a:r>
              <a:rPr lang="es-MX" sz="2400" dirty="0">
                <a:solidFill>
                  <a:schemeClr val="tx1">
                    <a:lumMod val="65000"/>
                    <a:lumOff val="35000"/>
                  </a:schemeClr>
                </a:solidFill>
              </a:rPr>
              <a:t>Logrando los </a:t>
            </a:r>
            <a:r>
              <a:rPr lang="es-MX" sz="3200" b="1" dirty="0">
                <a:solidFill>
                  <a:srgbClr val="55D100"/>
                </a:solidFill>
              </a:rPr>
              <a:t>mejores resultados financieros </a:t>
            </a:r>
            <a:r>
              <a:rPr lang="es-MX" sz="2400" dirty="0">
                <a:solidFill>
                  <a:schemeClr val="tx1">
                    <a:lumMod val="65000"/>
                    <a:lumOff val="35000"/>
                  </a:schemeClr>
                </a:solidFill>
              </a:rPr>
              <a:t>de los últimos 5 años</a:t>
            </a:r>
            <a:endParaRPr lang="es-CO" sz="2400" dirty="0">
              <a:solidFill>
                <a:schemeClr val="tx1">
                  <a:lumMod val="65000"/>
                  <a:lumOff val="35000"/>
                </a:schemeClr>
              </a:solidFill>
            </a:endParaRPr>
          </a:p>
        </p:txBody>
      </p:sp>
      <p:pic>
        <p:nvPicPr>
          <p:cNvPr id="28" name="Imagen 27"/>
          <p:cNvPicPr>
            <a:picLocks noChangeAspect="1"/>
          </p:cNvPicPr>
          <p:nvPr/>
        </p:nvPicPr>
        <p:blipFill>
          <a:blip r:embed="rId3"/>
          <a:stretch>
            <a:fillRect/>
          </a:stretch>
        </p:blipFill>
        <p:spPr>
          <a:xfrm>
            <a:off x="464533" y="1031894"/>
            <a:ext cx="8123274" cy="3910354"/>
          </a:xfrm>
          <a:prstGeom prst="rect">
            <a:avLst/>
          </a:prstGeom>
        </p:spPr>
      </p:pic>
    </p:spTree>
    <p:extLst>
      <p:ext uri="{BB962C8B-B14F-4D97-AF65-F5344CB8AC3E}">
        <p14:creationId xmlns:p14="http://schemas.microsoft.com/office/powerpoint/2010/main" val="1372079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hidden="1">
            <a:extLst>
              <a:ext uri="{FF2B5EF4-FFF2-40B4-BE49-F238E27FC236}">
                <a16:creationId xmlns:a16="http://schemas.microsoft.com/office/drawing/2014/main" id="{5350C30A-B9CE-43DB-903D-EEE8D325D527}"/>
              </a:ext>
            </a:extLst>
          </p:cNvPr>
          <p:cNvGraphicFramePr>
            <a:graphicFrameLocks noChangeAspect="1"/>
          </p:cNvGraphicFramePr>
          <p:nvPr>
            <p:custDataLst>
              <p:tags r:id="rId2"/>
            </p:custDataLst>
            <p:extLst>
              <p:ext uri="{D42A27DB-BD31-4B8C-83A1-F6EECF244321}">
                <p14:modId xmlns:p14="http://schemas.microsoft.com/office/powerpoint/2010/main" val="28921471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37" name="Diapositiva de think-cell" r:id="rId5" imgW="501" imgH="502" progId="TCLayout.ActiveDocument.1">
                  <p:embed/>
                </p:oleObj>
              </mc:Choice>
              <mc:Fallback>
                <p:oleObj name="Diapositiva de think-cell"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9" name="Rectángulo 28">
            <a:extLst>
              <a:ext uri="{FF2B5EF4-FFF2-40B4-BE49-F238E27FC236}">
                <a16:creationId xmlns:a16="http://schemas.microsoft.com/office/drawing/2014/main" id="{D5C6195F-4BB2-4E9E-80AD-80F5F0FECCEB}"/>
              </a:ext>
            </a:extLst>
          </p:cNvPr>
          <p:cNvSpPr/>
          <p:nvPr/>
        </p:nvSpPr>
        <p:spPr>
          <a:xfrm>
            <a:off x="3406620" y="2761908"/>
            <a:ext cx="2641259" cy="408652"/>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itchFamily="34" charset="0"/>
              </a:rPr>
              <a:t>1.000</a:t>
            </a:r>
          </a:p>
        </p:txBody>
      </p:sp>
      <p:sp>
        <p:nvSpPr>
          <p:cNvPr id="30" name="Rectángulo 29">
            <a:extLst>
              <a:ext uri="{FF2B5EF4-FFF2-40B4-BE49-F238E27FC236}">
                <a16:creationId xmlns:a16="http://schemas.microsoft.com/office/drawing/2014/main" id="{DD88E088-A0EA-46E1-B6B3-1D3772278243}"/>
              </a:ext>
            </a:extLst>
          </p:cNvPr>
          <p:cNvSpPr/>
          <p:nvPr/>
        </p:nvSpPr>
        <p:spPr>
          <a:xfrm>
            <a:off x="3406620" y="2292632"/>
            <a:ext cx="2641259" cy="409775"/>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4,8</a:t>
            </a:r>
          </a:p>
        </p:txBody>
      </p:sp>
      <p:sp>
        <p:nvSpPr>
          <p:cNvPr id="31" name="Rectángulo 30">
            <a:extLst>
              <a:ext uri="{FF2B5EF4-FFF2-40B4-BE49-F238E27FC236}">
                <a16:creationId xmlns:a16="http://schemas.microsoft.com/office/drawing/2014/main" id="{151278D0-13D0-42EE-AE7A-D424EA94A7CB}"/>
              </a:ext>
            </a:extLst>
          </p:cNvPr>
          <p:cNvSpPr/>
          <p:nvPr/>
        </p:nvSpPr>
        <p:spPr>
          <a:xfrm>
            <a:off x="3406620" y="1812129"/>
            <a:ext cx="2641259" cy="421002"/>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itchFamily="34" charset="0"/>
              </a:rPr>
              <a:t>Expansión Américas</a:t>
            </a:r>
          </a:p>
        </p:txBody>
      </p:sp>
      <p:sp>
        <p:nvSpPr>
          <p:cNvPr id="32" name="Rectángulo 31">
            <a:extLst>
              <a:ext uri="{FF2B5EF4-FFF2-40B4-BE49-F238E27FC236}">
                <a16:creationId xmlns:a16="http://schemas.microsoft.com/office/drawing/2014/main" id="{8D41CAF6-5032-42EB-B91A-40221A3FBBAA}"/>
              </a:ext>
            </a:extLst>
          </p:cNvPr>
          <p:cNvSpPr/>
          <p:nvPr/>
        </p:nvSpPr>
        <p:spPr>
          <a:xfrm>
            <a:off x="3406620" y="1366429"/>
            <a:ext cx="2641259" cy="386198"/>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itchFamily="34" charset="0"/>
              </a:rPr>
              <a:t>600</a:t>
            </a:r>
          </a:p>
        </p:txBody>
      </p:sp>
      <p:sp>
        <p:nvSpPr>
          <p:cNvPr id="33" name="23 Pentágono">
            <a:extLst>
              <a:ext uri="{FF2B5EF4-FFF2-40B4-BE49-F238E27FC236}">
                <a16:creationId xmlns:a16="http://schemas.microsoft.com/office/drawing/2014/main" id="{76AB5B05-3FED-4E71-A8C3-4EE54B3F43F9}"/>
              </a:ext>
            </a:extLst>
          </p:cNvPr>
          <p:cNvSpPr/>
          <p:nvPr/>
        </p:nvSpPr>
        <p:spPr>
          <a:xfrm>
            <a:off x="347195" y="1365306"/>
            <a:ext cx="2963234" cy="419879"/>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altLang="en-US"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Reservas adicionadas (mbpe)</a:t>
            </a: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p:txBody>
      </p:sp>
      <p:sp>
        <p:nvSpPr>
          <p:cNvPr id="34" name="23 Pentágono">
            <a:extLst>
              <a:ext uri="{FF2B5EF4-FFF2-40B4-BE49-F238E27FC236}">
                <a16:creationId xmlns:a16="http://schemas.microsoft.com/office/drawing/2014/main" id="{9F791332-2853-431C-9725-847C351800C9}"/>
              </a:ext>
            </a:extLst>
          </p:cNvPr>
          <p:cNvSpPr/>
          <p:nvPr/>
        </p:nvSpPr>
        <p:spPr>
          <a:xfrm>
            <a:off x="347195" y="1814374"/>
            <a:ext cx="2963234" cy="418756"/>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Expansión Internacional </a:t>
            </a:r>
          </a:p>
        </p:txBody>
      </p:sp>
      <p:sp>
        <p:nvSpPr>
          <p:cNvPr id="35" name="23 Pentágono">
            <a:extLst>
              <a:ext uri="{FF2B5EF4-FFF2-40B4-BE49-F238E27FC236}">
                <a16:creationId xmlns:a16="http://schemas.microsoft.com/office/drawing/2014/main" id="{0BC3A574-5FDD-491A-84C4-FF7C6A8C2B4C}"/>
              </a:ext>
            </a:extLst>
          </p:cNvPr>
          <p:cNvSpPr/>
          <p:nvPr/>
        </p:nvSpPr>
        <p:spPr>
          <a:xfrm>
            <a:off x="347195" y="2282528"/>
            <a:ext cx="2963234" cy="419879"/>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Flujo de caja disponible</a:t>
            </a: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(US$ B) </a:t>
            </a:r>
            <a:r>
              <a:rPr kumimoji="0" lang="es-CO" sz="1100" b="1" i="0" u="none" strike="noStrike" kern="1200" cap="none" spc="0" normalizeH="0" baseline="30000" noProof="0" dirty="0">
                <a:ln>
                  <a:noFill/>
                </a:ln>
                <a:solidFill>
                  <a:srgbClr val="004237"/>
                </a:solidFill>
                <a:effectLst/>
                <a:uLnTx/>
                <a:uFillTx/>
                <a:latin typeface="Arial"/>
                <a:ea typeface="+mn-ea"/>
                <a:cs typeface="Arial" panose="020B0604020202020204" pitchFamily="34" charset="0"/>
              </a:rPr>
              <a:t>(2)</a:t>
            </a: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p:txBody>
      </p:sp>
      <p:sp>
        <p:nvSpPr>
          <p:cNvPr id="36" name="23 Pentágono">
            <a:extLst>
              <a:ext uri="{FF2B5EF4-FFF2-40B4-BE49-F238E27FC236}">
                <a16:creationId xmlns:a16="http://schemas.microsoft.com/office/drawing/2014/main" id="{FF5EB30C-63BE-4010-9B64-CA028FF2D037}"/>
              </a:ext>
            </a:extLst>
          </p:cNvPr>
          <p:cNvSpPr/>
          <p:nvPr/>
        </p:nvSpPr>
        <p:spPr>
          <a:xfrm>
            <a:off x="363227" y="2751804"/>
            <a:ext cx="2947202" cy="418755"/>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Adición recursos contingentes (mbpe)</a:t>
            </a:r>
          </a:p>
        </p:txBody>
      </p:sp>
      <p:sp>
        <p:nvSpPr>
          <p:cNvPr id="37" name="Rectángulo 36">
            <a:extLst>
              <a:ext uri="{FF2B5EF4-FFF2-40B4-BE49-F238E27FC236}">
                <a16:creationId xmlns:a16="http://schemas.microsoft.com/office/drawing/2014/main" id="{84C58ADB-490D-4B90-AB97-70F33FEAE678}"/>
              </a:ext>
            </a:extLst>
          </p:cNvPr>
          <p:cNvSpPr/>
          <p:nvPr/>
        </p:nvSpPr>
        <p:spPr>
          <a:xfrm>
            <a:off x="673372" y="1060407"/>
            <a:ext cx="2327615" cy="281824"/>
          </a:xfrm>
          <a:prstGeom prst="rect">
            <a:avLst/>
          </a:prstGeom>
          <a:noFill/>
          <a:ln>
            <a:noFill/>
          </a:ln>
          <a:effectLst/>
          <a:scene3d>
            <a:camera prst="orthographicFront">
              <a:rot lat="0" lon="0" rev="0"/>
            </a:camera>
            <a:lightRig rig="threePt" dir="t">
              <a:rot lat="0" lon="0" rev="1200000"/>
            </a:lightRig>
          </a:scene3d>
          <a:sp3d>
            <a:bevelT w="63500" h="25400"/>
          </a:sp3d>
        </p:spPr>
        <p:txBody>
          <a:bodyPr lIns="68477" tIns="34238" rIns="68477" bIns="34238" anchor="ctr"/>
          <a:lstStyle/>
          <a:p>
            <a:pPr algn="ctr" defTabSz="684749" eaLnBrk="0" fontAlgn="base" hangingPunct="0">
              <a:spcBef>
                <a:spcPct val="0"/>
              </a:spcBef>
              <a:spcAft>
                <a:spcPct val="0"/>
              </a:spcAft>
              <a:buClrTx/>
              <a:buFontTx/>
              <a:buNone/>
              <a:defRPr/>
            </a:pPr>
            <a:r>
              <a:rPr lang="es-CO" sz="1600" b="1" dirty="0">
                <a:solidFill>
                  <a:srgbClr val="55D100"/>
                </a:solidFill>
                <a:latin typeface="Arial Black" panose="020B0604020202020204" pitchFamily="34" charset="0"/>
                <a:ea typeface="+mn-ea"/>
                <a:cs typeface="Arial Black" panose="020B0604020202020204" pitchFamily="34" charset="0"/>
              </a:rPr>
              <a:t>Métrica</a:t>
            </a:r>
          </a:p>
        </p:txBody>
      </p:sp>
      <p:sp>
        <p:nvSpPr>
          <p:cNvPr id="38" name="Rectángulo 7">
            <a:extLst>
              <a:ext uri="{FF2B5EF4-FFF2-40B4-BE49-F238E27FC236}">
                <a16:creationId xmlns:a16="http://schemas.microsoft.com/office/drawing/2014/main" id="{35311ED5-4FA6-48C4-8C45-0CFC47816C45}"/>
              </a:ext>
            </a:extLst>
          </p:cNvPr>
          <p:cNvSpPr/>
          <p:nvPr/>
        </p:nvSpPr>
        <p:spPr>
          <a:xfrm>
            <a:off x="3586815" y="1060407"/>
            <a:ext cx="2453638" cy="281824"/>
          </a:xfrm>
          <a:prstGeom prst="rect">
            <a:avLst/>
          </a:prstGeom>
          <a:noFill/>
          <a:ln>
            <a:noFill/>
          </a:ln>
          <a:effectLst/>
          <a:scene3d>
            <a:camera prst="orthographicFront">
              <a:rot lat="0" lon="0" rev="0"/>
            </a:camera>
            <a:lightRig rig="threePt" dir="t">
              <a:rot lat="0" lon="0" rev="1200000"/>
            </a:lightRig>
          </a:scene3d>
          <a:sp3d>
            <a:bevelT w="63500" h="25400"/>
          </a:sp3d>
        </p:spPr>
        <p:txBody>
          <a:bodyPr lIns="68477" tIns="34238" rIns="68477" bIns="34238" anchor="ctr"/>
          <a:lstStyle/>
          <a:p>
            <a:pPr algn="ctr" defTabSz="684749" eaLnBrk="0" fontAlgn="base" hangingPunct="0">
              <a:spcBef>
                <a:spcPct val="0"/>
              </a:spcBef>
              <a:spcAft>
                <a:spcPct val="0"/>
              </a:spcAft>
              <a:buClrTx/>
              <a:buFontTx/>
              <a:buNone/>
              <a:defRPr/>
            </a:pPr>
            <a:r>
              <a:rPr lang="es-CO" sz="1600" b="1" dirty="0">
                <a:solidFill>
                  <a:prstClr val="black">
                    <a:lumMod val="65000"/>
                    <a:lumOff val="35000"/>
                  </a:prstClr>
                </a:solidFill>
                <a:latin typeface="Arial Black" panose="020B0604020202020204" pitchFamily="34" charset="0"/>
                <a:ea typeface="+mn-ea"/>
                <a:cs typeface="Arial Black" panose="020B0604020202020204" pitchFamily="34" charset="0"/>
              </a:rPr>
              <a:t>Meta Plan al 2020</a:t>
            </a:r>
          </a:p>
        </p:txBody>
      </p:sp>
      <p:sp>
        <p:nvSpPr>
          <p:cNvPr id="39" name="Rectángulo 7">
            <a:extLst>
              <a:ext uri="{FF2B5EF4-FFF2-40B4-BE49-F238E27FC236}">
                <a16:creationId xmlns:a16="http://schemas.microsoft.com/office/drawing/2014/main" id="{6CD225FE-57D5-4D59-B8F7-16CE4F3A7956}"/>
              </a:ext>
            </a:extLst>
          </p:cNvPr>
          <p:cNvSpPr/>
          <p:nvPr/>
        </p:nvSpPr>
        <p:spPr>
          <a:xfrm>
            <a:off x="6664048" y="1060407"/>
            <a:ext cx="1585551" cy="281824"/>
          </a:xfrm>
          <a:prstGeom prst="rect">
            <a:avLst/>
          </a:prstGeom>
          <a:noFill/>
          <a:ln>
            <a:noFill/>
          </a:ln>
          <a:effectLst/>
          <a:scene3d>
            <a:camera prst="orthographicFront">
              <a:rot lat="0" lon="0" rev="0"/>
            </a:camera>
            <a:lightRig rig="threePt" dir="t">
              <a:rot lat="0" lon="0" rev="1200000"/>
            </a:lightRig>
          </a:scene3d>
          <a:sp3d>
            <a:bevelT w="63500" h="25400"/>
          </a:sp3d>
        </p:spPr>
        <p:txBody>
          <a:bodyPr lIns="68477" tIns="34238" rIns="68477" bIns="34238" anchor="ctr"/>
          <a:lstStyle/>
          <a:p>
            <a:pPr algn="ctr" defTabSz="684749" eaLnBrk="0" fontAlgn="base" hangingPunct="0">
              <a:spcBef>
                <a:spcPct val="0"/>
              </a:spcBef>
              <a:spcAft>
                <a:spcPct val="0"/>
              </a:spcAft>
              <a:buClrTx/>
              <a:buFontTx/>
              <a:buNone/>
              <a:defRPr/>
            </a:pPr>
            <a:r>
              <a:rPr lang="es-CO" sz="1600" b="1" dirty="0">
                <a:solidFill>
                  <a:srgbClr val="CBD300"/>
                </a:solidFill>
                <a:latin typeface="Arial Black" panose="020B0604020202020204" pitchFamily="34" charset="0"/>
                <a:ea typeface="+mn-ea"/>
                <a:cs typeface="Arial Black" panose="020B0604020202020204" pitchFamily="34" charset="0"/>
              </a:rPr>
              <a:t>Real al 2018</a:t>
            </a:r>
          </a:p>
        </p:txBody>
      </p:sp>
      <p:sp>
        <p:nvSpPr>
          <p:cNvPr id="40" name="Rectángulo 39">
            <a:extLst>
              <a:ext uri="{FF2B5EF4-FFF2-40B4-BE49-F238E27FC236}">
                <a16:creationId xmlns:a16="http://schemas.microsoft.com/office/drawing/2014/main" id="{823A68C4-CC36-473B-9685-28C7A1893B0F}"/>
              </a:ext>
            </a:extLst>
          </p:cNvPr>
          <p:cNvSpPr/>
          <p:nvPr/>
        </p:nvSpPr>
        <p:spPr>
          <a:xfrm>
            <a:off x="6144071" y="2763031"/>
            <a:ext cx="2626564" cy="406406"/>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CBD300"/>
                </a:solidFill>
                <a:effectLst/>
                <a:uLnTx/>
                <a:uFillTx/>
                <a:latin typeface="Arial"/>
                <a:ea typeface="+mn-ea"/>
                <a:cs typeface="Arial" pitchFamily="34" charset="0"/>
              </a:rPr>
              <a:t>972</a:t>
            </a:r>
            <a:r>
              <a:rPr kumimoji="0" lang="es-CO" sz="1100" b="1" i="0" u="none" strike="noStrike" kern="1200" cap="none" spc="0" normalizeH="0" baseline="30000" noProof="0" dirty="0">
                <a:ln>
                  <a:noFill/>
                </a:ln>
                <a:solidFill>
                  <a:srgbClr val="CBD300"/>
                </a:solidFill>
                <a:effectLst/>
                <a:uLnTx/>
                <a:uFillTx/>
                <a:latin typeface="Arial"/>
                <a:ea typeface="+mn-ea"/>
                <a:cs typeface="Arial" pitchFamily="34" charset="0"/>
              </a:rPr>
              <a:t>(4)</a:t>
            </a:r>
            <a:endParaRPr kumimoji="0" lang="es-CO" sz="1100" b="1" i="0" u="none" strike="noStrike" kern="1200" cap="none" spc="0" normalizeH="0" baseline="0" noProof="0" dirty="0">
              <a:ln>
                <a:noFill/>
              </a:ln>
              <a:solidFill>
                <a:srgbClr val="CBD300"/>
              </a:solidFill>
              <a:effectLst/>
              <a:uLnTx/>
              <a:uFillTx/>
              <a:latin typeface="Arial"/>
              <a:ea typeface="+mn-ea"/>
              <a:cs typeface="Arial" pitchFamily="34" charset="0"/>
            </a:endParaRPr>
          </a:p>
        </p:txBody>
      </p:sp>
      <p:sp>
        <p:nvSpPr>
          <p:cNvPr id="41" name="Rectángulo 40">
            <a:extLst>
              <a:ext uri="{FF2B5EF4-FFF2-40B4-BE49-F238E27FC236}">
                <a16:creationId xmlns:a16="http://schemas.microsoft.com/office/drawing/2014/main" id="{D05A0825-A701-4072-B560-DF63F806956B}"/>
              </a:ext>
            </a:extLst>
          </p:cNvPr>
          <p:cNvSpPr/>
          <p:nvPr/>
        </p:nvSpPr>
        <p:spPr>
          <a:xfrm>
            <a:off x="6129376" y="2298245"/>
            <a:ext cx="2641259" cy="406406"/>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CBD300"/>
                </a:solidFill>
                <a:effectLst/>
                <a:uLnTx/>
                <a:uFillTx/>
                <a:latin typeface="Arial"/>
                <a:ea typeface="+mn-ea"/>
                <a:cs typeface="Arial" panose="020B0604020202020204" pitchFamily="34" charset="0"/>
              </a:rPr>
              <a:t>7,1</a:t>
            </a:r>
            <a:endParaRPr kumimoji="0" lang="es-CO" sz="1100" b="1" i="0" u="none" strike="noStrike" kern="1200" cap="none" spc="0" normalizeH="0" baseline="30000" noProof="0" dirty="0">
              <a:ln>
                <a:noFill/>
              </a:ln>
              <a:solidFill>
                <a:srgbClr val="CBD300"/>
              </a:solidFill>
              <a:effectLst/>
              <a:uLnTx/>
              <a:uFillTx/>
              <a:latin typeface="Arial"/>
              <a:ea typeface="+mn-ea"/>
              <a:cs typeface="Arial" panose="020B0604020202020204" pitchFamily="34" charset="0"/>
            </a:endParaRPr>
          </a:p>
        </p:txBody>
      </p:sp>
      <p:sp>
        <p:nvSpPr>
          <p:cNvPr id="42" name="Rectángulo 41">
            <a:extLst>
              <a:ext uri="{FF2B5EF4-FFF2-40B4-BE49-F238E27FC236}">
                <a16:creationId xmlns:a16="http://schemas.microsoft.com/office/drawing/2014/main" id="{DE325470-B6DA-497A-82A1-8F682AB25CE4}"/>
              </a:ext>
            </a:extLst>
          </p:cNvPr>
          <p:cNvSpPr/>
          <p:nvPr/>
        </p:nvSpPr>
        <p:spPr>
          <a:xfrm>
            <a:off x="6144071" y="1831215"/>
            <a:ext cx="2626564" cy="400793"/>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200" b="1" i="0" u="none" strike="noStrike" kern="1200" cap="none" spc="0" normalizeH="0" baseline="0" noProof="0" dirty="0">
                <a:ln>
                  <a:noFill/>
                </a:ln>
                <a:solidFill>
                  <a:srgbClr val="CBD300"/>
                </a:solidFill>
                <a:effectLst/>
                <a:uLnTx/>
                <a:uFillTx/>
                <a:latin typeface="Arial"/>
                <a:ea typeface="+mn-ea"/>
                <a:cs typeface="Arial" pitchFamily="34" charset="0"/>
              </a:rPr>
              <a:t>Saturno y Pau Brasil, bloques USGoM, Offshore México </a:t>
            </a:r>
          </a:p>
        </p:txBody>
      </p:sp>
      <p:sp>
        <p:nvSpPr>
          <p:cNvPr id="43" name="Rectángulo 42">
            <a:extLst>
              <a:ext uri="{FF2B5EF4-FFF2-40B4-BE49-F238E27FC236}">
                <a16:creationId xmlns:a16="http://schemas.microsoft.com/office/drawing/2014/main" id="{C855B3EE-4B81-485B-9B23-7807C9EEC29D}"/>
              </a:ext>
            </a:extLst>
          </p:cNvPr>
          <p:cNvSpPr/>
          <p:nvPr/>
        </p:nvSpPr>
        <p:spPr>
          <a:xfrm>
            <a:off x="6136055" y="1363061"/>
            <a:ext cx="2626564" cy="386198"/>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CBD300"/>
                </a:solidFill>
                <a:effectLst/>
                <a:uLnTx/>
                <a:uFillTx/>
                <a:latin typeface="Arial"/>
                <a:ea typeface="+mn-ea"/>
                <a:cs typeface="Arial" pitchFamily="34" charset="0"/>
              </a:rPr>
              <a:t>647</a:t>
            </a:r>
            <a:r>
              <a:rPr kumimoji="0" lang="es-CO" sz="1100" b="1" i="0" u="none" strike="noStrike" kern="1200" cap="none" spc="0" normalizeH="0" baseline="30000" noProof="0" dirty="0">
                <a:ln>
                  <a:noFill/>
                </a:ln>
                <a:solidFill>
                  <a:srgbClr val="CBD300"/>
                </a:solidFill>
                <a:effectLst/>
                <a:uLnTx/>
                <a:uFillTx/>
                <a:latin typeface="Arial"/>
                <a:ea typeface="+mn-ea"/>
                <a:cs typeface="Arial" pitchFamily="34" charset="0"/>
              </a:rPr>
              <a:t>(1)(4)</a:t>
            </a:r>
            <a:endParaRPr kumimoji="0" lang="es-CO" sz="900" b="1" i="0" u="none" strike="noStrike" kern="1200" cap="none" spc="0" normalizeH="0" baseline="30000" noProof="0" dirty="0">
              <a:ln>
                <a:noFill/>
              </a:ln>
              <a:solidFill>
                <a:srgbClr val="CBD300"/>
              </a:solidFill>
              <a:effectLst/>
              <a:uLnTx/>
              <a:uFillTx/>
              <a:latin typeface="Arial"/>
              <a:ea typeface="+mn-ea"/>
              <a:cs typeface="Arial" pitchFamily="34" charset="0"/>
            </a:endParaRPr>
          </a:p>
        </p:txBody>
      </p:sp>
      <p:sp>
        <p:nvSpPr>
          <p:cNvPr id="44" name="Rectángulo 43">
            <a:extLst>
              <a:ext uri="{FF2B5EF4-FFF2-40B4-BE49-F238E27FC236}">
                <a16:creationId xmlns:a16="http://schemas.microsoft.com/office/drawing/2014/main" id="{A027E58E-0FB3-4A01-94A7-2619C4F01F3B}"/>
              </a:ext>
            </a:extLst>
          </p:cNvPr>
          <p:cNvSpPr/>
          <p:nvPr/>
        </p:nvSpPr>
        <p:spPr>
          <a:xfrm>
            <a:off x="3406620" y="3230061"/>
            <a:ext cx="2641259" cy="409774"/>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4,3</a:t>
            </a:r>
          </a:p>
        </p:txBody>
      </p:sp>
      <p:sp>
        <p:nvSpPr>
          <p:cNvPr id="45" name="23 Pentágono">
            <a:extLst>
              <a:ext uri="{FF2B5EF4-FFF2-40B4-BE49-F238E27FC236}">
                <a16:creationId xmlns:a16="http://schemas.microsoft.com/office/drawing/2014/main" id="{00B51F46-BCA3-4380-92AC-BA7EAE068299}"/>
              </a:ext>
            </a:extLst>
          </p:cNvPr>
          <p:cNvSpPr/>
          <p:nvPr/>
        </p:nvSpPr>
        <p:spPr>
          <a:xfrm>
            <a:off x="365899" y="3219957"/>
            <a:ext cx="2944530" cy="419879"/>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Ahorros Transformación</a:t>
            </a:r>
            <a:r>
              <a:rPr kumimoji="0" lang="es-CO" sz="1100" b="1" i="0" u="none" strike="noStrike" kern="1200" cap="none" spc="0" normalizeH="0" baseline="30000" noProof="0" dirty="0">
                <a:ln>
                  <a:noFill/>
                </a:ln>
                <a:solidFill>
                  <a:srgbClr val="002060"/>
                </a:solidFill>
                <a:effectLst/>
                <a:uLnTx/>
                <a:uFillTx/>
                <a:latin typeface="Arial"/>
                <a:ea typeface="+mn-ea"/>
                <a:cs typeface="Arial" pitchFamily="34" charset="0"/>
              </a:rPr>
              <a:t>(5)</a:t>
            </a: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 </a:t>
            </a: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(US$ B) </a:t>
            </a:r>
          </a:p>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p:txBody>
      </p:sp>
      <p:sp>
        <p:nvSpPr>
          <p:cNvPr id="46" name="Rectángulo 45">
            <a:extLst>
              <a:ext uri="{FF2B5EF4-FFF2-40B4-BE49-F238E27FC236}">
                <a16:creationId xmlns:a16="http://schemas.microsoft.com/office/drawing/2014/main" id="{A182BF55-6AA8-41F2-BDE5-8EA9221A66BB}"/>
              </a:ext>
            </a:extLst>
          </p:cNvPr>
          <p:cNvSpPr/>
          <p:nvPr/>
        </p:nvSpPr>
        <p:spPr>
          <a:xfrm>
            <a:off x="6144071" y="3230061"/>
            <a:ext cx="2626564" cy="407529"/>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CBD300"/>
                </a:solidFill>
                <a:effectLst/>
                <a:uLnTx/>
                <a:uFillTx/>
                <a:latin typeface="Arial"/>
                <a:ea typeface="+mn-ea"/>
                <a:cs typeface="Arial" panose="020B0604020202020204" pitchFamily="34" charset="0"/>
              </a:rPr>
              <a:t>3,3</a:t>
            </a:r>
          </a:p>
        </p:txBody>
      </p:sp>
      <p:sp>
        <p:nvSpPr>
          <p:cNvPr id="47" name="23 Pentágono">
            <a:extLst>
              <a:ext uri="{FF2B5EF4-FFF2-40B4-BE49-F238E27FC236}">
                <a16:creationId xmlns:a16="http://schemas.microsoft.com/office/drawing/2014/main" id="{6F55302A-7450-4F22-AF70-B877B3CC2AD9}"/>
              </a:ext>
            </a:extLst>
          </p:cNvPr>
          <p:cNvSpPr/>
          <p:nvPr/>
        </p:nvSpPr>
        <p:spPr>
          <a:xfrm>
            <a:off x="371243" y="3698214"/>
            <a:ext cx="2939186" cy="390689"/>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Ebitda/barril Upstream </a:t>
            </a: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(US$ /bl) </a:t>
            </a:r>
          </a:p>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p:txBody>
      </p:sp>
      <p:sp>
        <p:nvSpPr>
          <p:cNvPr id="48" name="Rectángulo 47">
            <a:extLst>
              <a:ext uri="{FF2B5EF4-FFF2-40B4-BE49-F238E27FC236}">
                <a16:creationId xmlns:a16="http://schemas.microsoft.com/office/drawing/2014/main" id="{D03BB387-F7D3-463D-95BF-900534E14E5C}"/>
              </a:ext>
            </a:extLst>
          </p:cNvPr>
          <p:cNvSpPr/>
          <p:nvPr/>
        </p:nvSpPr>
        <p:spPr>
          <a:xfrm>
            <a:off x="3406620" y="3707196"/>
            <a:ext cx="2641259" cy="409775"/>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25 </a:t>
            </a:r>
            <a:r>
              <a:rPr kumimoji="0" lang="es-CO" sz="1100" b="1" i="0" u="none" strike="noStrike" kern="1200" cap="none" spc="0" normalizeH="0" baseline="30000" noProof="0" dirty="0">
                <a:ln>
                  <a:noFill/>
                </a:ln>
                <a:solidFill>
                  <a:srgbClr val="004237"/>
                </a:solidFill>
                <a:effectLst/>
                <a:uLnTx/>
                <a:uFillTx/>
                <a:latin typeface="Arial"/>
                <a:ea typeface="+mn-ea"/>
                <a:cs typeface="Arial" panose="020B0604020202020204" pitchFamily="34" charset="0"/>
              </a:rPr>
              <a:t>(3)</a:t>
            </a:r>
          </a:p>
        </p:txBody>
      </p:sp>
      <p:sp>
        <p:nvSpPr>
          <p:cNvPr id="49" name="Rectángulo 48">
            <a:extLst>
              <a:ext uri="{FF2B5EF4-FFF2-40B4-BE49-F238E27FC236}">
                <a16:creationId xmlns:a16="http://schemas.microsoft.com/office/drawing/2014/main" id="{D6339DD2-8E66-425B-B898-A9D71568F3B2}"/>
              </a:ext>
            </a:extLst>
          </p:cNvPr>
          <p:cNvSpPr/>
          <p:nvPr/>
        </p:nvSpPr>
        <p:spPr>
          <a:xfrm>
            <a:off x="6144071" y="3700460"/>
            <a:ext cx="2626564" cy="406406"/>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200" b="1" i="0" u="none" strike="noStrike" kern="1200" cap="none" spc="0" normalizeH="0" baseline="0" noProof="0" dirty="0">
                <a:ln>
                  <a:noFill/>
                </a:ln>
                <a:solidFill>
                  <a:srgbClr val="CBD300"/>
                </a:solidFill>
                <a:effectLst/>
                <a:uLnTx/>
                <a:uFillTx/>
                <a:latin typeface="Arial"/>
                <a:ea typeface="+mn-ea"/>
                <a:cs typeface="+mn-cs"/>
              </a:rPr>
              <a:t>26 </a:t>
            </a:r>
          </a:p>
        </p:txBody>
      </p:sp>
      <p:sp>
        <p:nvSpPr>
          <p:cNvPr id="50" name="CuadroTexto 49">
            <a:extLst>
              <a:ext uri="{FF2B5EF4-FFF2-40B4-BE49-F238E27FC236}">
                <a16:creationId xmlns:a16="http://schemas.microsoft.com/office/drawing/2014/main" id="{EBEA9E2B-1DE7-4D5F-9D1F-3E0C7125683D}"/>
              </a:ext>
            </a:extLst>
          </p:cNvPr>
          <p:cNvSpPr txBox="1"/>
          <p:nvPr/>
        </p:nvSpPr>
        <p:spPr>
          <a:xfrm>
            <a:off x="490654" y="4639012"/>
            <a:ext cx="7972194" cy="18224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700" b="0" i="0" u="none" strike="noStrike" kern="1200" cap="none" spc="0" normalizeH="0" baseline="0" noProof="0" dirty="0">
                <a:ln>
                  <a:noFill/>
                </a:ln>
                <a:solidFill>
                  <a:prstClr val="black"/>
                </a:solidFill>
                <a:effectLst/>
                <a:uLnTx/>
                <a:uFillTx/>
                <a:latin typeface="Arial"/>
                <a:ea typeface="+mn-ea"/>
                <a:cs typeface="+mn-cs"/>
              </a:rPr>
              <a:t>(1)Sin efecto precio (2).  Flujo de Caja Libre menos intereses. (3) Meta al 2020 con precio de US$70/bl. (4) Incluye cierre 2016. (5) Ahorros desde el inicio del plan en 2015. TRM de $3,000/US$  </a:t>
            </a:r>
          </a:p>
        </p:txBody>
      </p:sp>
      <p:sp>
        <p:nvSpPr>
          <p:cNvPr id="51" name="23 Pentágono">
            <a:extLst>
              <a:ext uri="{FF2B5EF4-FFF2-40B4-BE49-F238E27FC236}">
                <a16:creationId xmlns:a16="http://schemas.microsoft.com/office/drawing/2014/main" id="{3DFA4CE5-B0ED-44CF-BA4F-6F1BC536DA65}"/>
              </a:ext>
            </a:extLst>
          </p:cNvPr>
          <p:cNvSpPr/>
          <p:nvPr/>
        </p:nvSpPr>
        <p:spPr>
          <a:xfrm>
            <a:off x="371243" y="4154018"/>
            <a:ext cx="2939186" cy="390689"/>
          </a:xfrm>
          <a:prstGeom prst="rect">
            <a:avLst/>
          </a:prstGeom>
          <a:solidFill>
            <a:srgbClr val="55D100">
              <a:alpha val="81000"/>
            </a:srgbClr>
          </a:solidFill>
          <a:ln w="12700" cap="flat" cmpd="sng" algn="ctr">
            <a:noFill/>
            <a:prstDash val="solid"/>
            <a:miter lim="800000"/>
          </a:ln>
          <a:effectLst/>
        </p:spPr>
        <p:txBody>
          <a:bodyPr anchor="ctr"/>
          <a:lstStyle/>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a:p>
            <a:pPr marL="0" marR="0" lvl="0" indent="0" algn="ctr" defTabSz="6858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Deuda Bruta/Ebitda (veces)</a:t>
            </a:r>
          </a:p>
          <a:p>
            <a:pPr marL="0" marR="0" lvl="0" indent="0" algn="ctr" defTabSz="685800" eaLnBrk="0" fontAlgn="base" latinLnBrk="0" hangingPunct="0">
              <a:lnSpc>
                <a:spcPct val="100000"/>
              </a:lnSpc>
              <a:spcBef>
                <a:spcPct val="0"/>
              </a:spcBef>
              <a:spcAft>
                <a:spcPct val="0"/>
              </a:spcAft>
              <a:buClrTx/>
              <a:buSzTx/>
              <a:buFontTx/>
              <a:buNone/>
              <a:tabLst/>
              <a:defRPr/>
            </a:pPr>
            <a:endPar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endParaRPr>
          </a:p>
        </p:txBody>
      </p:sp>
      <p:sp>
        <p:nvSpPr>
          <p:cNvPr id="52" name="Rectángulo 51">
            <a:extLst>
              <a:ext uri="{FF2B5EF4-FFF2-40B4-BE49-F238E27FC236}">
                <a16:creationId xmlns:a16="http://schemas.microsoft.com/office/drawing/2014/main" id="{27D58306-142F-4C7C-915D-C4BDDC1ABB21}"/>
              </a:ext>
            </a:extLst>
          </p:cNvPr>
          <p:cNvSpPr/>
          <p:nvPr/>
        </p:nvSpPr>
        <p:spPr>
          <a:xfrm>
            <a:off x="3399940" y="4164123"/>
            <a:ext cx="2639924" cy="408652"/>
          </a:xfrm>
          <a:prstGeom prst="rect">
            <a:avLst/>
          </a:prstGeom>
          <a:solidFill>
            <a:srgbClr val="E2E2E2">
              <a:alpha val="50196"/>
            </a:srgbClr>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004237"/>
                </a:solidFill>
                <a:effectLst/>
                <a:uLnTx/>
                <a:uFillTx/>
                <a:latin typeface="Arial"/>
                <a:ea typeface="+mn-ea"/>
                <a:cs typeface="Arial" panose="020B0604020202020204" pitchFamily="34" charset="0"/>
              </a:rPr>
              <a:t>2,5-3 X</a:t>
            </a:r>
            <a:endParaRPr kumimoji="0" lang="es-CO" sz="1100" b="1" i="0" u="none" strike="noStrike" kern="1200" cap="none" spc="0" normalizeH="0" baseline="30000" noProof="0" dirty="0">
              <a:ln>
                <a:noFill/>
              </a:ln>
              <a:solidFill>
                <a:srgbClr val="004237"/>
              </a:solidFill>
              <a:effectLst/>
              <a:uLnTx/>
              <a:uFillTx/>
              <a:latin typeface="Arial"/>
              <a:ea typeface="+mn-ea"/>
              <a:cs typeface="Arial" panose="020B0604020202020204" pitchFamily="34" charset="0"/>
            </a:endParaRPr>
          </a:p>
        </p:txBody>
      </p:sp>
      <p:sp>
        <p:nvSpPr>
          <p:cNvPr id="53" name="Rectángulo 52">
            <a:extLst>
              <a:ext uri="{FF2B5EF4-FFF2-40B4-BE49-F238E27FC236}">
                <a16:creationId xmlns:a16="http://schemas.microsoft.com/office/drawing/2014/main" id="{50A56691-6397-4864-A287-3DDB585BFC5B}"/>
              </a:ext>
            </a:extLst>
          </p:cNvPr>
          <p:cNvSpPr/>
          <p:nvPr/>
        </p:nvSpPr>
        <p:spPr>
          <a:xfrm>
            <a:off x="6129376" y="4169736"/>
            <a:ext cx="2641259" cy="406406"/>
          </a:xfrm>
          <a:prstGeom prst="rect">
            <a:avLst/>
          </a:prstGeom>
          <a:solidFill>
            <a:srgbClr val="06055B"/>
          </a:solidFill>
          <a:ln w="9525" cap="flat" cmpd="sng" algn="ctr">
            <a:noFill/>
            <a:prstDash val="solid"/>
            <a:miter lim="800000"/>
          </a:ln>
          <a:effectLst/>
        </p:spPr>
        <p:txBody>
          <a:bodyPr tIns="67500" bIns="6750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100" b="1" i="0" u="none" strike="noStrike" kern="1200" cap="none" spc="0" normalizeH="0" baseline="0" noProof="0" dirty="0">
                <a:ln>
                  <a:noFill/>
                </a:ln>
                <a:solidFill>
                  <a:srgbClr val="CBD300"/>
                </a:solidFill>
                <a:effectLst/>
                <a:uLnTx/>
                <a:uFillTx/>
                <a:latin typeface="Arial"/>
                <a:ea typeface="+mn-ea"/>
                <a:cs typeface="Arial" panose="020B0604020202020204" pitchFamily="34" charset="0"/>
              </a:rPr>
              <a:t>1,2 X</a:t>
            </a:r>
          </a:p>
        </p:txBody>
      </p:sp>
      <p:sp>
        <p:nvSpPr>
          <p:cNvPr id="58" name="6 Rectángulo">
            <a:extLst>
              <a:ext uri="{FF2B5EF4-FFF2-40B4-BE49-F238E27FC236}">
                <a16:creationId xmlns:a16="http://schemas.microsoft.com/office/drawing/2014/main" id="{240E6771-14A4-47FF-BFCC-B809E7178CB7}"/>
              </a:ext>
            </a:extLst>
          </p:cNvPr>
          <p:cNvSpPr/>
          <p:nvPr/>
        </p:nvSpPr>
        <p:spPr>
          <a:xfrm>
            <a:off x="5513773" y="373725"/>
            <a:ext cx="3578224" cy="584775"/>
          </a:xfrm>
          <a:prstGeom prst="rect">
            <a:avLst/>
          </a:prstGeom>
        </p:spPr>
        <p:txBody>
          <a:bodyPr wrap="none">
            <a:spAutoFit/>
          </a:bodyPr>
          <a:lstStyle/>
          <a:p>
            <a:r>
              <a:rPr lang="es-CO" sz="3200" b="1" dirty="0">
                <a:solidFill>
                  <a:srgbClr val="55D100"/>
                </a:solidFill>
              </a:rPr>
              <a:t>promesa de valor</a:t>
            </a:r>
          </a:p>
        </p:txBody>
      </p:sp>
      <p:sp>
        <p:nvSpPr>
          <p:cNvPr id="59" name="21 Rectángulo">
            <a:extLst>
              <a:ext uri="{FF2B5EF4-FFF2-40B4-BE49-F238E27FC236}">
                <a16:creationId xmlns:a16="http://schemas.microsoft.com/office/drawing/2014/main" id="{F3F7662C-1238-4146-A400-B2441E3F84C3}"/>
              </a:ext>
            </a:extLst>
          </p:cNvPr>
          <p:cNvSpPr/>
          <p:nvPr/>
        </p:nvSpPr>
        <p:spPr>
          <a:xfrm>
            <a:off x="4997699" y="150539"/>
            <a:ext cx="4177747" cy="461665"/>
          </a:xfrm>
          <a:prstGeom prst="rect">
            <a:avLst/>
          </a:prstGeom>
        </p:spPr>
        <p:txBody>
          <a:bodyPr wrap="none">
            <a:spAutoFit/>
          </a:bodyPr>
          <a:lstStyle/>
          <a:p>
            <a:r>
              <a:rPr lang="es-MX" sz="2400" dirty="0">
                <a:solidFill>
                  <a:schemeClr val="tx1">
                    <a:lumMod val="65000"/>
                    <a:lumOff val="35000"/>
                  </a:schemeClr>
                </a:solidFill>
              </a:rPr>
              <a:t>Cumpliendo anticipadamente</a:t>
            </a:r>
            <a:endParaRPr lang="es-CO" sz="2400" dirty="0"/>
          </a:p>
        </p:txBody>
      </p:sp>
      <p:sp>
        <p:nvSpPr>
          <p:cNvPr id="60" name="22 Rectángulo">
            <a:extLst>
              <a:ext uri="{FF2B5EF4-FFF2-40B4-BE49-F238E27FC236}">
                <a16:creationId xmlns:a16="http://schemas.microsoft.com/office/drawing/2014/main" id="{BF55D293-FD1B-476C-8C59-B5E45A54C15F}"/>
              </a:ext>
            </a:extLst>
          </p:cNvPr>
          <p:cNvSpPr/>
          <p:nvPr/>
        </p:nvSpPr>
        <p:spPr>
          <a:xfrm>
            <a:off x="5311628" y="474123"/>
            <a:ext cx="324128" cy="307777"/>
          </a:xfrm>
          <a:prstGeom prst="rect">
            <a:avLst/>
          </a:prstGeom>
        </p:spPr>
        <p:txBody>
          <a:bodyPr wrap="none">
            <a:spAutoFit/>
          </a:bodyPr>
          <a:lstStyle/>
          <a:p>
            <a:r>
              <a:rPr lang="es-MX" dirty="0">
                <a:solidFill>
                  <a:schemeClr val="tx1">
                    <a:lumMod val="65000"/>
                    <a:lumOff val="35000"/>
                  </a:schemeClr>
                </a:solidFill>
              </a:rPr>
              <a:t>la</a:t>
            </a:r>
            <a:endParaRPr lang="es-CO" dirty="0"/>
          </a:p>
        </p:txBody>
      </p:sp>
    </p:spTree>
    <p:extLst>
      <p:ext uri="{BB962C8B-B14F-4D97-AF65-F5344CB8AC3E}">
        <p14:creationId xmlns:p14="http://schemas.microsoft.com/office/powerpoint/2010/main" val="50535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agen 108"/>
          <p:cNvPicPr>
            <a:picLocks noChangeAspect="1"/>
          </p:cNvPicPr>
          <p:nvPr/>
        </p:nvPicPr>
        <p:blipFill>
          <a:blip r:embed="rId10">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368387" y="51810"/>
            <a:ext cx="3297099" cy="1606278"/>
          </a:xfrm>
          <a:prstGeom prst="rect">
            <a:avLst/>
          </a:prstGeom>
        </p:spPr>
      </p:pic>
      <p:sp>
        <p:nvSpPr>
          <p:cNvPr id="99" name="Rectángulo 98"/>
          <p:cNvSpPr/>
          <p:nvPr/>
        </p:nvSpPr>
        <p:spPr>
          <a:xfrm>
            <a:off x="5013136" y="3174390"/>
            <a:ext cx="3263699" cy="683806"/>
          </a:xfrm>
          <a:prstGeom prst="rect">
            <a:avLst/>
          </a:prstGeom>
          <a:solidFill>
            <a:srgbClr val="06055B"/>
          </a:solidFill>
          <a:ln w="12700">
            <a:solidFill>
              <a:srgbClr val="0605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100" name="Grupo 99"/>
          <p:cNvGrpSpPr/>
          <p:nvPr/>
        </p:nvGrpSpPr>
        <p:grpSpPr>
          <a:xfrm>
            <a:off x="4691084" y="2654501"/>
            <a:ext cx="654346" cy="1015663"/>
            <a:chOff x="-220697" y="882926"/>
            <a:chExt cx="654346" cy="1015663"/>
          </a:xfrm>
        </p:grpSpPr>
        <p:sp>
          <p:nvSpPr>
            <p:cNvPr id="101" name="Elipse 100"/>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2" name="Rectángulo 101"/>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grpSp>
        <p:nvGrpSpPr>
          <p:cNvPr id="103" name="Grupo 102"/>
          <p:cNvGrpSpPr/>
          <p:nvPr/>
        </p:nvGrpSpPr>
        <p:grpSpPr>
          <a:xfrm rot="10800000">
            <a:off x="7946218" y="3362422"/>
            <a:ext cx="654346" cy="1015663"/>
            <a:chOff x="-220697" y="882926"/>
            <a:chExt cx="654346" cy="1015663"/>
          </a:xfrm>
        </p:grpSpPr>
        <p:sp>
          <p:nvSpPr>
            <p:cNvPr id="104" name="Elipse 103"/>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5" name="Rectángulo 104"/>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sp>
        <p:nvSpPr>
          <p:cNvPr id="92" name="Rectángulo 91"/>
          <p:cNvSpPr/>
          <p:nvPr/>
        </p:nvSpPr>
        <p:spPr>
          <a:xfrm>
            <a:off x="4967614" y="2218537"/>
            <a:ext cx="3263699" cy="683806"/>
          </a:xfrm>
          <a:prstGeom prst="rect">
            <a:avLst/>
          </a:prstGeom>
          <a:solidFill>
            <a:srgbClr val="06055B"/>
          </a:solidFill>
          <a:ln w="12700">
            <a:solidFill>
              <a:srgbClr val="0605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93" name="Grupo 92"/>
          <p:cNvGrpSpPr/>
          <p:nvPr/>
        </p:nvGrpSpPr>
        <p:grpSpPr>
          <a:xfrm>
            <a:off x="4645562" y="1698648"/>
            <a:ext cx="654346" cy="1015663"/>
            <a:chOff x="-220697" y="882926"/>
            <a:chExt cx="654346" cy="1015663"/>
          </a:xfrm>
        </p:grpSpPr>
        <p:sp>
          <p:nvSpPr>
            <p:cNvPr id="94" name="Elipse 93"/>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5" name="Rectángulo 94"/>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grpSp>
        <p:nvGrpSpPr>
          <p:cNvPr id="96" name="Grupo 95"/>
          <p:cNvGrpSpPr/>
          <p:nvPr/>
        </p:nvGrpSpPr>
        <p:grpSpPr>
          <a:xfrm rot="10800000">
            <a:off x="7900696" y="2406569"/>
            <a:ext cx="654346" cy="1015663"/>
            <a:chOff x="-220697" y="882926"/>
            <a:chExt cx="654346" cy="1015663"/>
          </a:xfrm>
        </p:grpSpPr>
        <p:sp>
          <p:nvSpPr>
            <p:cNvPr id="97" name="Elipse 96"/>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8" name="Rectángulo 97"/>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sp>
        <p:nvSpPr>
          <p:cNvPr id="60" name="Rectángulo 59"/>
          <p:cNvSpPr/>
          <p:nvPr/>
        </p:nvSpPr>
        <p:spPr>
          <a:xfrm>
            <a:off x="4967614" y="1277809"/>
            <a:ext cx="3263699" cy="683806"/>
          </a:xfrm>
          <a:prstGeom prst="rect">
            <a:avLst/>
          </a:prstGeom>
          <a:solidFill>
            <a:srgbClr val="06055B"/>
          </a:solidFill>
          <a:ln w="12700">
            <a:solidFill>
              <a:srgbClr val="0605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CuadroTexto 5"/>
          <p:cNvSpPr txBox="1"/>
          <p:nvPr/>
        </p:nvSpPr>
        <p:spPr>
          <a:xfrm>
            <a:off x="0" y="-385011"/>
            <a:ext cx="2815389" cy="307777"/>
          </a:xfrm>
          <a:prstGeom prst="rect">
            <a:avLst/>
          </a:prstGeom>
          <a:solidFill>
            <a:srgbClr val="7030A0"/>
          </a:solidFill>
        </p:spPr>
        <p:txBody>
          <a:bodyPr wrap="square" rtlCol="0">
            <a:spAutoFit/>
          </a:bodyPr>
          <a:lstStyle/>
          <a:p>
            <a:r>
              <a:rPr lang="es-CO" b="1" dirty="0">
                <a:solidFill>
                  <a:srgbClr val="FFFF00"/>
                </a:solidFill>
              </a:rPr>
              <a:t>CONCEPTO</a:t>
            </a:r>
          </a:p>
        </p:txBody>
      </p:sp>
      <p:sp>
        <p:nvSpPr>
          <p:cNvPr id="16" name="Rectangle 8">
            <a:extLst>
              <a:ext uri="{FF2B5EF4-FFF2-40B4-BE49-F238E27FC236}">
                <a16:creationId xmlns:a16="http://schemas.microsoft.com/office/drawing/2014/main" id="{65C2162B-EB81-4C08-92EF-114857E6D7D0}"/>
              </a:ext>
            </a:extLst>
          </p:cNvPr>
          <p:cNvSpPr>
            <a:spLocks noChangeArrowheads="1"/>
          </p:cNvSpPr>
          <p:nvPr>
            <p:custDataLst>
              <p:tags r:id="rId1"/>
            </p:custDataLst>
          </p:nvPr>
        </p:nvSpPr>
        <p:spPr bwMode="gray">
          <a:xfrm>
            <a:off x="5368387" y="1323399"/>
            <a:ext cx="2553507"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bg1"/>
                </a:solidFill>
                <a:sym typeface="Trebuchet MS" panose="020B0603020202020204" pitchFamily="34" charset="0"/>
              </a:rPr>
              <a:t>Cuál es la postura en el proceso de masificación de compañías en </a:t>
            </a:r>
            <a:r>
              <a:rPr lang="es-CO" sz="1300" b="1" dirty="0">
                <a:solidFill>
                  <a:srgbClr val="55D100"/>
                </a:solidFill>
                <a:sym typeface="Trebuchet MS" panose="020B0603020202020204" pitchFamily="34" charset="0"/>
              </a:rPr>
              <a:t>YNC en Estados Unidos</a:t>
            </a:r>
          </a:p>
        </p:txBody>
      </p:sp>
      <p:sp>
        <p:nvSpPr>
          <p:cNvPr id="17" name="Rectangle 8">
            <a:extLst>
              <a:ext uri="{FF2B5EF4-FFF2-40B4-BE49-F238E27FC236}">
                <a16:creationId xmlns:a16="http://schemas.microsoft.com/office/drawing/2014/main" id="{65C2162B-EB81-4C08-92EF-114857E6D7D0}"/>
              </a:ext>
            </a:extLst>
          </p:cNvPr>
          <p:cNvSpPr>
            <a:spLocks noChangeArrowheads="1"/>
          </p:cNvSpPr>
          <p:nvPr>
            <p:custDataLst>
              <p:tags r:id="rId2"/>
            </p:custDataLst>
          </p:nvPr>
        </p:nvSpPr>
        <p:spPr bwMode="gray">
          <a:xfrm>
            <a:off x="5345430" y="3261873"/>
            <a:ext cx="2666553"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bg1"/>
                </a:solidFill>
                <a:sym typeface="Trebuchet MS" panose="020B0603020202020204" pitchFamily="34" charset="0"/>
              </a:rPr>
              <a:t>Cuál compromiso asume el GE frente a los desafíos de </a:t>
            </a:r>
            <a:r>
              <a:rPr lang="es-CO" sz="1300" b="1" dirty="0">
                <a:solidFill>
                  <a:srgbClr val="55D100"/>
                </a:solidFill>
                <a:sym typeface="Trebuchet MS" panose="020B0603020202020204" pitchFamily="34" charset="0"/>
              </a:rPr>
              <a:t>calidad del aire</a:t>
            </a:r>
          </a:p>
        </p:txBody>
      </p:sp>
      <p:sp>
        <p:nvSpPr>
          <p:cNvPr id="18" name="Rectangle 8">
            <a:extLst>
              <a:ext uri="{FF2B5EF4-FFF2-40B4-BE49-F238E27FC236}">
                <a16:creationId xmlns:a16="http://schemas.microsoft.com/office/drawing/2014/main" id="{65C2162B-EB81-4C08-92EF-114857E6D7D0}"/>
              </a:ext>
            </a:extLst>
          </p:cNvPr>
          <p:cNvSpPr>
            <a:spLocks noChangeArrowheads="1"/>
          </p:cNvSpPr>
          <p:nvPr>
            <p:custDataLst>
              <p:tags r:id="rId3"/>
            </p:custDataLst>
          </p:nvPr>
        </p:nvSpPr>
        <p:spPr bwMode="gray">
          <a:xfrm>
            <a:off x="5317905" y="2249474"/>
            <a:ext cx="2630885"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bg1"/>
                </a:solidFill>
                <a:sym typeface="Trebuchet MS" panose="020B0603020202020204" pitchFamily="34" charset="0"/>
              </a:rPr>
              <a:t>La presencia en negocios de </a:t>
            </a:r>
            <a:r>
              <a:rPr lang="es-CO" sz="1300" b="1" dirty="0">
                <a:solidFill>
                  <a:srgbClr val="55D100"/>
                </a:solidFill>
                <a:sym typeface="Trebuchet MS" panose="020B0603020202020204" pitchFamily="34" charset="0"/>
              </a:rPr>
              <a:t>GAS</a:t>
            </a:r>
            <a:r>
              <a:rPr lang="es-CO" sz="1300" dirty="0">
                <a:solidFill>
                  <a:srgbClr val="55D100"/>
                </a:solidFill>
                <a:sym typeface="Trebuchet MS" panose="020B0603020202020204" pitchFamily="34" charset="0"/>
              </a:rPr>
              <a:t> </a:t>
            </a:r>
            <a:r>
              <a:rPr lang="es-CO" sz="1300" dirty="0">
                <a:solidFill>
                  <a:schemeClr val="bg1"/>
                </a:solidFill>
                <a:sym typeface="Trebuchet MS" panose="020B0603020202020204" pitchFamily="34" charset="0"/>
              </a:rPr>
              <a:t>responde a una tendencia en la industria</a:t>
            </a:r>
          </a:p>
        </p:txBody>
      </p:sp>
      <p:sp>
        <p:nvSpPr>
          <p:cNvPr id="7" name="6 Rectángulo"/>
          <p:cNvSpPr/>
          <p:nvPr/>
        </p:nvSpPr>
        <p:spPr>
          <a:xfrm>
            <a:off x="1020431" y="808941"/>
            <a:ext cx="3392275" cy="584775"/>
          </a:xfrm>
          <a:prstGeom prst="rect">
            <a:avLst/>
          </a:prstGeom>
        </p:spPr>
        <p:txBody>
          <a:bodyPr wrap="none">
            <a:spAutoFit/>
          </a:bodyPr>
          <a:lstStyle/>
          <a:p>
            <a:r>
              <a:rPr lang="es-CO" sz="3200" b="1" dirty="0">
                <a:solidFill>
                  <a:srgbClr val="55D100"/>
                </a:solidFill>
              </a:rPr>
              <a:t>nuevos desafíos</a:t>
            </a:r>
          </a:p>
        </p:txBody>
      </p:sp>
      <p:sp>
        <p:nvSpPr>
          <p:cNvPr id="22" name="21 Rectángulo"/>
          <p:cNvSpPr/>
          <p:nvPr/>
        </p:nvSpPr>
        <p:spPr>
          <a:xfrm>
            <a:off x="496088" y="585755"/>
            <a:ext cx="1744388" cy="381541"/>
          </a:xfrm>
          <a:prstGeom prst="rect">
            <a:avLst/>
          </a:prstGeom>
        </p:spPr>
        <p:txBody>
          <a:bodyPr wrap="none">
            <a:spAutoFit/>
          </a:bodyPr>
          <a:lstStyle/>
          <a:p>
            <a:r>
              <a:rPr lang="es-MX" sz="2400" dirty="0">
                <a:solidFill>
                  <a:schemeClr val="tx1">
                    <a:lumMod val="65000"/>
                    <a:lumOff val="35000"/>
                  </a:schemeClr>
                </a:solidFill>
              </a:rPr>
              <a:t>Atendiendo</a:t>
            </a:r>
            <a:endParaRPr lang="es-CO" sz="2400" dirty="0"/>
          </a:p>
        </p:txBody>
      </p:sp>
      <p:sp>
        <p:nvSpPr>
          <p:cNvPr id="23" name="22 Rectángulo"/>
          <p:cNvSpPr/>
          <p:nvPr/>
        </p:nvSpPr>
        <p:spPr>
          <a:xfrm>
            <a:off x="632337" y="909339"/>
            <a:ext cx="562975" cy="307777"/>
          </a:xfrm>
          <a:prstGeom prst="rect">
            <a:avLst/>
          </a:prstGeom>
        </p:spPr>
        <p:txBody>
          <a:bodyPr wrap="none">
            <a:spAutoFit/>
          </a:bodyPr>
          <a:lstStyle/>
          <a:p>
            <a:r>
              <a:rPr lang="es-MX" dirty="0">
                <a:solidFill>
                  <a:schemeClr val="tx1">
                    <a:lumMod val="65000"/>
                    <a:lumOff val="35000"/>
                  </a:schemeClr>
                </a:solidFill>
              </a:rPr>
              <a:t>a los</a:t>
            </a:r>
            <a:endParaRPr lang="es-CO" dirty="0"/>
          </a:p>
        </p:txBody>
      </p:sp>
      <p:sp>
        <p:nvSpPr>
          <p:cNvPr id="2" name="Rectángulo 1"/>
          <p:cNvSpPr/>
          <p:nvPr/>
        </p:nvSpPr>
        <p:spPr>
          <a:xfrm>
            <a:off x="991493" y="1835531"/>
            <a:ext cx="3263699" cy="683806"/>
          </a:xfrm>
          <a:prstGeom prst="rect">
            <a:avLst/>
          </a:prstGeom>
          <a:noFill/>
          <a:ln w="9525">
            <a:solidFill>
              <a:srgbClr val="55D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8" name="Rectangle 8">
            <a:extLst>
              <a:ext uri="{FF2B5EF4-FFF2-40B4-BE49-F238E27FC236}">
                <a16:creationId xmlns:a16="http://schemas.microsoft.com/office/drawing/2014/main" id="{65C2162B-EB81-4C08-92EF-114857E6D7D0}"/>
              </a:ext>
            </a:extLst>
          </p:cNvPr>
          <p:cNvSpPr>
            <a:spLocks noChangeArrowheads="1"/>
          </p:cNvSpPr>
          <p:nvPr>
            <p:custDataLst>
              <p:tags r:id="rId4"/>
            </p:custDataLst>
          </p:nvPr>
        </p:nvSpPr>
        <p:spPr bwMode="gray">
          <a:xfrm>
            <a:off x="1319198" y="1894423"/>
            <a:ext cx="2654874"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tx1">
                    <a:lumMod val="65000"/>
                    <a:lumOff val="35000"/>
                  </a:schemeClr>
                </a:solidFill>
                <a:sym typeface="Trebuchet MS" panose="020B0603020202020204" pitchFamily="34" charset="0"/>
              </a:rPr>
              <a:t>Cómo se adapta el GE a cambios de la </a:t>
            </a:r>
            <a:r>
              <a:rPr lang="es-CO" sz="1300" b="1" dirty="0">
                <a:solidFill>
                  <a:srgbClr val="55D100"/>
                </a:solidFill>
                <a:sym typeface="Trebuchet MS" panose="020B0603020202020204" pitchFamily="34" charset="0"/>
              </a:rPr>
              <a:t>calidad de combustibles </a:t>
            </a:r>
            <a:r>
              <a:rPr lang="es-CO" sz="1300" dirty="0">
                <a:solidFill>
                  <a:schemeClr val="tx1">
                    <a:lumMod val="65000"/>
                    <a:lumOff val="35000"/>
                  </a:schemeClr>
                </a:solidFill>
                <a:sym typeface="Trebuchet MS" panose="020B0603020202020204" pitchFamily="34" charset="0"/>
              </a:rPr>
              <a:t>en Colombia</a:t>
            </a:r>
          </a:p>
        </p:txBody>
      </p:sp>
      <p:sp>
        <p:nvSpPr>
          <p:cNvPr id="31" name="Rectangle 8">
            <a:extLst>
              <a:ext uri="{FF2B5EF4-FFF2-40B4-BE49-F238E27FC236}">
                <a16:creationId xmlns:a16="http://schemas.microsoft.com/office/drawing/2014/main" id="{65C2162B-EB81-4C08-92EF-114857E6D7D0}"/>
              </a:ext>
            </a:extLst>
          </p:cNvPr>
          <p:cNvSpPr>
            <a:spLocks noChangeArrowheads="1"/>
          </p:cNvSpPr>
          <p:nvPr>
            <p:custDataLst>
              <p:tags r:id="rId5"/>
            </p:custDataLst>
          </p:nvPr>
        </p:nvSpPr>
        <p:spPr bwMode="gray">
          <a:xfrm>
            <a:off x="1325070" y="2826340"/>
            <a:ext cx="2794241"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tx1">
                    <a:lumMod val="65000"/>
                    <a:lumOff val="35000"/>
                  </a:schemeClr>
                </a:solidFill>
                <a:sym typeface="Trebuchet MS" panose="020B0603020202020204" pitchFamily="34" charset="0"/>
              </a:rPr>
              <a:t>La penetración de las </a:t>
            </a:r>
            <a:r>
              <a:rPr lang="es-CO" sz="1300" b="1" dirty="0">
                <a:solidFill>
                  <a:srgbClr val="55D100"/>
                </a:solidFill>
                <a:sym typeface="Trebuchet MS" panose="020B0603020202020204" pitchFamily="34" charset="0"/>
              </a:rPr>
              <a:t>energías renovables</a:t>
            </a:r>
            <a:r>
              <a:rPr lang="es-CO" sz="1300" dirty="0">
                <a:solidFill>
                  <a:schemeClr val="tx1"/>
                </a:solidFill>
                <a:sym typeface="Trebuchet MS" panose="020B0603020202020204" pitchFamily="34" charset="0"/>
              </a:rPr>
              <a:t> </a:t>
            </a:r>
            <a:r>
              <a:rPr lang="es-CO" sz="1300" dirty="0">
                <a:solidFill>
                  <a:schemeClr val="tx1">
                    <a:lumMod val="65000"/>
                    <a:lumOff val="35000"/>
                  </a:schemeClr>
                </a:solidFill>
                <a:sym typeface="Trebuchet MS" panose="020B0603020202020204" pitchFamily="34" charset="0"/>
              </a:rPr>
              <a:t>es disruptiva para la estrategia del GE</a:t>
            </a:r>
          </a:p>
        </p:txBody>
      </p:sp>
      <p:sp>
        <p:nvSpPr>
          <p:cNvPr id="34" name="Rectangle 8">
            <a:extLst>
              <a:ext uri="{FF2B5EF4-FFF2-40B4-BE49-F238E27FC236}">
                <a16:creationId xmlns:a16="http://schemas.microsoft.com/office/drawing/2014/main" id="{65C2162B-EB81-4C08-92EF-114857E6D7D0}"/>
              </a:ext>
            </a:extLst>
          </p:cNvPr>
          <p:cNvSpPr>
            <a:spLocks noChangeArrowheads="1"/>
          </p:cNvSpPr>
          <p:nvPr>
            <p:custDataLst>
              <p:tags r:id="rId6"/>
            </p:custDataLst>
          </p:nvPr>
        </p:nvSpPr>
        <p:spPr bwMode="gray">
          <a:xfrm>
            <a:off x="1302651" y="3765849"/>
            <a:ext cx="2725969" cy="800219"/>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tx1">
                    <a:lumMod val="65000"/>
                    <a:lumOff val="35000"/>
                  </a:schemeClr>
                </a:solidFill>
                <a:sym typeface="Trebuchet MS" panose="020B0603020202020204" pitchFamily="34" charset="0"/>
              </a:rPr>
              <a:t>Cómo se responde a los cambios regulatorios en las </a:t>
            </a:r>
            <a:r>
              <a:rPr lang="es-CO" sz="1300" b="1" dirty="0">
                <a:solidFill>
                  <a:srgbClr val="55D100"/>
                </a:solidFill>
                <a:sym typeface="Trebuchet MS" panose="020B0603020202020204" pitchFamily="34" charset="0"/>
              </a:rPr>
              <a:t>tarifas</a:t>
            </a:r>
            <a:r>
              <a:rPr lang="es-CO" sz="1300" dirty="0">
                <a:solidFill>
                  <a:schemeClr val="tx1"/>
                </a:solidFill>
                <a:sym typeface="Trebuchet MS" panose="020B0603020202020204" pitchFamily="34" charset="0"/>
              </a:rPr>
              <a:t> </a:t>
            </a:r>
            <a:r>
              <a:rPr lang="es-CO" sz="1300" dirty="0">
                <a:solidFill>
                  <a:schemeClr val="tx1">
                    <a:lumMod val="65000"/>
                    <a:lumOff val="35000"/>
                  </a:schemeClr>
                </a:solidFill>
                <a:sym typeface="Trebuchet MS" panose="020B0603020202020204" pitchFamily="34" charset="0"/>
              </a:rPr>
              <a:t>de transporte de crudo y en la paridad de </a:t>
            </a:r>
            <a:r>
              <a:rPr lang="es-CO" sz="1300" b="1" dirty="0">
                <a:solidFill>
                  <a:srgbClr val="55D100"/>
                </a:solidFill>
                <a:sym typeface="Trebuchet MS" panose="020B0603020202020204" pitchFamily="34" charset="0"/>
              </a:rPr>
              <a:t>precios</a:t>
            </a:r>
            <a:r>
              <a:rPr lang="es-CO" sz="1300" dirty="0">
                <a:solidFill>
                  <a:schemeClr val="tx1"/>
                </a:solidFill>
                <a:sym typeface="Trebuchet MS" panose="020B0603020202020204" pitchFamily="34" charset="0"/>
              </a:rPr>
              <a:t> </a:t>
            </a:r>
            <a:r>
              <a:rPr lang="es-CO" sz="1300" dirty="0">
                <a:solidFill>
                  <a:schemeClr val="tx1">
                    <a:lumMod val="65000"/>
                    <a:lumOff val="35000"/>
                  </a:schemeClr>
                </a:solidFill>
                <a:sym typeface="Trebuchet MS" panose="020B0603020202020204" pitchFamily="34" charset="0"/>
              </a:rPr>
              <a:t>de los combustibles?</a:t>
            </a:r>
          </a:p>
        </p:txBody>
      </p:sp>
      <p:grpSp>
        <p:nvGrpSpPr>
          <p:cNvPr id="36" name="Grupo 35"/>
          <p:cNvGrpSpPr/>
          <p:nvPr/>
        </p:nvGrpSpPr>
        <p:grpSpPr>
          <a:xfrm rot="10800000">
            <a:off x="3889948" y="2055520"/>
            <a:ext cx="654346" cy="1015663"/>
            <a:chOff x="29020" y="900420"/>
            <a:chExt cx="654346" cy="1015663"/>
          </a:xfrm>
        </p:grpSpPr>
        <p:sp>
          <p:nvSpPr>
            <p:cNvPr id="37" name="Elipse 36"/>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8" name="Rectángulo 37"/>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sp>
        <p:nvSpPr>
          <p:cNvPr id="46" name="Rectángulo 45"/>
          <p:cNvSpPr/>
          <p:nvPr/>
        </p:nvSpPr>
        <p:spPr>
          <a:xfrm>
            <a:off x="966582" y="2784847"/>
            <a:ext cx="3263699" cy="683806"/>
          </a:xfrm>
          <a:prstGeom prst="rect">
            <a:avLst/>
          </a:prstGeom>
          <a:noFill/>
          <a:ln w="9525">
            <a:solidFill>
              <a:srgbClr val="55D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47" name="Grupo 46"/>
          <p:cNvGrpSpPr/>
          <p:nvPr/>
        </p:nvGrpSpPr>
        <p:grpSpPr>
          <a:xfrm>
            <a:off x="635631" y="2211536"/>
            <a:ext cx="654346" cy="1015663"/>
            <a:chOff x="29020" y="900420"/>
            <a:chExt cx="654346" cy="1015663"/>
          </a:xfrm>
        </p:grpSpPr>
        <p:sp>
          <p:nvSpPr>
            <p:cNvPr id="48" name="Elipse 47"/>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9" name="Rectángulo 48"/>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grpSp>
        <p:nvGrpSpPr>
          <p:cNvPr id="50" name="Grupo 49"/>
          <p:cNvGrpSpPr/>
          <p:nvPr/>
        </p:nvGrpSpPr>
        <p:grpSpPr>
          <a:xfrm rot="10800000">
            <a:off x="3865037" y="3004836"/>
            <a:ext cx="654346" cy="1015663"/>
            <a:chOff x="29020" y="900420"/>
            <a:chExt cx="654346" cy="1015663"/>
          </a:xfrm>
        </p:grpSpPr>
        <p:sp>
          <p:nvSpPr>
            <p:cNvPr id="51" name="Elipse 50"/>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2" name="Rectángulo 51"/>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sp>
        <p:nvSpPr>
          <p:cNvPr id="53" name="Rectángulo 52"/>
          <p:cNvSpPr/>
          <p:nvPr/>
        </p:nvSpPr>
        <p:spPr>
          <a:xfrm>
            <a:off x="942232" y="3699132"/>
            <a:ext cx="3263699" cy="973177"/>
          </a:xfrm>
          <a:prstGeom prst="rect">
            <a:avLst/>
          </a:prstGeom>
          <a:noFill/>
          <a:ln w="9525">
            <a:solidFill>
              <a:srgbClr val="55D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54" name="Grupo 53"/>
          <p:cNvGrpSpPr/>
          <p:nvPr/>
        </p:nvGrpSpPr>
        <p:grpSpPr>
          <a:xfrm>
            <a:off x="611281" y="3138978"/>
            <a:ext cx="654346" cy="1015663"/>
            <a:chOff x="29020" y="900420"/>
            <a:chExt cx="654346" cy="1015663"/>
          </a:xfrm>
        </p:grpSpPr>
        <p:sp>
          <p:nvSpPr>
            <p:cNvPr id="55" name="Elipse 54"/>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6" name="Rectángulo 55"/>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grpSp>
        <p:nvGrpSpPr>
          <p:cNvPr id="57" name="Grupo 56"/>
          <p:cNvGrpSpPr/>
          <p:nvPr/>
        </p:nvGrpSpPr>
        <p:grpSpPr>
          <a:xfrm rot="10800000">
            <a:off x="3840687" y="3961051"/>
            <a:ext cx="654346" cy="1015663"/>
            <a:chOff x="29020" y="900420"/>
            <a:chExt cx="654346" cy="1015663"/>
          </a:xfrm>
        </p:grpSpPr>
        <p:sp>
          <p:nvSpPr>
            <p:cNvPr id="58" name="Elipse 57"/>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9" name="Rectángulo 58"/>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grpSp>
        <p:nvGrpSpPr>
          <p:cNvPr id="61" name="Grupo 60"/>
          <p:cNvGrpSpPr/>
          <p:nvPr/>
        </p:nvGrpSpPr>
        <p:grpSpPr>
          <a:xfrm>
            <a:off x="4652140" y="757920"/>
            <a:ext cx="654346" cy="1015663"/>
            <a:chOff x="-220697" y="882926"/>
            <a:chExt cx="654346" cy="1015663"/>
          </a:xfrm>
        </p:grpSpPr>
        <p:sp>
          <p:nvSpPr>
            <p:cNvPr id="62" name="Elipse 61"/>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3" name="Rectángulo 62"/>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grpSp>
        <p:nvGrpSpPr>
          <p:cNvPr id="89" name="Grupo 88"/>
          <p:cNvGrpSpPr/>
          <p:nvPr/>
        </p:nvGrpSpPr>
        <p:grpSpPr>
          <a:xfrm rot="10800000">
            <a:off x="7900696" y="1465841"/>
            <a:ext cx="654346" cy="1015663"/>
            <a:chOff x="-220697" y="882926"/>
            <a:chExt cx="654346" cy="1015663"/>
          </a:xfrm>
        </p:grpSpPr>
        <p:sp>
          <p:nvSpPr>
            <p:cNvPr id="90" name="Elipse 89"/>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1" name="Rectángulo 90"/>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grpSp>
        <p:nvGrpSpPr>
          <p:cNvPr id="106" name="Grupo 105"/>
          <p:cNvGrpSpPr/>
          <p:nvPr/>
        </p:nvGrpSpPr>
        <p:grpSpPr>
          <a:xfrm>
            <a:off x="638794" y="1265752"/>
            <a:ext cx="654346" cy="1015663"/>
            <a:chOff x="29020" y="900420"/>
            <a:chExt cx="654346" cy="1015663"/>
          </a:xfrm>
        </p:grpSpPr>
        <p:sp>
          <p:nvSpPr>
            <p:cNvPr id="107" name="Elipse 106"/>
            <p:cNvSpPr/>
            <p:nvPr/>
          </p:nvSpPr>
          <p:spPr>
            <a:xfrm>
              <a:off x="217088" y="1519467"/>
              <a:ext cx="302694" cy="3026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8" name="Rectángulo 107"/>
            <p:cNvSpPr/>
            <p:nvPr/>
          </p:nvSpPr>
          <p:spPr>
            <a:xfrm>
              <a:off x="29020" y="900420"/>
              <a:ext cx="654346" cy="1015663"/>
            </a:xfrm>
            <a:prstGeom prst="rect">
              <a:avLst/>
            </a:prstGeom>
          </p:spPr>
          <p:txBody>
            <a:bodyPr wrap="none">
              <a:spAutoFit/>
            </a:bodyPr>
            <a:lstStyle/>
            <a:p>
              <a:r>
                <a:rPr lang="es-CO" sz="6000" b="1" dirty="0">
                  <a:ln>
                    <a:solidFill>
                      <a:srgbClr val="55D100"/>
                    </a:solidFill>
                  </a:ln>
                  <a:solidFill>
                    <a:schemeClr val="bg1"/>
                  </a:solidFill>
                  <a:sym typeface="Trebuchet MS" panose="020B0603020202020204" pitchFamily="34" charset="0"/>
                </a:rPr>
                <a:t>¿</a:t>
              </a:r>
              <a:endParaRPr lang="es-CO" sz="6000" b="1" dirty="0">
                <a:ln>
                  <a:solidFill>
                    <a:srgbClr val="55D100"/>
                  </a:solidFill>
                </a:ln>
                <a:solidFill>
                  <a:schemeClr val="bg1"/>
                </a:solidFill>
              </a:endParaRPr>
            </a:p>
          </p:txBody>
        </p:sp>
      </p:grpSp>
      <p:sp>
        <p:nvSpPr>
          <p:cNvPr id="64" name="Rectángulo 63">
            <a:extLst>
              <a:ext uri="{FF2B5EF4-FFF2-40B4-BE49-F238E27FC236}">
                <a16:creationId xmlns:a16="http://schemas.microsoft.com/office/drawing/2014/main" id="{1BA7F2BB-DD49-4DDE-8E1D-8CE4D4409E1D}"/>
              </a:ext>
            </a:extLst>
          </p:cNvPr>
          <p:cNvSpPr/>
          <p:nvPr/>
        </p:nvSpPr>
        <p:spPr>
          <a:xfrm>
            <a:off x="5013136" y="4111907"/>
            <a:ext cx="3263699" cy="683806"/>
          </a:xfrm>
          <a:prstGeom prst="rect">
            <a:avLst/>
          </a:prstGeom>
          <a:solidFill>
            <a:srgbClr val="06055B"/>
          </a:solidFill>
          <a:ln w="12700">
            <a:solidFill>
              <a:srgbClr val="0605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65" name="Grupo 64">
            <a:extLst>
              <a:ext uri="{FF2B5EF4-FFF2-40B4-BE49-F238E27FC236}">
                <a16:creationId xmlns:a16="http://schemas.microsoft.com/office/drawing/2014/main" id="{F6D6E8B0-7699-483A-B4E9-31548B98F23E}"/>
              </a:ext>
            </a:extLst>
          </p:cNvPr>
          <p:cNvGrpSpPr/>
          <p:nvPr/>
        </p:nvGrpSpPr>
        <p:grpSpPr>
          <a:xfrm>
            <a:off x="4691084" y="3592018"/>
            <a:ext cx="654346" cy="1015663"/>
            <a:chOff x="-220697" y="882926"/>
            <a:chExt cx="654346" cy="1015663"/>
          </a:xfrm>
        </p:grpSpPr>
        <p:sp>
          <p:nvSpPr>
            <p:cNvPr id="66" name="Elipse 65">
              <a:extLst>
                <a:ext uri="{FF2B5EF4-FFF2-40B4-BE49-F238E27FC236}">
                  <a16:creationId xmlns:a16="http://schemas.microsoft.com/office/drawing/2014/main" id="{A243DBA8-BED6-417E-B50A-43ED8C3573C5}"/>
                </a:ext>
              </a:extLst>
            </p:cNvPr>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7" name="Rectángulo 66">
              <a:extLst>
                <a:ext uri="{FF2B5EF4-FFF2-40B4-BE49-F238E27FC236}">
                  <a16:creationId xmlns:a16="http://schemas.microsoft.com/office/drawing/2014/main" id="{83D14052-3F7A-4381-8D5B-E98A8B983314}"/>
                </a:ext>
              </a:extLst>
            </p:cNvPr>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grpSp>
        <p:nvGrpSpPr>
          <p:cNvPr id="68" name="Grupo 67">
            <a:extLst>
              <a:ext uri="{FF2B5EF4-FFF2-40B4-BE49-F238E27FC236}">
                <a16:creationId xmlns:a16="http://schemas.microsoft.com/office/drawing/2014/main" id="{D8D54386-17DD-4815-A5EB-723C0676D0D8}"/>
              </a:ext>
            </a:extLst>
          </p:cNvPr>
          <p:cNvGrpSpPr/>
          <p:nvPr/>
        </p:nvGrpSpPr>
        <p:grpSpPr>
          <a:xfrm rot="10800000">
            <a:off x="7946218" y="4299939"/>
            <a:ext cx="654346" cy="1015663"/>
            <a:chOff x="-220697" y="882926"/>
            <a:chExt cx="654346" cy="1015663"/>
          </a:xfrm>
        </p:grpSpPr>
        <p:sp>
          <p:nvSpPr>
            <p:cNvPr id="69" name="Elipse 68">
              <a:extLst>
                <a:ext uri="{FF2B5EF4-FFF2-40B4-BE49-F238E27FC236}">
                  <a16:creationId xmlns:a16="http://schemas.microsoft.com/office/drawing/2014/main" id="{B71B3CF8-B03A-4BDE-AE69-899CD321DC65}"/>
                </a:ext>
              </a:extLst>
            </p:cNvPr>
            <p:cNvSpPr/>
            <p:nvPr/>
          </p:nvSpPr>
          <p:spPr>
            <a:xfrm>
              <a:off x="-14046" y="1487686"/>
              <a:ext cx="302694" cy="302694"/>
            </a:xfrm>
            <a:prstGeom prst="ellipse">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0" name="Rectángulo 69">
              <a:extLst>
                <a:ext uri="{FF2B5EF4-FFF2-40B4-BE49-F238E27FC236}">
                  <a16:creationId xmlns:a16="http://schemas.microsoft.com/office/drawing/2014/main" id="{D7C50BD3-A071-4220-B189-2CD6D289E0B2}"/>
                </a:ext>
              </a:extLst>
            </p:cNvPr>
            <p:cNvSpPr/>
            <p:nvPr/>
          </p:nvSpPr>
          <p:spPr>
            <a:xfrm>
              <a:off x="-220697" y="882926"/>
              <a:ext cx="654346" cy="1015663"/>
            </a:xfrm>
            <a:prstGeom prst="rect">
              <a:avLst/>
            </a:prstGeom>
          </p:spPr>
          <p:txBody>
            <a:bodyPr wrap="none">
              <a:spAutoFit/>
            </a:bodyPr>
            <a:lstStyle/>
            <a:p>
              <a:r>
                <a:rPr lang="es-CO" sz="6000" b="1" dirty="0">
                  <a:ln>
                    <a:solidFill>
                      <a:srgbClr val="06055B"/>
                    </a:solidFill>
                  </a:ln>
                  <a:solidFill>
                    <a:schemeClr val="bg1"/>
                  </a:solidFill>
                  <a:sym typeface="Trebuchet MS" panose="020B0603020202020204" pitchFamily="34" charset="0"/>
                </a:rPr>
                <a:t>¿</a:t>
              </a:r>
              <a:endParaRPr lang="es-CO" sz="6000" b="1" dirty="0">
                <a:ln>
                  <a:solidFill>
                    <a:srgbClr val="06055B"/>
                  </a:solidFill>
                </a:ln>
                <a:solidFill>
                  <a:schemeClr val="bg1"/>
                </a:solidFill>
              </a:endParaRPr>
            </a:p>
          </p:txBody>
        </p:sp>
      </p:grpSp>
      <p:sp>
        <p:nvSpPr>
          <p:cNvPr id="71" name="Rectangle 8">
            <a:extLst>
              <a:ext uri="{FF2B5EF4-FFF2-40B4-BE49-F238E27FC236}">
                <a16:creationId xmlns:a16="http://schemas.microsoft.com/office/drawing/2014/main" id="{E2655F11-F351-462F-9F56-D6A04C087684}"/>
              </a:ext>
            </a:extLst>
          </p:cNvPr>
          <p:cNvSpPr>
            <a:spLocks noChangeArrowheads="1"/>
          </p:cNvSpPr>
          <p:nvPr>
            <p:custDataLst>
              <p:tags r:id="rId7"/>
            </p:custDataLst>
          </p:nvPr>
        </p:nvSpPr>
        <p:spPr bwMode="gray">
          <a:xfrm>
            <a:off x="5345430" y="4199390"/>
            <a:ext cx="2666553" cy="600164"/>
          </a:xfrm>
          <a:prstGeom prst="rect">
            <a:avLst/>
          </a:prstGeom>
          <a:noFill/>
          <a:ln w="19050" algn="ctr">
            <a:noFill/>
            <a:miter lim="800000"/>
            <a:headEnd type="none" w="lg" len="lg"/>
            <a:tailEnd type="none" w="lg" len="lg"/>
          </a:ln>
        </p:spPr>
        <p:txBody>
          <a:bodyPr wrap="square" lIns="0" tIns="0" rIns="0" bIns="0" anchor="t" anchorCtr="0">
            <a:spAutoFit/>
          </a:bodyPr>
          <a:lstStyle/>
          <a:p>
            <a:pPr>
              <a:defRPr/>
            </a:pPr>
            <a:r>
              <a:rPr lang="es-CO" sz="1300" dirty="0">
                <a:solidFill>
                  <a:schemeClr val="bg1"/>
                </a:solidFill>
                <a:sym typeface="Trebuchet MS" panose="020B0603020202020204" pitchFamily="34" charset="0"/>
              </a:rPr>
              <a:t>Cuál será el rol de </a:t>
            </a:r>
            <a:r>
              <a:rPr lang="es-CO" sz="1300" b="1" dirty="0">
                <a:solidFill>
                  <a:srgbClr val="55D100"/>
                </a:solidFill>
                <a:sym typeface="Trebuchet MS" panose="020B0603020202020204" pitchFamily="34" charset="0"/>
              </a:rPr>
              <a:t>biocombustibles</a:t>
            </a:r>
            <a:r>
              <a:rPr lang="es-CO" sz="1300" dirty="0">
                <a:solidFill>
                  <a:schemeClr val="bg1"/>
                </a:solidFill>
                <a:sym typeface="Trebuchet MS" panose="020B0603020202020204" pitchFamily="34" charset="0"/>
              </a:rPr>
              <a:t> y </a:t>
            </a:r>
            <a:r>
              <a:rPr lang="es-CO" sz="1300" b="1" dirty="0">
                <a:solidFill>
                  <a:srgbClr val="55D100"/>
                </a:solidFill>
                <a:sym typeface="Trebuchet MS" panose="020B0603020202020204" pitchFamily="34" charset="0"/>
              </a:rPr>
              <a:t>petroquímica</a:t>
            </a:r>
            <a:r>
              <a:rPr lang="es-CO" sz="1300" dirty="0">
                <a:solidFill>
                  <a:schemeClr val="bg1"/>
                </a:solidFill>
                <a:sym typeface="Trebuchet MS" panose="020B0603020202020204" pitchFamily="34" charset="0"/>
              </a:rPr>
              <a:t> con la transición energética</a:t>
            </a:r>
            <a:endParaRPr lang="es-CO" sz="1300" b="1" dirty="0">
              <a:solidFill>
                <a:srgbClr val="55D100"/>
              </a:solidFill>
              <a:sym typeface="Trebuchet MS" panose="020B0603020202020204" pitchFamily="34" charset="0"/>
            </a:endParaRPr>
          </a:p>
        </p:txBody>
      </p:sp>
    </p:spTree>
    <p:extLst>
      <p:ext uri="{BB962C8B-B14F-4D97-AF65-F5344CB8AC3E}">
        <p14:creationId xmlns:p14="http://schemas.microsoft.com/office/powerpoint/2010/main" val="80033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Objeto 89" hidden="1">
            <a:extLst>
              <a:ext uri="{FF2B5EF4-FFF2-40B4-BE49-F238E27FC236}">
                <a16:creationId xmlns:a16="http://schemas.microsoft.com/office/drawing/2014/main" id="{70DE9520-9604-4443-B400-04CAF94B2DC5}"/>
              </a:ext>
            </a:extLst>
          </p:cNvPr>
          <p:cNvGraphicFramePr>
            <a:graphicFrameLocks noChangeAspect="1"/>
          </p:cNvGraphicFramePr>
          <p:nvPr>
            <p:custDataLst>
              <p:tags r:id="rId2"/>
            </p:custDataLst>
            <p:extLst>
              <p:ext uri="{D42A27DB-BD31-4B8C-83A1-F6EECF244321}">
                <p14:modId xmlns:p14="http://schemas.microsoft.com/office/powerpoint/2010/main" val="6048210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60" name="Diapositiva de think-cell" r:id="rId6" imgW="501" imgH="502" progId="TCLayout.ActiveDocument.1">
                  <p:embed/>
                </p:oleObj>
              </mc:Choice>
              <mc:Fallback>
                <p:oleObj name="Diapositiva de think-cell"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9" name="Rectángulo 88" hidden="1">
            <a:extLst>
              <a:ext uri="{FF2B5EF4-FFF2-40B4-BE49-F238E27FC236}">
                <a16:creationId xmlns:a16="http://schemas.microsoft.com/office/drawing/2014/main" id="{5D91CF69-1C95-4A42-BC2C-349AC94E3F0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MX" sz="2400" b="1" dirty="0">
              <a:latin typeface="Arial" panose="020B0604020202020204" pitchFamily="34" charset="0"/>
              <a:cs typeface="Arial" panose="020B0604020202020204" pitchFamily="34" charset="0"/>
              <a:sym typeface="Arial" panose="020B0604020202020204" pitchFamily="34" charset="0"/>
            </a:endParaRPr>
          </a:p>
        </p:txBody>
      </p:sp>
      <p:sp>
        <p:nvSpPr>
          <p:cNvPr id="2" name="Título 1">
            <a:extLst>
              <a:ext uri="{FF2B5EF4-FFF2-40B4-BE49-F238E27FC236}">
                <a16:creationId xmlns:a16="http://schemas.microsoft.com/office/drawing/2014/main" id="{62528B2C-6AA1-402C-9303-177C73C6BBDE}"/>
              </a:ext>
            </a:extLst>
          </p:cNvPr>
          <p:cNvSpPr>
            <a:spLocks noGrp="1"/>
          </p:cNvSpPr>
          <p:nvPr>
            <p:ph type="title"/>
          </p:nvPr>
        </p:nvSpPr>
        <p:spPr>
          <a:xfrm>
            <a:off x="354778" y="233991"/>
            <a:ext cx="5391033" cy="755700"/>
          </a:xfrm>
        </p:spPr>
        <p:txBody>
          <a:bodyPr/>
          <a:lstStyle/>
          <a:p>
            <a:r>
              <a:rPr lang="es-MX" dirty="0"/>
              <a:t>La estrategia sigue vigente</a:t>
            </a:r>
            <a:endParaRPr lang="es-CO" dirty="0"/>
          </a:p>
        </p:txBody>
      </p:sp>
      <p:sp>
        <p:nvSpPr>
          <p:cNvPr id="46" name="Rectángulo 45">
            <a:extLst>
              <a:ext uri="{FF2B5EF4-FFF2-40B4-BE49-F238E27FC236}">
                <a16:creationId xmlns:a16="http://schemas.microsoft.com/office/drawing/2014/main" id="{62243BA6-DF13-465B-ADC7-7CDB6924A902}"/>
              </a:ext>
            </a:extLst>
          </p:cNvPr>
          <p:cNvSpPr/>
          <p:nvPr/>
        </p:nvSpPr>
        <p:spPr>
          <a:xfrm>
            <a:off x="896357" y="1425580"/>
            <a:ext cx="1014200" cy="738664"/>
          </a:xfrm>
          <a:prstGeom prst="rect">
            <a:avLst/>
          </a:prstGeom>
        </p:spPr>
        <p:txBody>
          <a:bodyPr>
            <a:spAutoFit/>
          </a:bodyPr>
          <a:lstStyle/>
          <a:p>
            <a:pPr lvl="1" indent="-1387" eaLnBrk="0" fontAlgn="base" hangingPunct="0">
              <a:spcBef>
                <a:spcPct val="0"/>
              </a:spcBef>
              <a:spcAft>
                <a:spcPct val="0"/>
              </a:spcAft>
              <a:buClrTx/>
              <a:buFontTx/>
              <a:buNone/>
              <a:defRPr/>
            </a:pPr>
            <a:r>
              <a:rPr lang="en-US" sz="1050" b="1" kern="1200" dirty="0">
                <a:solidFill>
                  <a:prstClr val="black">
                    <a:lumMod val="50000"/>
                    <a:lumOff val="50000"/>
                  </a:prstClr>
                </a:solidFill>
                <a:latin typeface="Arial" panose="020B0604020202020204" pitchFamily="34" charset="0"/>
                <a:ea typeface="+mn-ea"/>
                <a:cs typeface="Arial" panose="020B0604020202020204" pitchFamily="34" charset="0"/>
              </a:rPr>
              <a:t>Crecimiento de Reservas y Producción</a:t>
            </a:r>
          </a:p>
        </p:txBody>
      </p:sp>
      <p:sp>
        <p:nvSpPr>
          <p:cNvPr id="47" name="Rectángulo 46">
            <a:extLst>
              <a:ext uri="{FF2B5EF4-FFF2-40B4-BE49-F238E27FC236}">
                <a16:creationId xmlns:a16="http://schemas.microsoft.com/office/drawing/2014/main" id="{AE2D33CA-820B-4FAB-A51F-CF0A46A9DB29}"/>
              </a:ext>
            </a:extLst>
          </p:cNvPr>
          <p:cNvSpPr/>
          <p:nvPr/>
        </p:nvSpPr>
        <p:spPr>
          <a:xfrm>
            <a:off x="3052764" y="4262778"/>
            <a:ext cx="1245596" cy="577081"/>
          </a:xfrm>
          <a:prstGeom prst="rect">
            <a:avLst/>
          </a:prstGeom>
        </p:spPr>
        <p:txBody>
          <a:bodyPr>
            <a:spAutoFit/>
          </a:bodyPr>
          <a:lstStyle/>
          <a:p>
            <a:pPr eaLnBrk="0" fontAlgn="base" hangingPunct="0">
              <a:spcBef>
                <a:spcPct val="0"/>
              </a:spcBef>
              <a:spcAft>
                <a:spcPct val="0"/>
              </a:spcAft>
              <a:buClrTx/>
              <a:buFontTx/>
              <a:buNone/>
              <a:defRPr/>
            </a:pPr>
            <a:r>
              <a:rPr lang="en-US" sz="1050" b="1" kern="1200" dirty="0">
                <a:solidFill>
                  <a:prstClr val="black">
                    <a:lumMod val="50000"/>
                    <a:lumOff val="50000"/>
                  </a:prstClr>
                </a:solidFill>
                <a:latin typeface="Arial" panose="020B0604020202020204" pitchFamily="34" charset="0"/>
                <a:ea typeface="+mn-ea"/>
                <a:cs typeface="Arial" panose="020B0604020202020204" pitchFamily="34" charset="0"/>
              </a:rPr>
              <a:t>Protección de la Caja y Eficiencia en Costos</a:t>
            </a:r>
          </a:p>
        </p:txBody>
      </p:sp>
      <p:sp>
        <p:nvSpPr>
          <p:cNvPr id="48" name="Rectángulo 47">
            <a:extLst>
              <a:ext uri="{FF2B5EF4-FFF2-40B4-BE49-F238E27FC236}">
                <a16:creationId xmlns:a16="http://schemas.microsoft.com/office/drawing/2014/main" id="{ACD8C33C-7818-4BE2-A514-10AE85E7020E}"/>
              </a:ext>
            </a:extLst>
          </p:cNvPr>
          <p:cNvSpPr/>
          <p:nvPr/>
        </p:nvSpPr>
        <p:spPr>
          <a:xfrm>
            <a:off x="468030" y="4258012"/>
            <a:ext cx="1244365" cy="577081"/>
          </a:xfrm>
          <a:prstGeom prst="rect">
            <a:avLst/>
          </a:prstGeom>
        </p:spPr>
        <p:txBody>
          <a:bodyPr>
            <a:spAutoFit/>
          </a:bodyPr>
          <a:lstStyle/>
          <a:p>
            <a:pPr indent="-379412">
              <a:buClrTx/>
              <a:buFontTx/>
              <a:buNone/>
              <a:defRPr/>
            </a:pPr>
            <a:r>
              <a:rPr lang="en-US" sz="1050" b="1" kern="1200" dirty="0">
                <a:solidFill>
                  <a:prstClr val="black">
                    <a:lumMod val="50000"/>
                    <a:lumOff val="50000"/>
                  </a:prstClr>
                </a:solidFill>
                <a:latin typeface="Arial" panose="020B0604020202020204" pitchFamily="34" charset="0"/>
                <a:ea typeface="+mn-ea"/>
                <a:cs typeface="Arial" panose="020B0604020202020204" pitchFamily="34" charset="0"/>
              </a:rPr>
              <a:t>Estricta Disciplina de Capital</a:t>
            </a:r>
          </a:p>
        </p:txBody>
      </p:sp>
      <p:sp>
        <p:nvSpPr>
          <p:cNvPr id="49" name="Elipse 48">
            <a:extLst>
              <a:ext uri="{FF2B5EF4-FFF2-40B4-BE49-F238E27FC236}">
                <a16:creationId xmlns:a16="http://schemas.microsoft.com/office/drawing/2014/main" id="{CFF3F4F5-B788-4077-A16A-2AAE85EE35A0}"/>
              </a:ext>
            </a:extLst>
          </p:cNvPr>
          <p:cNvSpPr/>
          <p:nvPr/>
        </p:nvSpPr>
        <p:spPr bwMode="auto">
          <a:xfrm>
            <a:off x="1910558" y="1164620"/>
            <a:ext cx="1014200" cy="981878"/>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0" name="Elipse 49">
            <a:extLst>
              <a:ext uri="{FF2B5EF4-FFF2-40B4-BE49-F238E27FC236}">
                <a16:creationId xmlns:a16="http://schemas.microsoft.com/office/drawing/2014/main" id="{16F1CFC6-822C-4AC0-BC5A-FAA1E1B334D1}"/>
              </a:ext>
            </a:extLst>
          </p:cNvPr>
          <p:cNvSpPr/>
          <p:nvPr/>
        </p:nvSpPr>
        <p:spPr bwMode="auto">
          <a:xfrm>
            <a:off x="2036102" y="1286163"/>
            <a:ext cx="763112" cy="738791"/>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1" name="Elipse 50">
            <a:extLst>
              <a:ext uri="{FF2B5EF4-FFF2-40B4-BE49-F238E27FC236}">
                <a16:creationId xmlns:a16="http://schemas.microsoft.com/office/drawing/2014/main" id="{89D9D56E-584D-48A0-8327-F1EFFE9AF893}"/>
              </a:ext>
            </a:extLst>
          </p:cNvPr>
          <p:cNvSpPr/>
          <p:nvPr/>
        </p:nvSpPr>
        <p:spPr bwMode="auto">
          <a:xfrm>
            <a:off x="698195" y="3247535"/>
            <a:ext cx="1014200" cy="981878"/>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2" name="Elipse 51">
            <a:extLst>
              <a:ext uri="{FF2B5EF4-FFF2-40B4-BE49-F238E27FC236}">
                <a16:creationId xmlns:a16="http://schemas.microsoft.com/office/drawing/2014/main" id="{AB0F42D5-4223-4959-9E46-D4393A8C36E9}"/>
              </a:ext>
            </a:extLst>
          </p:cNvPr>
          <p:cNvSpPr/>
          <p:nvPr/>
        </p:nvSpPr>
        <p:spPr bwMode="auto">
          <a:xfrm>
            <a:off x="823739" y="3369078"/>
            <a:ext cx="763112" cy="738791"/>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3" name="Elipse 52">
            <a:extLst>
              <a:ext uri="{FF2B5EF4-FFF2-40B4-BE49-F238E27FC236}">
                <a16:creationId xmlns:a16="http://schemas.microsoft.com/office/drawing/2014/main" id="{839BEDB5-BEEC-46A3-9D60-8DF35BCC8AF4}"/>
              </a:ext>
            </a:extLst>
          </p:cNvPr>
          <p:cNvSpPr/>
          <p:nvPr/>
        </p:nvSpPr>
        <p:spPr bwMode="auto">
          <a:xfrm>
            <a:off x="3168462" y="3247535"/>
            <a:ext cx="1014200" cy="981878"/>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Elipse 53">
            <a:extLst>
              <a:ext uri="{FF2B5EF4-FFF2-40B4-BE49-F238E27FC236}">
                <a16:creationId xmlns:a16="http://schemas.microsoft.com/office/drawing/2014/main" id="{4BF31F60-DED1-4D11-858A-50249D25B4CF}"/>
              </a:ext>
            </a:extLst>
          </p:cNvPr>
          <p:cNvSpPr/>
          <p:nvPr/>
        </p:nvSpPr>
        <p:spPr bwMode="auto">
          <a:xfrm>
            <a:off x="3294006" y="3369078"/>
            <a:ext cx="763112" cy="738791"/>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91" name="Grupo 90">
            <a:extLst>
              <a:ext uri="{FF2B5EF4-FFF2-40B4-BE49-F238E27FC236}">
                <a16:creationId xmlns:a16="http://schemas.microsoft.com/office/drawing/2014/main" id="{83EEEF06-485E-4BF0-9968-C4D28D94A545}"/>
              </a:ext>
            </a:extLst>
          </p:cNvPr>
          <p:cNvGrpSpPr/>
          <p:nvPr/>
        </p:nvGrpSpPr>
        <p:grpSpPr>
          <a:xfrm>
            <a:off x="1205321" y="1916500"/>
            <a:ext cx="2470241" cy="1817207"/>
            <a:chOff x="1205321" y="1916500"/>
            <a:chExt cx="2470241" cy="1817207"/>
          </a:xfrm>
        </p:grpSpPr>
        <p:cxnSp>
          <p:nvCxnSpPr>
            <p:cNvPr id="55" name="Conector recto 54">
              <a:extLst>
                <a:ext uri="{FF2B5EF4-FFF2-40B4-BE49-F238E27FC236}">
                  <a16:creationId xmlns:a16="http://schemas.microsoft.com/office/drawing/2014/main" id="{4AEAD57C-CE56-4597-95BC-F2884D226DD6}"/>
                </a:ext>
              </a:extLst>
            </p:cNvPr>
            <p:cNvCxnSpPr>
              <a:cxnSpLocks/>
              <a:stCxn id="50" idx="5"/>
              <a:endCxn id="54" idx="0"/>
            </p:cNvCxnSpPr>
            <p:nvPr/>
          </p:nvCxnSpPr>
          <p:spPr>
            <a:xfrm>
              <a:off x="2687049" y="1916500"/>
              <a:ext cx="988513"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56" name="Conector recto 55">
              <a:extLst>
                <a:ext uri="{FF2B5EF4-FFF2-40B4-BE49-F238E27FC236}">
                  <a16:creationId xmlns:a16="http://schemas.microsoft.com/office/drawing/2014/main" id="{45CC60B0-1DE6-4CE9-9C75-127EDB8A490D}"/>
                </a:ext>
              </a:extLst>
            </p:cNvPr>
            <p:cNvCxnSpPr>
              <a:cxnSpLocks/>
              <a:stCxn id="50" idx="3"/>
              <a:endCxn id="52" idx="0"/>
            </p:cNvCxnSpPr>
            <p:nvPr/>
          </p:nvCxnSpPr>
          <p:spPr>
            <a:xfrm flipH="1">
              <a:off x="1205321" y="1916500"/>
              <a:ext cx="942278"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57" name="Conector recto 56">
              <a:extLst>
                <a:ext uri="{FF2B5EF4-FFF2-40B4-BE49-F238E27FC236}">
                  <a16:creationId xmlns:a16="http://schemas.microsoft.com/office/drawing/2014/main" id="{254D1A51-3331-4C94-8A91-623A5FF181BB}"/>
                </a:ext>
              </a:extLst>
            </p:cNvPr>
            <p:cNvCxnSpPr>
              <a:stCxn id="52" idx="6"/>
              <a:endCxn id="54" idx="2"/>
            </p:cNvCxnSpPr>
            <p:nvPr/>
          </p:nvCxnSpPr>
          <p:spPr>
            <a:xfrm>
              <a:off x="1586770" y="3733707"/>
              <a:ext cx="1707343" cy="0"/>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grpSp>
      <p:sp>
        <p:nvSpPr>
          <p:cNvPr id="58" name="Rectángulo 57">
            <a:extLst>
              <a:ext uri="{FF2B5EF4-FFF2-40B4-BE49-F238E27FC236}">
                <a16:creationId xmlns:a16="http://schemas.microsoft.com/office/drawing/2014/main" id="{25886656-0845-4C9D-8DBD-617D286085CF}"/>
              </a:ext>
            </a:extLst>
          </p:cNvPr>
          <p:cNvSpPr/>
          <p:nvPr/>
        </p:nvSpPr>
        <p:spPr>
          <a:xfrm>
            <a:off x="1659469" y="2959168"/>
            <a:ext cx="1548379" cy="461665"/>
          </a:xfrm>
          <a:prstGeom prst="rect">
            <a:avLst/>
          </a:prstGeom>
        </p:spPr>
        <p:txBody>
          <a:bodyPr>
            <a:spAutoFit/>
          </a:bodyPr>
          <a:lstStyle/>
          <a:p>
            <a:pPr marL="92075" lvl="2" algn="ctr" eaLnBrk="0" fontAlgn="base" hangingPunct="0">
              <a:spcBef>
                <a:spcPct val="0"/>
              </a:spcBef>
              <a:spcAft>
                <a:spcPct val="0"/>
              </a:spcAft>
              <a:buClrTx/>
              <a:buFontTx/>
              <a:buNone/>
              <a:defRPr/>
            </a:pPr>
            <a:r>
              <a:rPr lang="en-US" sz="1200" b="1" kern="1200" dirty="0">
                <a:solidFill>
                  <a:prstClr val="black">
                    <a:lumMod val="50000"/>
                    <a:lumOff val="50000"/>
                  </a:prstClr>
                </a:solidFill>
                <a:latin typeface="Calibri" panose="020F0502020204030204" pitchFamily="34" charset="0"/>
                <a:ea typeface="+mn-ea"/>
                <a:cs typeface="Arial" pitchFamily="34" charset="0"/>
              </a:rPr>
              <a:t>Competitividad y Sostenibilidad </a:t>
            </a:r>
          </a:p>
        </p:txBody>
      </p:sp>
      <p:sp>
        <p:nvSpPr>
          <p:cNvPr id="59" name="Elipse 58">
            <a:extLst>
              <a:ext uri="{FF2B5EF4-FFF2-40B4-BE49-F238E27FC236}">
                <a16:creationId xmlns:a16="http://schemas.microsoft.com/office/drawing/2014/main" id="{7C4D14F1-5694-49BB-BA9D-FCDAFD8C88E0}"/>
              </a:ext>
            </a:extLst>
          </p:cNvPr>
          <p:cNvSpPr/>
          <p:nvPr/>
        </p:nvSpPr>
        <p:spPr bwMode="auto">
          <a:xfrm>
            <a:off x="5919358" y="933450"/>
            <a:ext cx="1014200" cy="981878"/>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0" name="Elipse 59">
            <a:extLst>
              <a:ext uri="{FF2B5EF4-FFF2-40B4-BE49-F238E27FC236}">
                <a16:creationId xmlns:a16="http://schemas.microsoft.com/office/drawing/2014/main" id="{1C94DA8E-3227-4F3D-8900-682B45FD45B6}"/>
              </a:ext>
            </a:extLst>
          </p:cNvPr>
          <p:cNvSpPr/>
          <p:nvPr/>
        </p:nvSpPr>
        <p:spPr bwMode="auto">
          <a:xfrm>
            <a:off x="6044902" y="1054993"/>
            <a:ext cx="763112" cy="738791"/>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1" name="Elipse 60">
            <a:extLst>
              <a:ext uri="{FF2B5EF4-FFF2-40B4-BE49-F238E27FC236}">
                <a16:creationId xmlns:a16="http://schemas.microsoft.com/office/drawing/2014/main" id="{DF642E1D-DBDD-4D08-86E5-A72548CDFA12}"/>
              </a:ext>
            </a:extLst>
          </p:cNvPr>
          <p:cNvSpPr/>
          <p:nvPr/>
        </p:nvSpPr>
        <p:spPr bwMode="auto">
          <a:xfrm>
            <a:off x="4731611" y="2133390"/>
            <a:ext cx="1014200" cy="980686"/>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2" name="Elipse 61">
            <a:extLst>
              <a:ext uri="{FF2B5EF4-FFF2-40B4-BE49-F238E27FC236}">
                <a16:creationId xmlns:a16="http://schemas.microsoft.com/office/drawing/2014/main" id="{B6FEEF52-EB4D-4B60-9BD9-EBE72704F1B0}"/>
              </a:ext>
            </a:extLst>
          </p:cNvPr>
          <p:cNvSpPr/>
          <p:nvPr/>
        </p:nvSpPr>
        <p:spPr bwMode="auto">
          <a:xfrm>
            <a:off x="4857155" y="2254933"/>
            <a:ext cx="763112" cy="737600"/>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3" name="Elipse 62">
            <a:extLst>
              <a:ext uri="{FF2B5EF4-FFF2-40B4-BE49-F238E27FC236}">
                <a16:creationId xmlns:a16="http://schemas.microsoft.com/office/drawing/2014/main" id="{69DADF66-770D-43E3-B184-A9C6B7C644D3}"/>
              </a:ext>
            </a:extLst>
          </p:cNvPr>
          <p:cNvSpPr/>
          <p:nvPr/>
        </p:nvSpPr>
        <p:spPr bwMode="auto">
          <a:xfrm>
            <a:off x="5919358" y="3272558"/>
            <a:ext cx="1014200" cy="981878"/>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4" name="Elipse 63">
            <a:extLst>
              <a:ext uri="{FF2B5EF4-FFF2-40B4-BE49-F238E27FC236}">
                <a16:creationId xmlns:a16="http://schemas.microsoft.com/office/drawing/2014/main" id="{D1D52F1E-CC94-421E-B31A-8F0A78218AF0}"/>
              </a:ext>
            </a:extLst>
          </p:cNvPr>
          <p:cNvSpPr/>
          <p:nvPr/>
        </p:nvSpPr>
        <p:spPr bwMode="auto">
          <a:xfrm>
            <a:off x="6044902" y="3394102"/>
            <a:ext cx="763112" cy="738791"/>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5" name="Elipse 64">
            <a:extLst>
              <a:ext uri="{FF2B5EF4-FFF2-40B4-BE49-F238E27FC236}">
                <a16:creationId xmlns:a16="http://schemas.microsoft.com/office/drawing/2014/main" id="{218E10C0-F7DC-4036-BC86-AD04BA65671E}"/>
              </a:ext>
            </a:extLst>
          </p:cNvPr>
          <p:cNvSpPr/>
          <p:nvPr/>
        </p:nvSpPr>
        <p:spPr bwMode="auto">
          <a:xfrm>
            <a:off x="7034486" y="2133390"/>
            <a:ext cx="1014200" cy="980686"/>
          </a:xfrm>
          <a:prstGeom prst="ellipse">
            <a:avLst/>
          </a:prstGeom>
          <a:solidFill>
            <a:srgbClr val="004237"/>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6" name="Elipse 65">
            <a:extLst>
              <a:ext uri="{FF2B5EF4-FFF2-40B4-BE49-F238E27FC236}">
                <a16:creationId xmlns:a16="http://schemas.microsoft.com/office/drawing/2014/main" id="{E5D85395-3BD1-49C0-B86A-4E23EEDA0028}"/>
              </a:ext>
            </a:extLst>
          </p:cNvPr>
          <p:cNvSpPr/>
          <p:nvPr/>
        </p:nvSpPr>
        <p:spPr bwMode="auto">
          <a:xfrm>
            <a:off x="7160030" y="2254933"/>
            <a:ext cx="763112" cy="737600"/>
          </a:xfrm>
          <a:prstGeom prst="ellipse">
            <a:avLst/>
          </a:prstGeom>
          <a:solidFill>
            <a:srgbClr val="CBD300"/>
          </a:solidFill>
          <a:ln w="12700" cap="flat" cmpd="sng" algn="ctr">
            <a:no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CO"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67" name="Rectángulo 66">
            <a:extLst>
              <a:ext uri="{FF2B5EF4-FFF2-40B4-BE49-F238E27FC236}">
                <a16:creationId xmlns:a16="http://schemas.microsoft.com/office/drawing/2014/main" id="{3D72D02C-3690-4DD1-B51F-B266D9550E44}"/>
              </a:ext>
            </a:extLst>
          </p:cNvPr>
          <p:cNvSpPr/>
          <p:nvPr/>
        </p:nvSpPr>
        <p:spPr>
          <a:xfrm>
            <a:off x="6992638" y="1024011"/>
            <a:ext cx="848039" cy="430887"/>
          </a:xfrm>
          <a:prstGeom prst="rect">
            <a:avLst/>
          </a:prstGeom>
        </p:spPr>
        <p:txBody>
          <a:bodyPr>
            <a:spAutoFit/>
          </a:bodyPr>
          <a:lstStyle/>
          <a:p>
            <a:pPr eaLnBrk="0" fontAlgn="base" hangingPunct="0">
              <a:spcBef>
                <a:spcPct val="0"/>
              </a:spcBef>
              <a:spcAft>
                <a:spcPct val="0"/>
              </a:spcAft>
              <a:buClrTx/>
              <a:buFontTx/>
              <a:buNone/>
              <a:defRPr/>
            </a:pPr>
            <a:r>
              <a:rPr lang="es-CO" sz="1050" b="1" kern="1200" dirty="0">
                <a:solidFill>
                  <a:prstClr val="black">
                    <a:lumMod val="50000"/>
                    <a:lumOff val="50000"/>
                  </a:prstClr>
                </a:solidFill>
                <a:latin typeface="Arial" panose="020B0604020202020204" pitchFamily="34" charset="0"/>
                <a:ea typeface="+mn-ea"/>
                <a:cs typeface="Arial" panose="020B0604020202020204" pitchFamily="34" charset="0"/>
              </a:rPr>
              <a:t>Campos Actuales </a:t>
            </a:r>
          </a:p>
        </p:txBody>
      </p:sp>
      <p:sp>
        <p:nvSpPr>
          <p:cNvPr id="68" name="Rectángulo 67">
            <a:extLst>
              <a:ext uri="{FF2B5EF4-FFF2-40B4-BE49-F238E27FC236}">
                <a16:creationId xmlns:a16="http://schemas.microsoft.com/office/drawing/2014/main" id="{26D5A8EB-CE84-4D69-AD54-BAD364081544}"/>
              </a:ext>
            </a:extLst>
          </p:cNvPr>
          <p:cNvSpPr/>
          <p:nvPr/>
        </p:nvSpPr>
        <p:spPr>
          <a:xfrm>
            <a:off x="4432520" y="1724672"/>
            <a:ext cx="1329292" cy="430887"/>
          </a:xfrm>
          <a:prstGeom prst="rect">
            <a:avLst/>
          </a:prstGeom>
        </p:spPr>
        <p:txBody>
          <a:bodyPr>
            <a:spAutoFit/>
          </a:bodyPr>
          <a:lstStyle/>
          <a:p>
            <a:pPr eaLnBrk="0" fontAlgn="base" hangingPunct="0">
              <a:spcBef>
                <a:spcPct val="0"/>
              </a:spcBef>
              <a:spcAft>
                <a:spcPct val="0"/>
              </a:spcAft>
              <a:buClrTx/>
              <a:buFontTx/>
              <a:buNone/>
              <a:defRPr/>
            </a:pPr>
            <a:r>
              <a:rPr lang="es-CO" sz="1050" b="1" kern="1200" dirty="0">
                <a:solidFill>
                  <a:prstClr val="black">
                    <a:lumMod val="50000"/>
                    <a:lumOff val="50000"/>
                  </a:prstClr>
                </a:solidFill>
                <a:latin typeface="Arial" panose="020B0604020202020204" pitchFamily="34" charset="0"/>
                <a:ea typeface="+mn-ea"/>
                <a:cs typeface="Arial" panose="020B0604020202020204" pitchFamily="34" charset="0"/>
              </a:rPr>
              <a:t>No Convencionales</a:t>
            </a:r>
          </a:p>
        </p:txBody>
      </p:sp>
      <p:sp>
        <p:nvSpPr>
          <p:cNvPr id="69" name="Rectángulo 68">
            <a:extLst>
              <a:ext uri="{FF2B5EF4-FFF2-40B4-BE49-F238E27FC236}">
                <a16:creationId xmlns:a16="http://schemas.microsoft.com/office/drawing/2014/main" id="{89AC46D2-2535-4743-90C7-1D12953B898E}"/>
              </a:ext>
            </a:extLst>
          </p:cNvPr>
          <p:cNvSpPr/>
          <p:nvPr/>
        </p:nvSpPr>
        <p:spPr>
          <a:xfrm>
            <a:off x="7923143" y="1961800"/>
            <a:ext cx="1014200" cy="415498"/>
          </a:xfrm>
          <a:prstGeom prst="rect">
            <a:avLst/>
          </a:prstGeom>
        </p:spPr>
        <p:txBody>
          <a:bodyPr>
            <a:spAutoFit/>
          </a:bodyPr>
          <a:lstStyle/>
          <a:p>
            <a:pPr eaLnBrk="0" fontAlgn="base" hangingPunct="0">
              <a:spcBef>
                <a:spcPct val="0"/>
              </a:spcBef>
              <a:spcAft>
                <a:spcPct val="0"/>
              </a:spcAft>
              <a:buClrTx/>
              <a:buFontTx/>
              <a:buNone/>
              <a:defRPr/>
            </a:pPr>
            <a:r>
              <a:rPr lang="es-CO" sz="1050" b="1" kern="1200" dirty="0">
                <a:solidFill>
                  <a:prstClr val="black">
                    <a:lumMod val="50000"/>
                    <a:lumOff val="50000"/>
                  </a:prstClr>
                </a:solidFill>
                <a:latin typeface="Arial" panose="020B0604020202020204" pitchFamily="34" charset="0"/>
                <a:ea typeface="+mn-ea"/>
                <a:cs typeface="Arial" panose="020B0604020202020204" pitchFamily="34" charset="0"/>
              </a:rPr>
              <a:t>Exploración en Colombia</a:t>
            </a:r>
          </a:p>
        </p:txBody>
      </p:sp>
      <p:cxnSp>
        <p:nvCxnSpPr>
          <p:cNvPr id="70" name="Conector recto 69">
            <a:extLst>
              <a:ext uri="{FF2B5EF4-FFF2-40B4-BE49-F238E27FC236}">
                <a16:creationId xmlns:a16="http://schemas.microsoft.com/office/drawing/2014/main" id="{875BDD68-01A8-4BF0-A595-5D54F1E6A2DF}"/>
              </a:ext>
            </a:extLst>
          </p:cNvPr>
          <p:cNvCxnSpPr>
            <a:cxnSpLocks/>
            <a:stCxn id="62" idx="7"/>
            <a:endCxn id="60" idx="3"/>
          </p:cNvCxnSpPr>
          <p:nvPr/>
        </p:nvCxnSpPr>
        <p:spPr>
          <a:xfrm flipV="1">
            <a:off x="5508314" y="1685444"/>
            <a:ext cx="648375" cy="677137"/>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71" name="Conector recto 70">
            <a:extLst>
              <a:ext uri="{FF2B5EF4-FFF2-40B4-BE49-F238E27FC236}">
                <a16:creationId xmlns:a16="http://schemas.microsoft.com/office/drawing/2014/main" id="{21B5289F-7E10-4652-82B4-B3FF5A0B94B9}"/>
              </a:ext>
            </a:extLst>
          </p:cNvPr>
          <p:cNvCxnSpPr>
            <a:cxnSpLocks/>
            <a:stCxn id="66" idx="1"/>
            <a:endCxn id="60" idx="5"/>
          </p:cNvCxnSpPr>
          <p:nvPr/>
        </p:nvCxnSpPr>
        <p:spPr>
          <a:xfrm flipH="1" flipV="1">
            <a:off x="6696139" y="1685444"/>
            <a:ext cx="575659" cy="677137"/>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72" name="Conector recto 71">
            <a:extLst>
              <a:ext uri="{FF2B5EF4-FFF2-40B4-BE49-F238E27FC236}">
                <a16:creationId xmlns:a16="http://schemas.microsoft.com/office/drawing/2014/main" id="{2C6EA6FA-6E0E-40FF-B188-B658BB6941E2}"/>
              </a:ext>
            </a:extLst>
          </p:cNvPr>
          <p:cNvCxnSpPr>
            <a:cxnSpLocks/>
            <a:stCxn id="62" idx="5"/>
            <a:endCxn id="64" idx="1"/>
          </p:cNvCxnSpPr>
          <p:nvPr/>
        </p:nvCxnSpPr>
        <p:spPr>
          <a:xfrm>
            <a:off x="5508314" y="2884838"/>
            <a:ext cx="648375" cy="617123"/>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73" name="Conector recto 72">
            <a:extLst>
              <a:ext uri="{FF2B5EF4-FFF2-40B4-BE49-F238E27FC236}">
                <a16:creationId xmlns:a16="http://schemas.microsoft.com/office/drawing/2014/main" id="{A7A5BD12-8C46-4C6A-ACDA-36A32B960062}"/>
              </a:ext>
            </a:extLst>
          </p:cNvPr>
          <p:cNvCxnSpPr>
            <a:cxnSpLocks/>
            <a:stCxn id="66" idx="3"/>
            <a:endCxn id="64" idx="7"/>
          </p:cNvCxnSpPr>
          <p:nvPr/>
        </p:nvCxnSpPr>
        <p:spPr>
          <a:xfrm flipH="1">
            <a:off x="6696139" y="2884838"/>
            <a:ext cx="575659" cy="617123"/>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pic>
        <p:nvPicPr>
          <p:cNvPr id="74" name="Imagen 55">
            <a:extLst>
              <a:ext uri="{FF2B5EF4-FFF2-40B4-BE49-F238E27FC236}">
                <a16:creationId xmlns:a16="http://schemas.microsoft.com/office/drawing/2014/main" id="{41A3D64B-56D5-4C6E-BC78-CFD7480ED5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3474" y="2360986"/>
            <a:ext cx="253550" cy="52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Imagen 56">
            <a:extLst>
              <a:ext uri="{FF2B5EF4-FFF2-40B4-BE49-F238E27FC236}">
                <a16:creationId xmlns:a16="http://schemas.microsoft.com/office/drawing/2014/main" id="{FBE77124-B2CC-43E1-97CD-DAC223CED46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7034" y="1436305"/>
            <a:ext cx="433251" cy="433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Imagen 57">
            <a:extLst>
              <a:ext uri="{FF2B5EF4-FFF2-40B4-BE49-F238E27FC236}">
                <a16:creationId xmlns:a16="http://schemas.microsoft.com/office/drawing/2014/main" id="{D0475751-5852-409B-AD4A-1F86F82646F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41953" y="2353836"/>
            <a:ext cx="564949" cy="55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Imagen 58">
            <a:extLst>
              <a:ext uri="{FF2B5EF4-FFF2-40B4-BE49-F238E27FC236}">
                <a16:creationId xmlns:a16="http://schemas.microsoft.com/office/drawing/2014/main" id="{684027DA-FBAE-449A-BBA4-40F00AA541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90938" y="3516837"/>
            <a:ext cx="401249" cy="4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59">
            <a:extLst>
              <a:ext uri="{FF2B5EF4-FFF2-40B4-BE49-F238E27FC236}">
                <a16:creationId xmlns:a16="http://schemas.microsoft.com/office/drawing/2014/main" id="{2E74280E-258A-43F0-AAAE-02E2DD66365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22765" y="1215859"/>
            <a:ext cx="285552" cy="32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Imagen 60">
            <a:extLst>
              <a:ext uri="{FF2B5EF4-FFF2-40B4-BE49-F238E27FC236}">
                <a16:creationId xmlns:a16="http://schemas.microsoft.com/office/drawing/2014/main" id="{447CBDFC-69D3-4C22-8BEA-B5EB1EFF805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7521" y="1256373"/>
            <a:ext cx="285552" cy="253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Imagen 63">
            <a:extLst>
              <a:ext uri="{FF2B5EF4-FFF2-40B4-BE49-F238E27FC236}">
                <a16:creationId xmlns:a16="http://schemas.microsoft.com/office/drawing/2014/main" id="{3E5C615F-128F-4F93-88CB-98AC43B9321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18807" y="2443206"/>
            <a:ext cx="547718" cy="36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Rectángulo 80">
            <a:extLst>
              <a:ext uri="{FF2B5EF4-FFF2-40B4-BE49-F238E27FC236}">
                <a16:creationId xmlns:a16="http://schemas.microsoft.com/office/drawing/2014/main" id="{81569A84-8169-4F41-989D-48EF5FC468D5}"/>
              </a:ext>
            </a:extLst>
          </p:cNvPr>
          <p:cNvSpPr/>
          <p:nvPr/>
        </p:nvSpPr>
        <p:spPr>
          <a:xfrm>
            <a:off x="5702733" y="4304484"/>
            <a:ext cx="1475760" cy="253916"/>
          </a:xfrm>
          <a:prstGeom prst="rect">
            <a:avLst/>
          </a:prstGeom>
        </p:spPr>
        <p:txBody>
          <a:bodyPr>
            <a:spAutoFit/>
          </a:bodyPr>
          <a:lstStyle/>
          <a:p>
            <a:pPr eaLnBrk="0" fontAlgn="base" hangingPunct="0">
              <a:spcBef>
                <a:spcPct val="0"/>
              </a:spcBef>
              <a:spcAft>
                <a:spcPct val="0"/>
              </a:spcAft>
              <a:buClrTx/>
              <a:buFontTx/>
              <a:buNone/>
              <a:defRPr/>
            </a:pPr>
            <a:r>
              <a:rPr lang="es-CO" sz="1050" b="1" kern="1200" dirty="0">
                <a:solidFill>
                  <a:prstClr val="black">
                    <a:lumMod val="50000"/>
                    <a:lumOff val="50000"/>
                  </a:prstClr>
                </a:solidFill>
                <a:latin typeface="Arial" panose="020B0604020202020204" pitchFamily="34" charset="0"/>
                <a:ea typeface="+mn-ea"/>
                <a:cs typeface="Arial" panose="020B0604020202020204" pitchFamily="34" charset="0"/>
              </a:rPr>
              <a:t>Internacionalización</a:t>
            </a:r>
          </a:p>
        </p:txBody>
      </p:sp>
      <p:pic>
        <p:nvPicPr>
          <p:cNvPr id="82" name="Imagen 65">
            <a:extLst>
              <a:ext uri="{FF2B5EF4-FFF2-40B4-BE49-F238E27FC236}">
                <a16:creationId xmlns:a16="http://schemas.microsoft.com/office/drawing/2014/main" id="{B1850C05-D776-4E4B-9666-70CF0F16416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30757" y="3572841"/>
            <a:ext cx="419712" cy="444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Imagen 66">
            <a:extLst>
              <a:ext uri="{FF2B5EF4-FFF2-40B4-BE49-F238E27FC236}">
                <a16:creationId xmlns:a16="http://schemas.microsoft.com/office/drawing/2014/main" id="{C4BC643B-CE9C-4DAA-8AB0-CFAF9FD4FBB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46822" y="3478705"/>
            <a:ext cx="503407" cy="48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4" name="Grupo 70">
            <a:extLst>
              <a:ext uri="{FF2B5EF4-FFF2-40B4-BE49-F238E27FC236}">
                <a16:creationId xmlns:a16="http://schemas.microsoft.com/office/drawing/2014/main" id="{674362AF-474D-4266-B127-16F31299A524}"/>
              </a:ext>
            </a:extLst>
          </p:cNvPr>
          <p:cNvGrpSpPr>
            <a:grpSpLocks/>
          </p:cNvGrpSpPr>
          <p:nvPr/>
        </p:nvGrpSpPr>
        <p:grpSpPr bwMode="auto">
          <a:xfrm>
            <a:off x="3462630" y="1256373"/>
            <a:ext cx="569872" cy="910382"/>
            <a:chOff x="4770535" y="1689578"/>
            <a:chExt cx="734551" cy="1211628"/>
          </a:xfrm>
        </p:grpSpPr>
        <p:pic>
          <p:nvPicPr>
            <p:cNvPr id="85" name="Imagen 67">
              <a:extLst>
                <a:ext uri="{FF2B5EF4-FFF2-40B4-BE49-F238E27FC236}">
                  <a16:creationId xmlns:a16="http://schemas.microsoft.com/office/drawing/2014/main" id="{CF3CF23F-B04B-4C80-A9B3-A04952E7A27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48355" y="1689578"/>
              <a:ext cx="356731" cy="121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Imagen 68">
              <a:extLst>
                <a:ext uri="{FF2B5EF4-FFF2-40B4-BE49-F238E27FC236}">
                  <a16:creationId xmlns:a16="http://schemas.microsoft.com/office/drawing/2014/main" id="{0ECE4F90-6BED-4A6D-917F-0EB48E67183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79257" y="1769583"/>
              <a:ext cx="309620" cy="105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Imagen 69">
              <a:extLst>
                <a:ext uri="{FF2B5EF4-FFF2-40B4-BE49-F238E27FC236}">
                  <a16:creationId xmlns:a16="http://schemas.microsoft.com/office/drawing/2014/main" id="{7704C7A1-657D-4B29-A619-224A5AB2401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70535" y="1769583"/>
              <a:ext cx="309620" cy="105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2188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hidden="1">
            <a:extLst>
              <a:ext uri="{FF2B5EF4-FFF2-40B4-BE49-F238E27FC236}">
                <a16:creationId xmlns:a16="http://schemas.microsoft.com/office/drawing/2014/main" id="{FE19F9C9-8B37-4DAF-9612-FCBEC7E62427}"/>
              </a:ext>
            </a:extLst>
          </p:cNvPr>
          <p:cNvGraphicFramePr>
            <a:graphicFrameLocks noChangeAspect="1"/>
          </p:cNvGraphicFramePr>
          <p:nvPr>
            <p:custDataLst>
              <p:tags r:id="rId2"/>
            </p:custDataLst>
            <p:extLst>
              <p:ext uri="{D42A27DB-BD31-4B8C-83A1-F6EECF244321}">
                <p14:modId xmlns:p14="http://schemas.microsoft.com/office/powerpoint/2010/main" val="21768189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82" name="Diapositiva de think-cell" r:id="rId15" imgW="501" imgH="502" progId="TCLayout.ActiveDocument.1">
                  <p:embed/>
                </p:oleObj>
              </mc:Choice>
              <mc:Fallback>
                <p:oleObj name="Diapositiva de think-cell" r:id="rId15" imgW="501" imgH="502"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Rectángulo 1" hidden="1">
            <a:extLst>
              <a:ext uri="{FF2B5EF4-FFF2-40B4-BE49-F238E27FC236}">
                <a16:creationId xmlns:a16="http://schemas.microsoft.com/office/drawing/2014/main" id="{88E066BC-33CB-4418-BEAF-F47E10E1536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MX" sz="2000" b="1" dirty="0">
              <a:latin typeface="Arial" panose="020B0604020202020204" pitchFamily="34" charset="0"/>
              <a:cs typeface="Arial" panose="020B0604020202020204" pitchFamily="34" charset="0"/>
              <a:sym typeface="Arial" panose="020B0604020202020204" pitchFamily="34" charset="0"/>
            </a:endParaRPr>
          </a:p>
        </p:txBody>
      </p:sp>
      <p:sp>
        <p:nvSpPr>
          <p:cNvPr id="50" name="Rectángulo 49"/>
          <p:cNvSpPr/>
          <p:nvPr/>
        </p:nvSpPr>
        <p:spPr>
          <a:xfrm>
            <a:off x="5105052" y="1655236"/>
            <a:ext cx="3552141" cy="210307"/>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1" name="Rectángulo 50"/>
          <p:cNvSpPr/>
          <p:nvPr/>
        </p:nvSpPr>
        <p:spPr>
          <a:xfrm>
            <a:off x="5105051" y="2580578"/>
            <a:ext cx="3552141" cy="210307"/>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2" name="Rectángulo 51"/>
          <p:cNvSpPr/>
          <p:nvPr/>
        </p:nvSpPr>
        <p:spPr>
          <a:xfrm>
            <a:off x="5105053" y="3548695"/>
            <a:ext cx="3552141" cy="357567"/>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9" name="Rectángulo 48"/>
          <p:cNvSpPr/>
          <p:nvPr/>
        </p:nvSpPr>
        <p:spPr>
          <a:xfrm>
            <a:off x="5105053" y="954069"/>
            <a:ext cx="3552141" cy="210307"/>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Título 1">
            <a:extLst>
              <a:ext uri="{FF2B5EF4-FFF2-40B4-BE49-F238E27FC236}">
                <a16:creationId xmlns:a16="http://schemas.microsoft.com/office/drawing/2014/main" id="{F96C4332-48AE-48E6-9C9A-D1980119FCBB}"/>
              </a:ext>
            </a:extLst>
          </p:cNvPr>
          <p:cNvSpPr>
            <a:spLocks noGrp="1"/>
          </p:cNvSpPr>
          <p:nvPr>
            <p:ph type="title"/>
          </p:nvPr>
        </p:nvSpPr>
        <p:spPr>
          <a:xfrm>
            <a:off x="5334996" y="161180"/>
            <a:ext cx="3802426" cy="572700"/>
          </a:xfrm>
        </p:spPr>
        <p:txBody>
          <a:bodyPr/>
          <a:lstStyle/>
          <a:p>
            <a:r>
              <a:rPr lang="es-MX" sz="2000" dirty="0">
                <a:solidFill>
                  <a:srgbClr val="55D100"/>
                </a:solidFill>
              </a:rPr>
              <a:t>El crecimiento está basado</a:t>
            </a:r>
            <a:endParaRPr lang="es-CO" sz="2000" dirty="0">
              <a:solidFill>
                <a:srgbClr val="55D100"/>
              </a:solidFill>
            </a:endParaRPr>
          </a:p>
        </p:txBody>
      </p:sp>
      <p:sp>
        <p:nvSpPr>
          <p:cNvPr id="7" name="Elipse 6">
            <a:extLst>
              <a:ext uri="{FF2B5EF4-FFF2-40B4-BE49-F238E27FC236}">
                <a16:creationId xmlns:a16="http://schemas.microsoft.com/office/drawing/2014/main" id="{2F62D11F-72C4-476E-8005-3AB9F5E0BF85}"/>
              </a:ext>
            </a:extLst>
          </p:cNvPr>
          <p:cNvSpPr/>
          <p:nvPr/>
        </p:nvSpPr>
        <p:spPr>
          <a:xfrm>
            <a:off x="4869803" y="1658743"/>
            <a:ext cx="497249"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8" name="Rectangle 8">
            <a:extLst>
              <a:ext uri="{FF2B5EF4-FFF2-40B4-BE49-F238E27FC236}">
                <a16:creationId xmlns:a16="http://schemas.microsoft.com/office/drawing/2014/main" id="{7A9DD3C4-7493-4BDC-8526-08BD7D32F091}"/>
              </a:ext>
            </a:extLst>
          </p:cNvPr>
          <p:cNvSpPr>
            <a:spLocks noChangeArrowheads="1"/>
          </p:cNvSpPr>
          <p:nvPr>
            <p:custDataLst>
              <p:tags r:id="rId4"/>
            </p:custDataLst>
          </p:nvPr>
        </p:nvSpPr>
        <p:spPr bwMode="gray">
          <a:xfrm>
            <a:off x="5496499" y="1668392"/>
            <a:ext cx="3160693"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Exploración Colombia</a:t>
            </a:r>
          </a:p>
        </p:txBody>
      </p:sp>
      <p:sp>
        <p:nvSpPr>
          <p:cNvPr id="9" name="Elipse 8">
            <a:extLst>
              <a:ext uri="{FF2B5EF4-FFF2-40B4-BE49-F238E27FC236}">
                <a16:creationId xmlns:a16="http://schemas.microsoft.com/office/drawing/2014/main" id="{0F908557-22E9-43DB-B65F-35F177B87692}"/>
              </a:ext>
            </a:extLst>
          </p:cNvPr>
          <p:cNvSpPr/>
          <p:nvPr/>
        </p:nvSpPr>
        <p:spPr>
          <a:xfrm>
            <a:off x="4898259" y="3559323"/>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1" name="Rectangle 8">
            <a:extLst>
              <a:ext uri="{FF2B5EF4-FFF2-40B4-BE49-F238E27FC236}">
                <a16:creationId xmlns:a16="http://schemas.microsoft.com/office/drawing/2014/main" id="{4DD02CF5-5F82-4F6A-8EB6-58E6AA9BA764}"/>
              </a:ext>
            </a:extLst>
          </p:cNvPr>
          <p:cNvSpPr>
            <a:spLocks noChangeArrowheads="1"/>
          </p:cNvSpPr>
          <p:nvPr>
            <p:custDataLst>
              <p:tags r:id="rId5"/>
            </p:custDataLst>
          </p:nvPr>
        </p:nvSpPr>
        <p:spPr bwMode="gray">
          <a:xfrm>
            <a:off x="5496499" y="3559323"/>
            <a:ext cx="3160695" cy="338554"/>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Hidrocarburos en Yacimientos No Convencionales</a:t>
            </a:r>
          </a:p>
        </p:txBody>
      </p:sp>
      <p:sp>
        <p:nvSpPr>
          <p:cNvPr id="12" name="Elipse 11">
            <a:extLst>
              <a:ext uri="{FF2B5EF4-FFF2-40B4-BE49-F238E27FC236}">
                <a16:creationId xmlns:a16="http://schemas.microsoft.com/office/drawing/2014/main" id="{E0F04A1E-62B2-45B9-8090-CF227FC8719F}"/>
              </a:ext>
            </a:extLst>
          </p:cNvPr>
          <p:cNvSpPr/>
          <p:nvPr/>
        </p:nvSpPr>
        <p:spPr>
          <a:xfrm>
            <a:off x="4869803" y="961405"/>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3" name="Rectangle 8">
            <a:extLst>
              <a:ext uri="{FF2B5EF4-FFF2-40B4-BE49-F238E27FC236}">
                <a16:creationId xmlns:a16="http://schemas.microsoft.com/office/drawing/2014/main" id="{DE078819-CE1E-4823-BCB1-0D2026FC25BD}"/>
              </a:ext>
            </a:extLst>
          </p:cNvPr>
          <p:cNvSpPr>
            <a:spLocks noChangeArrowheads="1"/>
          </p:cNvSpPr>
          <p:nvPr>
            <p:custDataLst>
              <p:tags r:id="rId6"/>
            </p:custDataLst>
          </p:nvPr>
        </p:nvSpPr>
        <p:spPr bwMode="gray">
          <a:xfrm>
            <a:off x="5496499" y="989848"/>
            <a:ext cx="3160695" cy="477054"/>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Activos Actuales</a:t>
            </a:r>
          </a:p>
          <a:p>
            <a:pPr marL="171450" indent="-171450">
              <a:buClr>
                <a:srgbClr val="55D100"/>
              </a:buClr>
              <a:buFont typeface="Courier New" panose="02070309020205020404" pitchFamily="49" charset="0"/>
              <a:buChar char="o"/>
              <a:defRPr/>
            </a:pPr>
            <a:r>
              <a:rPr lang="es-ES" sz="1000" dirty="0">
                <a:solidFill>
                  <a:schemeClr val="tx1"/>
                </a:solidFill>
                <a:sym typeface="Trebuchet MS" panose="020B0603020202020204" pitchFamily="34" charset="0"/>
              </a:rPr>
              <a:t>Aumento del Original Oil in Place (OOIP)</a:t>
            </a:r>
          </a:p>
          <a:p>
            <a:pPr marL="171450" indent="-171450">
              <a:buClr>
                <a:srgbClr val="55D100"/>
              </a:buClr>
              <a:buFont typeface="Courier New" panose="02070309020205020404" pitchFamily="49" charset="0"/>
              <a:buChar char="o"/>
              <a:defRPr/>
            </a:pPr>
            <a:r>
              <a:rPr lang="es-ES" sz="1000" dirty="0">
                <a:solidFill>
                  <a:schemeClr val="tx1"/>
                </a:solidFill>
                <a:sym typeface="Trebuchet MS" panose="020B0603020202020204" pitchFamily="34" charset="0"/>
              </a:rPr>
              <a:t>Ejecución del programa de recobro mejorado</a:t>
            </a:r>
          </a:p>
        </p:txBody>
      </p:sp>
      <p:sp>
        <p:nvSpPr>
          <p:cNvPr id="14" name="Elipse 13">
            <a:extLst>
              <a:ext uri="{FF2B5EF4-FFF2-40B4-BE49-F238E27FC236}">
                <a16:creationId xmlns:a16="http://schemas.microsoft.com/office/drawing/2014/main" id="{2159C677-7C99-455D-8473-A96B795183D4}"/>
              </a:ext>
            </a:extLst>
          </p:cNvPr>
          <p:cNvSpPr/>
          <p:nvPr/>
        </p:nvSpPr>
        <p:spPr>
          <a:xfrm>
            <a:off x="4898259" y="2585274"/>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5" name="Rectangle 8">
            <a:extLst>
              <a:ext uri="{FF2B5EF4-FFF2-40B4-BE49-F238E27FC236}">
                <a16:creationId xmlns:a16="http://schemas.microsoft.com/office/drawing/2014/main" id="{89A2A007-D014-4A0D-88D0-4B92F415F0F5}"/>
              </a:ext>
            </a:extLst>
          </p:cNvPr>
          <p:cNvSpPr>
            <a:spLocks noChangeArrowheads="1"/>
          </p:cNvSpPr>
          <p:nvPr>
            <p:custDataLst>
              <p:tags r:id="rId7"/>
            </p:custDataLst>
          </p:nvPr>
        </p:nvSpPr>
        <p:spPr bwMode="gray">
          <a:xfrm>
            <a:off x="5496499" y="2585274"/>
            <a:ext cx="3160693"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Internacionalización e Inorgánico</a:t>
            </a:r>
          </a:p>
        </p:txBody>
      </p:sp>
      <p:sp>
        <p:nvSpPr>
          <p:cNvPr id="47" name="Rectangle 8">
            <a:extLst>
              <a:ext uri="{FF2B5EF4-FFF2-40B4-BE49-F238E27FC236}">
                <a16:creationId xmlns:a16="http://schemas.microsoft.com/office/drawing/2014/main" id="{EADA5726-21E7-49A7-8AA8-F8BB187F9AAC}"/>
              </a:ext>
            </a:extLst>
          </p:cNvPr>
          <p:cNvSpPr>
            <a:spLocks noChangeArrowheads="1"/>
          </p:cNvSpPr>
          <p:nvPr>
            <p:custDataLst>
              <p:tags r:id="rId8"/>
            </p:custDataLst>
          </p:nvPr>
        </p:nvSpPr>
        <p:spPr bwMode="gray">
          <a:xfrm>
            <a:off x="66988" y="389786"/>
            <a:ext cx="2056643" cy="369332"/>
          </a:xfrm>
          <a:prstGeom prst="rect">
            <a:avLst/>
          </a:prstGeom>
          <a:noFill/>
          <a:ln w="9525" algn="ctr">
            <a:noFill/>
            <a:miter lim="800000"/>
            <a:headEnd type="none" w="lg" len="lg"/>
            <a:tailEnd type="none" w="lg" len="lg"/>
          </a:ln>
        </p:spPr>
        <p:txBody>
          <a:bodyPr wrap="square" lIns="0" tIns="0" rIns="0" bIns="0" anchor="ctr">
            <a:spAutoFit/>
          </a:bodyPr>
          <a:lstStyle/>
          <a:p>
            <a:pPr>
              <a:defRPr/>
            </a:pPr>
            <a:r>
              <a:rPr lang="es-CO" sz="2400" b="1" dirty="0">
                <a:solidFill>
                  <a:srgbClr val="55D100"/>
                </a:solidFill>
                <a:sym typeface="Trebuchet MS" panose="020B0603020202020204" pitchFamily="34" charset="0"/>
              </a:rPr>
              <a:t>Crecimiento</a:t>
            </a:r>
          </a:p>
        </p:txBody>
      </p:sp>
      <p:sp>
        <p:nvSpPr>
          <p:cNvPr id="48" name="Rectángulo 47"/>
          <p:cNvSpPr/>
          <p:nvPr/>
        </p:nvSpPr>
        <p:spPr>
          <a:xfrm>
            <a:off x="5395509" y="554435"/>
            <a:ext cx="2204450" cy="307777"/>
          </a:xfrm>
          <a:prstGeom prst="rect">
            <a:avLst/>
          </a:prstGeom>
        </p:spPr>
        <p:txBody>
          <a:bodyPr wrap="none">
            <a:spAutoFit/>
          </a:bodyPr>
          <a:lstStyle/>
          <a:p>
            <a:r>
              <a:rPr lang="es-MX" dirty="0">
                <a:solidFill>
                  <a:srgbClr val="55D100"/>
                </a:solidFill>
              </a:rPr>
              <a:t>en 4 palancas principales</a:t>
            </a:r>
            <a:endParaRPr lang="es-CO" dirty="0"/>
          </a:p>
        </p:txBody>
      </p:sp>
      <p:sp>
        <p:nvSpPr>
          <p:cNvPr id="54" name="Rectángulo 53"/>
          <p:cNvSpPr/>
          <p:nvPr/>
        </p:nvSpPr>
        <p:spPr>
          <a:xfrm>
            <a:off x="5451072" y="1859238"/>
            <a:ext cx="3206122" cy="707886"/>
          </a:xfrm>
          <a:prstGeom prst="rect">
            <a:avLst/>
          </a:prstGeom>
        </p:spPr>
        <p:txBody>
          <a:bodyPr wrap="square">
            <a:spAutoFit/>
          </a:bodyPr>
          <a:lstStyle/>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Near Field Exploration (NFE) principalmente en el Valle del Magdalena</a:t>
            </a:r>
          </a:p>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Exploración de cuencas subexploradas</a:t>
            </a:r>
          </a:p>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Continuar con exploración Offshore</a:t>
            </a:r>
          </a:p>
        </p:txBody>
      </p:sp>
      <p:sp>
        <p:nvSpPr>
          <p:cNvPr id="56" name="Rectángulo 55"/>
          <p:cNvSpPr/>
          <p:nvPr/>
        </p:nvSpPr>
        <p:spPr>
          <a:xfrm>
            <a:off x="5440206" y="2834621"/>
            <a:ext cx="3216986" cy="707886"/>
          </a:xfrm>
          <a:prstGeom prst="rect">
            <a:avLst/>
          </a:prstGeom>
        </p:spPr>
        <p:txBody>
          <a:bodyPr wrap="square">
            <a:spAutoFit/>
          </a:bodyPr>
          <a:lstStyle/>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Empresa Panamericana, con foco en Colombia, Brasil, EEUU y México</a:t>
            </a:r>
          </a:p>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Inorgánico con foco en activos/empresas en producción</a:t>
            </a:r>
          </a:p>
        </p:txBody>
      </p:sp>
      <p:sp>
        <p:nvSpPr>
          <p:cNvPr id="58" name="Rectángulo 57"/>
          <p:cNvSpPr/>
          <p:nvPr/>
        </p:nvSpPr>
        <p:spPr>
          <a:xfrm>
            <a:off x="5411436" y="3897877"/>
            <a:ext cx="3245758" cy="707886"/>
          </a:xfrm>
          <a:prstGeom prst="rect">
            <a:avLst/>
          </a:prstGeom>
        </p:spPr>
        <p:txBody>
          <a:bodyPr wrap="square">
            <a:spAutoFit/>
          </a:bodyPr>
          <a:lstStyle/>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Buscar incrementar participación de activos de Ciclo Corto en nuestro portafolio</a:t>
            </a:r>
          </a:p>
          <a:p>
            <a:pPr marL="171450" lvl="0" indent="-171450">
              <a:buClr>
                <a:srgbClr val="55D100"/>
              </a:buClr>
              <a:buFont typeface="Courier New" panose="02070309020205020404" pitchFamily="49" charset="0"/>
              <a:buChar char="o"/>
              <a:defRPr/>
            </a:pPr>
            <a:r>
              <a:rPr lang="es-CO" sz="1000" dirty="0">
                <a:sym typeface="Trebuchet MS" panose="020B0603020202020204" pitchFamily="34" charset="0"/>
              </a:rPr>
              <a:t>Gran potencial en Colombia, pero también oportunidad de acceder a activos en EEUU</a:t>
            </a:r>
          </a:p>
        </p:txBody>
      </p:sp>
      <p:sp>
        <p:nvSpPr>
          <p:cNvPr id="53" name="Arco 52">
            <a:extLst>
              <a:ext uri="{FF2B5EF4-FFF2-40B4-BE49-F238E27FC236}">
                <a16:creationId xmlns:a16="http://schemas.microsoft.com/office/drawing/2014/main" id="{77A97D34-9DDF-4DCA-A8D9-01F3D5E1AAFE}"/>
              </a:ext>
            </a:extLst>
          </p:cNvPr>
          <p:cNvSpPr/>
          <p:nvPr/>
        </p:nvSpPr>
        <p:spPr>
          <a:xfrm rot="16200000">
            <a:off x="697264" y="605485"/>
            <a:ext cx="3926405" cy="3802425"/>
          </a:xfrm>
          <a:prstGeom prst="arc">
            <a:avLst>
              <a:gd name="adj1" fmla="val 16315102"/>
              <a:gd name="adj2" fmla="val 5299984"/>
            </a:avLst>
          </a:prstGeom>
          <a:ln w="38100" cap="rnd">
            <a:solidFill>
              <a:schemeClr val="accent5">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5" name="Círculo parcial 54">
            <a:extLst>
              <a:ext uri="{FF2B5EF4-FFF2-40B4-BE49-F238E27FC236}">
                <a16:creationId xmlns:a16="http://schemas.microsoft.com/office/drawing/2014/main" id="{E6D0B986-EAD7-4B81-90B1-2415BD970002}"/>
              </a:ext>
            </a:extLst>
          </p:cNvPr>
          <p:cNvSpPr/>
          <p:nvPr/>
        </p:nvSpPr>
        <p:spPr>
          <a:xfrm>
            <a:off x="817144" y="623752"/>
            <a:ext cx="3673527" cy="3778545"/>
          </a:xfrm>
          <a:prstGeom prst="pie">
            <a:avLst>
              <a:gd name="adj1" fmla="val 10792835"/>
              <a:gd name="adj2" fmla="val 2185"/>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57" name="Rectangle 8">
            <a:extLst>
              <a:ext uri="{FF2B5EF4-FFF2-40B4-BE49-F238E27FC236}">
                <a16:creationId xmlns:a16="http://schemas.microsoft.com/office/drawing/2014/main" id="{6C43503B-3595-4A25-BE84-3F42DDB496C4}"/>
              </a:ext>
            </a:extLst>
          </p:cNvPr>
          <p:cNvSpPr>
            <a:spLocks noChangeArrowheads="1"/>
          </p:cNvSpPr>
          <p:nvPr>
            <p:custDataLst>
              <p:tags r:id="rId9"/>
            </p:custDataLst>
          </p:nvPr>
        </p:nvSpPr>
        <p:spPr bwMode="gray">
          <a:xfrm>
            <a:off x="1445490" y="1530933"/>
            <a:ext cx="706925" cy="184666"/>
          </a:xfrm>
          <a:prstGeom prst="rect">
            <a:avLst/>
          </a:prstGeom>
          <a:noFill/>
          <a:ln w="9525" algn="ctr">
            <a:noFill/>
            <a:miter lim="800000"/>
            <a:headEnd type="none" w="lg" len="lg"/>
            <a:tailEnd type="none" w="lg" len="lg"/>
          </a:ln>
        </p:spPr>
        <p:txBody>
          <a:bodyPr wrap="none" lIns="0" tIns="0" rIns="0" bIns="0" anchor="ctr">
            <a:spAutoFit/>
          </a:bodyPr>
          <a:lstStyle/>
          <a:p>
            <a:pPr algn="ctr">
              <a:defRPr/>
            </a:pPr>
            <a:r>
              <a:rPr lang="es-CO" sz="1200" b="1" i="1" dirty="0">
                <a:solidFill>
                  <a:srgbClr val="92D050">
                    <a:lumMod val="20000"/>
                    <a:lumOff val="80000"/>
                  </a:srgbClr>
                </a:solidFill>
                <a:sym typeface="Trebuchet MS" panose="020B0603020202020204" pitchFamily="34" charset="0"/>
              </a:rPr>
              <a:t>Upstream</a:t>
            </a:r>
          </a:p>
        </p:txBody>
      </p:sp>
      <p:sp>
        <p:nvSpPr>
          <p:cNvPr id="86" name="CuadroTexto 85">
            <a:extLst>
              <a:ext uri="{FF2B5EF4-FFF2-40B4-BE49-F238E27FC236}">
                <a16:creationId xmlns:a16="http://schemas.microsoft.com/office/drawing/2014/main" id="{552DC6BA-0A68-4EAA-89CA-33D5EA63080A}"/>
              </a:ext>
            </a:extLst>
          </p:cNvPr>
          <p:cNvSpPr txBox="1"/>
          <p:nvPr/>
        </p:nvSpPr>
        <p:spPr>
          <a:xfrm>
            <a:off x="1874324" y="885744"/>
            <a:ext cx="506870" cy="332344"/>
          </a:xfrm>
          <a:prstGeom prst="rect">
            <a:avLst/>
          </a:prstGeom>
          <a:noFill/>
        </p:spPr>
        <p:txBody>
          <a:bodyPr wrap="none" tIns="73125" bIns="73125" rtlCol="0" anchor="t">
            <a:spAutoFit/>
          </a:bodyPr>
          <a:lstStyle/>
          <a:p>
            <a:pPr algn="ctr">
              <a:defRPr/>
            </a:pPr>
            <a:r>
              <a:rPr lang="es-MX" sz="600" b="1" dirty="0">
                <a:solidFill>
                  <a:prstClr val="white"/>
                </a:solidFill>
                <a:cs typeface="Arial" pitchFamily="34" charset="0"/>
              </a:rPr>
              <a:t>Activos</a:t>
            </a:r>
            <a:endParaRPr lang="es-CO" sz="600" b="1" dirty="0">
              <a:solidFill>
                <a:prstClr val="white"/>
              </a:solidFill>
              <a:cs typeface="Arial" pitchFamily="34" charset="0"/>
            </a:endParaRPr>
          </a:p>
          <a:p>
            <a:pPr algn="ctr">
              <a:defRPr/>
            </a:pPr>
            <a:r>
              <a:rPr lang="es-CO" sz="600" b="1" dirty="0">
                <a:solidFill>
                  <a:prstClr val="white"/>
                </a:solidFill>
                <a:cs typeface="Arial" pitchFamily="34" charset="0"/>
              </a:rPr>
              <a:t>Actuales</a:t>
            </a:r>
            <a:endParaRPr lang="es-MX" sz="600" b="1" dirty="0">
              <a:solidFill>
                <a:prstClr val="white"/>
              </a:solidFill>
              <a:cs typeface="Arial" pitchFamily="34" charset="0"/>
            </a:endParaRPr>
          </a:p>
        </p:txBody>
      </p:sp>
      <p:sp>
        <p:nvSpPr>
          <p:cNvPr id="87" name="Elipse 86">
            <a:extLst>
              <a:ext uri="{FF2B5EF4-FFF2-40B4-BE49-F238E27FC236}">
                <a16:creationId xmlns:a16="http://schemas.microsoft.com/office/drawing/2014/main" id="{88E07A0F-EE31-4B2E-9E69-45F23F695406}"/>
              </a:ext>
            </a:extLst>
          </p:cNvPr>
          <p:cNvSpPr/>
          <p:nvPr/>
        </p:nvSpPr>
        <p:spPr>
          <a:xfrm>
            <a:off x="2056966" y="564066"/>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88" name="CuadroTexto 87">
            <a:extLst>
              <a:ext uri="{FF2B5EF4-FFF2-40B4-BE49-F238E27FC236}">
                <a16:creationId xmlns:a16="http://schemas.microsoft.com/office/drawing/2014/main" id="{675789CB-5650-488A-8ECC-87FD66BC57FB}"/>
              </a:ext>
            </a:extLst>
          </p:cNvPr>
          <p:cNvSpPr txBox="1"/>
          <p:nvPr/>
        </p:nvSpPr>
        <p:spPr>
          <a:xfrm>
            <a:off x="3363184" y="1254226"/>
            <a:ext cx="662361" cy="332344"/>
          </a:xfrm>
          <a:prstGeom prst="rect">
            <a:avLst/>
          </a:prstGeom>
          <a:noFill/>
        </p:spPr>
        <p:txBody>
          <a:bodyPr wrap="none" tIns="73125" bIns="73125" rtlCol="0" anchor="t">
            <a:spAutoFit/>
          </a:bodyPr>
          <a:lstStyle/>
          <a:p>
            <a:pPr algn="ctr">
              <a:defRPr/>
            </a:pPr>
            <a:r>
              <a:rPr lang="es-CO" sz="600" b="1" dirty="0">
                <a:solidFill>
                  <a:prstClr val="white"/>
                </a:solidFill>
                <a:cs typeface="Arial" pitchFamily="34" charset="0"/>
              </a:rPr>
              <a:t>Internacional</a:t>
            </a:r>
          </a:p>
          <a:p>
            <a:pPr algn="ctr">
              <a:defRPr/>
            </a:pPr>
            <a:r>
              <a:rPr lang="es-CO" sz="600" b="1" dirty="0">
                <a:solidFill>
                  <a:prstClr val="white"/>
                </a:solidFill>
                <a:cs typeface="Arial" pitchFamily="34" charset="0"/>
              </a:rPr>
              <a:t>e inorgánico</a:t>
            </a:r>
          </a:p>
        </p:txBody>
      </p:sp>
      <p:sp>
        <p:nvSpPr>
          <p:cNvPr id="89" name="Elipse 88">
            <a:extLst>
              <a:ext uri="{FF2B5EF4-FFF2-40B4-BE49-F238E27FC236}">
                <a16:creationId xmlns:a16="http://schemas.microsoft.com/office/drawing/2014/main" id="{E44F61E3-BA20-45B1-A3FE-CE88B9A4FE5A}"/>
              </a:ext>
            </a:extLst>
          </p:cNvPr>
          <p:cNvSpPr/>
          <p:nvPr/>
        </p:nvSpPr>
        <p:spPr>
          <a:xfrm>
            <a:off x="3869578" y="1041663"/>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90" name="Elipse 89">
            <a:extLst>
              <a:ext uri="{FF2B5EF4-FFF2-40B4-BE49-F238E27FC236}">
                <a16:creationId xmlns:a16="http://schemas.microsoft.com/office/drawing/2014/main" id="{E8B9E41E-749F-452B-AF80-9CA4A72747CC}"/>
              </a:ext>
            </a:extLst>
          </p:cNvPr>
          <p:cNvSpPr/>
          <p:nvPr/>
        </p:nvSpPr>
        <p:spPr>
          <a:xfrm>
            <a:off x="4303648" y="1887058"/>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91" name="CuadroTexto 90">
            <a:extLst>
              <a:ext uri="{FF2B5EF4-FFF2-40B4-BE49-F238E27FC236}">
                <a16:creationId xmlns:a16="http://schemas.microsoft.com/office/drawing/2014/main" id="{90AF01AC-A863-4294-B5F4-5ACE496542F5}"/>
              </a:ext>
            </a:extLst>
          </p:cNvPr>
          <p:cNvSpPr txBox="1"/>
          <p:nvPr/>
        </p:nvSpPr>
        <p:spPr>
          <a:xfrm>
            <a:off x="2631546" y="855444"/>
            <a:ext cx="791293" cy="332344"/>
          </a:xfrm>
          <a:prstGeom prst="rect">
            <a:avLst/>
          </a:prstGeom>
          <a:noFill/>
        </p:spPr>
        <p:txBody>
          <a:bodyPr wrap="square" tIns="73125" bIns="73125" rtlCol="0" anchor="t">
            <a:spAutoFit/>
          </a:bodyPr>
          <a:lstStyle/>
          <a:p>
            <a:pPr algn="r">
              <a:defRPr/>
            </a:pPr>
            <a:r>
              <a:rPr lang="es-CO" sz="600" b="1" dirty="0">
                <a:solidFill>
                  <a:prstClr val="white"/>
                </a:solidFill>
                <a:cs typeface="Arial" pitchFamily="34" charset="0"/>
              </a:rPr>
              <a:t>Exploración</a:t>
            </a:r>
          </a:p>
          <a:p>
            <a:pPr algn="r">
              <a:defRPr/>
            </a:pPr>
            <a:r>
              <a:rPr lang="es-CO" sz="600" b="1" dirty="0">
                <a:solidFill>
                  <a:prstClr val="white"/>
                </a:solidFill>
                <a:cs typeface="Arial" pitchFamily="34" charset="0"/>
              </a:rPr>
              <a:t>Colombia</a:t>
            </a:r>
          </a:p>
        </p:txBody>
      </p:sp>
      <p:sp>
        <p:nvSpPr>
          <p:cNvPr id="92" name="Elipse 91">
            <a:extLst>
              <a:ext uri="{FF2B5EF4-FFF2-40B4-BE49-F238E27FC236}">
                <a16:creationId xmlns:a16="http://schemas.microsoft.com/office/drawing/2014/main" id="{C211A6D1-E804-43CF-AF0C-0E0BFD836209}"/>
              </a:ext>
            </a:extLst>
          </p:cNvPr>
          <p:cNvSpPr/>
          <p:nvPr/>
        </p:nvSpPr>
        <p:spPr>
          <a:xfrm>
            <a:off x="3086189" y="543901"/>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grpSp>
        <p:nvGrpSpPr>
          <p:cNvPr id="93" name="Grupo 92">
            <a:extLst>
              <a:ext uri="{FF2B5EF4-FFF2-40B4-BE49-F238E27FC236}">
                <a16:creationId xmlns:a16="http://schemas.microsoft.com/office/drawing/2014/main" id="{09E4D56F-FBDB-403A-8B58-D61C98898831}"/>
              </a:ext>
            </a:extLst>
          </p:cNvPr>
          <p:cNvGrpSpPr/>
          <p:nvPr/>
        </p:nvGrpSpPr>
        <p:grpSpPr>
          <a:xfrm rot="3183614">
            <a:off x="1673406" y="1401802"/>
            <a:ext cx="1895289" cy="2006604"/>
            <a:chOff x="1608402" y="1475473"/>
            <a:chExt cx="1895289" cy="2006604"/>
          </a:xfrm>
        </p:grpSpPr>
        <p:sp>
          <p:nvSpPr>
            <p:cNvPr id="94" name="CircleSegment">
              <a:extLst>
                <a:ext uri="{FF2B5EF4-FFF2-40B4-BE49-F238E27FC236}">
                  <a16:creationId xmlns:a16="http://schemas.microsoft.com/office/drawing/2014/main" id="{5C76CA86-CBE7-4211-80F1-90B74ED6F9E6}"/>
                </a:ext>
              </a:extLst>
            </p:cNvPr>
            <p:cNvSpPr>
              <a:spLocks/>
            </p:cNvSpPr>
            <p:nvPr>
              <p:custDataLst>
                <p:tags r:id="rId10"/>
              </p:custDataLst>
            </p:nvPr>
          </p:nvSpPr>
          <p:spPr bwMode="gray">
            <a:xfrm rot="3992011" flipV="1">
              <a:off x="2166140" y="2348676"/>
              <a:ext cx="923258" cy="1343543"/>
            </a:xfrm>
            <a:custGeom>
              <a:avLst/>
              <a:gdLst>
                <a:gd name="T0" fmla="*/ 0 w 1292"/>
                <a:gd name="T1" fmla="*/ 0 h 1938"/>
                <a:gd name="T2" fmla="*/ 2147483647 w 1292"/>
                <a:gd name="T3" fmla="*/ 2147483647 h 1938"/>
                <a:gd name="T4" fmla="*/ 2147483647 w 1292"/>
                <a:gd name="T5" fmla="*/ 2147483647 h 1938"/>
                <a:gd name="T6" fmla="*/ 2147483647 w 1292"/>
                <a:gd name="T7" fmla="*/ 2147483647 h 1938"/>
                <a:gd name="T8" fmla="*/ 2147483647 w 1292"/>
                <a:gd name="T9" fmla="*/ 2147483647 h 1938"/>
                <a:gd name="T10" fmla="*/ 2147483647 w 1292"/>
                <a:gd name="T11" fmla="*/ 2147483647 h 1938"/>
                <a:gd name="T12" fmla="*/ 2147483647 w 1292"/>
                <a:gd name="T13" fmla="*/ 2147483647 h 1938"/>
                <a:gd name="T14" fmla="*/ 2147483647 w 1292"/>
                <a:gd name="T15" fmla="*/ 2147483647 h 1938"/>
                <a:gd name="T16" fmla="*/ 2147483647 w 1292"/>
                <a:gd name="T17" fmla="*/ 2147483647 h 1938"/>
                <a:gd name="T18" fmla="*/ 2147483647 w 1292"/>
                <a:gd name="T19" fmla="*/ 2147483647 h 1938"/>
                <a:gd name="T20" fmla="*/ 2147483647 w 1292"/>
                <a:gd name="T21" fmla="*/ 2147483647 h 1938"/>
                <a:gd name="T22" fmla="*/ 2147483647 w 1292"/>
                <a:gd name="T23" fmla="*/ 2147483647 h 1938"/>
                <a:gd name="T24" fmla="*/ 2147483647 w 1292"/>
                <a:gd name="T25" fmla="*/ 2147483647 h 1938"/>
                <a:gd name="T26" fmla="*/ 2147483647 w 1292"/>
                <a:gd name="T27" fmla="*/ 2147483647 h 1938"/>
                <a:gd name="T28" fmla="*/ 2147483647 w 1292"/>
                <a:gd name="T29" fmla="*/ 2147483647 h 1938"/>
                <a:gd name="T30" fmla="*/ 2147483647 w 1292"/>
                <a:gd name="T31" fmla="*/ 2147483647 h 1938"/>
                <a:gd name="T32" fmla="*/ 2147483647 w 1292"/>
                <a:gd name="T33" fmla="*/ 2147483647 h 1938"/>
                <a:gd name="T34" fmla="*/ 2147483647 w 1292"/>
                <a:gd name="T35" fmla="*/ 2147483647 h 1938"/>
                <a:gd name="T36" fmla="*/ 2147483647 w 1292"/>
                <a:gd name="T37" fmla="*/ 2147483647 h 1938"/>
                <a:gd name="T38" fmla="*/ 2147483647 w 1292"/>
                <a:gd name="T39" fmla="*/ 2147483647 h 1938"/>
                <a:gd name="T40" fmla="*/ 2147483647 w 1292"/>
                <a:gd name="T41" fmla="*/ 2147483647 h 1938"/>
                <a:gd name="T42" fmla="*/ 2147483647 w 1292"/>
                <a:gd name="T43" fmla="*/ 2147483647 h 1938"/>
                <a:gd name="T44" fmla="*/ 2147483647 w 1292"/>
                <a:gd name="T45" fmla="*/ 2147483647 h 1938"/>
                <a:gd name="T46" fmla="*/ 2147483647 w 1292"/>
                <a:gd name="T47" fmla="*/ 2147483647 h 1938"/>
                <a:gd name="T48" fmla="*/ 2147483647 w 1292"/>
                <a:gd name="T49" fmla="*/ 2147483647 h 1938"/>
                <a:gd name="T50" fmla="*/ 2147483647 w 1292"/>
                <a:gd name="T51" fmla="*/ 2147483647 h 1938"/>
                <a:gd name="T52" fmla="*/ 2147483647 w 1292"/>
                <a:gd name="T53" fmla="*/ 2147483647 h 1938"/>
                <a:gd name="T54" fmla="*/ 2147483647 w 1292"/>
                <a:gd name="T55" fmla="*/ 2147483647 h 1938"/>
                <a:gd name="T56" fmla="*/ 2147483647 w 1292"/>
                <a:gd name="T57" fmla="*/ 2147483647 h 1938"/>
                <a:gd name="T58" fmla="*/ 2147483647 w 1292"/>
                <a:gd name="T59" fmla="*/ 2147483647 h 1938"/>
                <a:gd name="T60" fmla="*/ 2147483647 w 1292"/>
                <a:gd name="T61" fmla="*/ 2147483647 h 1938"/>
                <a:gd name="T62" fmla="*/ 2147483647 w 1292"/>
                <a:gd name="T63" fmla="*/ 2147483647 h 1938"/>
                <a:gd name="T64" fmla="*/ 2147483647 w 1292"/>
                <a:gd name="T65" fmla="*/ 2147483647 h 1938"/>
                <a:gd name="T66" fmla="*/ 2147483647 w 1292"/>
                <a:gd name="T67" fmla="*/ 2147483647 h 1938"/>
                <a:gd name="T68" fmla="*/ 2147483647 w 1292"/>
                <a:gd name="T69" fmla="*/ 2147483647 h 1938"/>
                <a:gd name="T70" fmla="*/ 2147483647 w 1292"/>
                <a:gd name="T71" fmla="*/ 2147483647 h 1938"/>
                <a:gd name="T72" fmla="*/ 2147483647 w 1292"/>
                <a:gd name="T73" fmla="*/ 2147483647 h 1938"/>
                <a:gd name="T74" fmla="*/ 2147483647 w 1292"/>
                <a:gd name="T75" fmla="*/ 2147483647 h 1938"/>
                <a:gd name="T76" fmla="*/ 2147483647 w 1292"/>
                <a:gd name="T77" fmla="*/ 2147483647 h 1938"/>
                <a:gd name="T78" fmla="*/ 2147483647 w 1292"/>
                <a:gd name="T79" fmla="*/ 2147483647 h 1938"/>
                <a:gd name="T80" fmla="*/ 2147483647 w 1292"/>
                <a:gd name="T81" fmla="*/ 2147483647 h 1938"/>
                <a:gd name="T82" fmla="*/ 2147483647 w 1292"/>
                <a:gd name="T83" fmla="*/ 2147483647 h 1938"/>
                <a:gd name="T84" fmla="*/ 2147483647 w 1292"/>
                <a:gd name="T85" fmla="*/ 2147483647 h 1938"/>
                <a:gd name="T86" fmla="*/ 2147483647 w 1292"/>
                <a:gd name="T87" fmla="*/ 2147483647 h 1938"/>
                <a:gd name="T88" fmla="*/ 2147483647 w 1292"/>
                <a:gd name="T89" fmla="*/ 2147483647 h 1938"/>
                <a:gd name="T90" fmla="*/ 2147483647 w 1292"/>
                <a:gd name="T91" fmla="*/ 2147483647 h 1938"/>
                <a:gd name="T92" fmla="*/ 2147483647 w 1292"/>
                <a:gd name="T93" fmla="*/ 2147483647 h 1938"/>
                <a:gd name="T94" fmla="*/ 2147483647 w 1292"/>
                <a:gd name="T95" fmla="*/ 2147483647 h 1938"/>
                <a:gd name="T96" fmla="*/ 2147483647 w 1292"/>
                <a:gd name="T97" fmla="*/ 2147483647 h 1938"/>
                <a:gd name="T98" fmla="*/ 2147483647 w 1292"/>
                <a:gd name="T99" fmla="*/ 2147483647 h 1938"/>
                <a:gd name="T100" fmla="*/ 2147483647 w 1292"/>
                <a:gd name="T101" fmla="*/ 2147483647 h 1938"/>
                <a:gd name="T102" fmla="*/ 2147483647 w 1292"/>
                <a:gd name="T103" fmla="*/ 2147483647 h 1938"/>
                <a:gd name="T104" fmla="*/ 0 w 1292"/>
                <a:gd name="T105" fmla="*/ 2147483647 h 1938"/>
                <a:gd name="T106" fmla="*/ 2147483647 w 1292"/>
                <a:gd name="T107" fmla="*/ 2147483647 h 1938"/>
                <a:gd name="T108" fmla="*/ 2147483647 w 1292"/>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2"/>
                <a:gd name="T166" fmla="*/ 0 h 1938"/>
                <a:gd name="T167" fmla="*/ 1292 w 1292"/>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2" h="1938">
                  <a:moveTo>
                    <a:pt x="0" y="0"/>
                  </a:moveTo>
                  <a:lnTo>
                    <a:pt x="0" y="0"/>
                  </a:lnTo>
                  <a:lnTo>
                    <a:pt x="67" y="2"/>
                  </a:lnTo>
                  <a:lnTo>
                    <a:pt x="132" y="6"/>
                  </a:lnTo>
                  <a:lnTo>
                    <a:pt x="197" y="16"/>
                  </a:lnTo>
                  <a:lnTo>
                    <a:pt x="261" y="27"/>
                  </a:lnTo>
                  <a:lnTo>
                    <a:pt x="322" y="41"/>
                  </a:lnTo>
                  <a:lnTo>
                    <a:pt x="384" y="58"/>
                  </a:lnTo>
                  <a:lnTo>
                    <a:pt x="443" y="79"/>
                  </a:lnTo>
                  <a:lnTo>
                    <a:pt x="503" y="102"/>
                  </a:lnTo>
                  <a:lnTo>
                    <a:pt x="560" y="129"/>
                  </a:lnTo>
                  <a:lnTo>
                    <a:pt x="616" y="156"/>
                  </a:lnTo>
                  <a:lnTo>
                    <a:pt x="670" y="188"/>
                  </a:lnTo>
                  <a:lnTo>
                    <a:pt x="722" y="221"/>
                  </a:lnTo>
                  <a:lnTo>
                    <a:pt x="772" y="257"/>
                  </a:lnTo>
                  <a:lnTo>
                    <a:pt x="822" y="296"/>
                  </a:lnTo>
                  <a:lnTo>
                    <a:pt x="868" y="336"/>
                  </a:lnTo>
                  <a:lnTo>
                    <a:pt x="914" y="380"/>
                  </a:lnTo>
                  <a:lnTo>
                    <a:pt x="956" y="424"/>
                  </a:lnTo>
                  <a:lnTo>
                    <a:pt x="997" y="472"/>
                  </a:lnTo>
                  <a:lnTo>
                    <a:pt x="1035" y="520"/>
                  </a:lnTo>
                  <a:lnTo>
                    <a:pt x="1071" y="570"/>
                  </a:lnTo>
                  <a:lnTo>
                    <a:pt x="1104" y="624"/>
                  </a:lnTo>
                  <a:lnTo>
                    <a:pt x="1137" y="678"/>
                  </a:lnTo>
                  <a:lnTo>
                    <a:pt x="1166" y="733"/>
                  </a:lnTo>
                  <a:lnTo>
                    <a:pt x="1191" y="791"/>
                  </a:lnTo>
                  <a:lnTo>
                    <a:pt x="1214" y="848"/>
                  </a:lnTo>
                  <a:lnTo>
                    <a:pt x="1235" y="910"/>
                  </a:lnTo>
                  <a:lnTo>
                    <a:pt x="1252" y="969"/>
                  </a:lnTo>
                  <a:lnTo>
                    <a:pt x="1265" y="1032"/>
                  </a:lnTo>
                  <a:lnTo>
                    <a:pt x="1277" y="1096"/>
                  </a:lnTo>
                  <a:lnTo>
                    <a:pt x="1287" y="1161"/>
                  </a:lnTo>
                  <a:lnTo>
                    <a:pt x="1290" y="1226"/>
                  </a:lnTo>
                  <a:lnTo>
                    <a:pt x="1292" y="1291"/>
                  </a:lnTo>
                  <a:lnTo>
                    <a:pt x="1292" y="1336"/>
                  </a:lnTo>
                  <a:lnTo>
                    <a:pt x="1290" y="1380"/>
                  </a:lnTo>
                  <a:lnTo>
                    <a:pt x="1287" y="1422"/>
                  </a:lnTo>
                  <a:lnTo>
                    <a:pt x="1281" y="1466"/>
                  </a:lnTo>
                  <a:lnTo>
                    <a:pt x="1275" y="1508"/>
                  </a:lnTo>
                  <a:lnTo>
                    <a:pt x="1267" y="1548"/>
                  </a:lnTo>
                  <a:lnTo>
                    <a:pt x="1258" y="1591"/>
                  </a:lnTo>
                  <a:lnTo>
                    <a:pt x="1246" y="1631"/>
                  </a:lnTo>
                  <a:lnTo>
                    <a:pt x="1235" y="1671"/>
                  </a:lnTo>
                  <a:lnTo>
                    <a:pt x="1223" y="1712"/>
                  </a:lnTo>
                  <a:lnTo>
                    <a:pt x="1208" y="1750"/>
                  </a:lnTo>
                  <a:lnTo>
                    <a:pt x="1192" y="1788"/>
                  </a:lnTo>
                  <a:lnTo>
                    <a:pt x="1175" y="1827"/>
                  </a:lnTo>
                  <a:lnTo>
                    <a:pt x="1158" y="1865"/>
                  </a:lnTo>
                  <a:lnTo>
                    <a:pt x="1139" y="1901"/>
                  </a:lnTo>
                  <a:lnTo>
                    <a:pt x="1119" y="1938"/>
                  </a:lnTo>
                  <a:lnTo>
                    <a:pt x="1118" y="1938"/>
                  </a:lnTo>
                  <a:lnTo>
                    <a:pt x="945" y="1911"/>
                  </a:lnTo>
                  <a:lnTo>
                    <a:pt x="772" y="1886"/>
                  </a:lnTo>
                  <a:lnTo>
                    <a:pt x="662" y="1748"/>
                  </a:lnTo>
                  <a:lnTo>
                    <a:pt x="553" y="1612"/>
                  </a:lnTo>
                  <a:lnTo>
                    <a:pt x="551" y="1610"/>
                  </a:lnTo>
                  <a:lnTo>
                    <a:pt x="553" y="1610"/>
                  </a:lnTo>
                  <a:lnTo>
                    <a:pt x="572" y="1575"/>
                  </a:lnTo>
                  <a:lnTo>
                    <a:pt x="589" y="1537"/>
                  </a:lnTo>
                  <a:lnTo>
                    <a:pt x="605" y="1499"/>
                  </a:lnTo>
                  <a:lnTo>
                    <a:pt x="616" y="1460"/>
                  </a:lnTo>
                  <a:lnTo>
                    <a:pt x="626" y="1420"/>
                  </a:lnTo>
                  <a:lnTo>
                    <a:pt x="633" y="1378"/>
                  </a:lnTo>
                  <a:lnTo>
                    <a:pt x="637" y="1336"/>
                  </a:lnTo>
                  <a:lnTo>
                    <a:pt x="639" y="1291"/>
                  </a:lnTo>
                  <a:lnTo>
                    <a:pt x="637" y="1259"/>
                  </a:lnTo>
                  <a:lnTo>
                    <a:pt x="635" y="1226"/>
                  </a:lnTo>
                  <a:lnTo>
                    <a:pt x="632" y="1196"/>
                  </a:lnTo>
                  <a:lnTo>
                    <a:pt x="626" y="1163"/>
                  </a:lnTo>
                  <a:lnTo>
                    <a:pt x="618" y="1132"/>
                  </a:lnTo>
                  <a:lnTo>
                    <a:pt x="610" y="1103"/>
                  </a:lnTo>
                  <a:lnTo>
                    <a:pt x="599" y="1073"/>
                  </a:lnTo>
                  <a:lnTo>
                    <a:pt x="587" y="1044"/>
                  </a:lnTo>
                  <a:lnTo>
                    <a:pt x="576" y="1015"/>
                  </a:lnTo>
                  <a:lnTo>
                    <a:pt x="560" y="988"/>
                  </a:lnTo>
                  <a:lnTo>
                    <a:pt x="545" y="961"/>
                  </a:lnTo>
                  <a:lnTo>
                    <a:pt x="530" y="935"/>
                  </a:lnTo>
                  <a:lnTo>
                    <a:pt x="512" y="910"/>
                  </a:lnTo>
                  <a:lnTo>
                    <a:pt x="493" y="887"/>
                  </a:lnTo>
                  <a:lnTo>
                    <a:pt x="472" y="864"/>
                  </a:lnTo>
                  <a:lnTo>
                    <a:pt x="451" y="841"/>
                  </a:lnTo>
                  <a:lnTo>
                    <a:pt x="430" y="820"/>
                  </a:lnTo>
                  <a:lnTo>
                    <a:pt x="407" y="800"/>
                  </a:lnTo>
                  <a:lnTo>
                    <a:pt x="382" y="781"/>
                  </a:lnTo>
                  <a:lnTo>
                    <a:pt x="357" y="762"/>
                  </a:lnTo>
                  <a:lnTo>
                    <a:pt x="330" y="747"/>
                  </a:lnTo>
                  <a:lnTo>
                    <a:pt x="305" y="731"/>
                  </a:lnTo>
                  <a:lnTo>
                    <a:pt x="276" y="716"/>
                  </a:lnTo>
                  <a:lnTo>
                    <a:pt x="247" y="704"/>
                  </a:lnTo>
                  <a:lnTo>
                    <a:pt x="219" y="693"/>
                  </a:lnTo>
                  <a:lnTo>
                    <a:pt x="190" y="681"/>
                  </a:lnTo>
                  <a:lnTo>
                    <a:pt x="159" y="674"/>
                  </a:lnTo>
                  <a:lnTo>
                    <a:pt x="128" y="666"/>
                  </a:lnTo>
                  <a:lnTo>
                    <a:pt x="97" y="660"/>
                  </a:lnTo>
                  <a:lnTo>
                    <a:pt x="65" y="656"/>
                  </a:lnTo>
                  <a:lnTo>
                    <a:pt x="32" y="655"/>
                  </a:lnTo>
                  <a:lnTo>
                    <a:pt x="0" y="653"/>
                  </a:lnTo>
                  <a:lnTo>
                    <a:pt x="65" y="492"/>
                  </a:lnTo>
                  <a:lnTo>
                    <a:pt x="128" y="327"/>
                  </a:lnTo>
                  <a:lnTo>
                    <a:pt x="65" y="163"/>
                  </a:lnTo>
                  <a:lnTo>
                    <a:pt x="0" y="0"/>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defRPr/>
              </a:pPr>
              <a:endParaRPr lang="es-CO" sz="1463" b="1" dirty="0">
                <a:solidFill>
                  <a:prstClr val="white"/>
                </a:solidFill>
                <a:sym typeface="Trebuchet MS" panose="020B0603020202020204" pitchFamily="34" charset="0"/>
              </a:endParaRPr>
            </a:p>
          </p:txBody>
        </p:sp>
        <p:sp>
          <p:nvSpPr>
            <p:cNvPr id="95" name="CircleSegment">
              <a:extLst>
                <a:ext uri="{FF2B5EF4-FFF2-40B4-BE49-F238E27FC236}">
                  <a16:creationId xmlns:a16="http://schemas.microsoft.com/office/drawing/2014/main" id="{9A1493A0-9D5A-474F-AE9F-22144B5AF443}"/>
                </a:ext>
              </a:extLst>
            </p:cNvPr>
            <p:cNvSpPr>
              <a:spLocks/>
            </p:cNvSpPr>
            <p:nvPr>
              <p:custDataLst>
                <p:tags r:id="rId11"/>
              </p:custDataLst>
            </p:nvPr>
          </p:nvSpPr>
          <p:spPr bwMode="gray">
            <a:xfrm rot="3992011" flipV="1">
              <a:off x="1772562" y="1538966"/>
              <a:ext cx="1015224" cy="1343544"/>
            </a:xfrm>
            <a:custGeom>
              <a:avLst/>
              <a:gdLst>
                <a:gd name="T0" fmla="*/ 2147483647 w 1421"/>
                <a:gd name="T1" fmla="*/ 2147483647 h 1938"/>
                <a:gd name="T2" fmla="*/ 2147483647 w 1421"/>
                <a:gd name="T3" fmla="*/ 2147483647 h 1938"/>
                <a:gd name="T4" fmla="*/ 2147483647 w 1421"/>
                <a:gd name="T5" fmla="*/ 2147483647 h 1938"/>
                <a:gd name="T6" fmla="*/ 2147483647 w 1421"/>
                <a:gd name="T7" fmla="*/ 2147483647 h 1938"/>
                <a:gd name="T8" fmla="*/ 2147483647 w 1421"/>
                <a:gd name="T9" fmla="*/ 2147483647 h 1938"/>
                <a:gd name="T10" fmla="*/ 2147483647 w 1421"/>
                <a:gd name="T11" fmla="*/ 2147483647 h 1938"/>
                <a:gd name="T12" fmla="*/ 0 w 1421"/>
                <a:gd name="T13" fmla="*/ 2147483647 h 1938"/>
                <a:gd name="T14" fmla="*/ 2147483647 w 1421"/>
                <a:gd name="T15" fmla="*/ 2147483647 h 1938"/>
                <a:gd name="T16" fmla="*/ 2147483647 w 1421"/>
                <a:gd name="T17" fmla="*/ 2147483647 h 1938"/>
                <a:gd name="T18" fmla="*/ 2147483647 w 1421"/>
                <a:gd name="T19" fmla="*/ 2147483647 h 1938"/>
                <a:gd name="T20" fmla="*/ 2147483647 w 1421"/>
                <a:gd name="T21" fmla="*/ 2147483647 h 1938"/>
                <a:gd name="T22" fmla="*/ 2147483647 w 1421"/>
                <a:gd name="T23" fmla="*/ 2147483647 h 1938"/>
                <a:gd name="T24" fmla="*/ 2147483647 w 1421"/>
                <a:gd name="T25" fmla="*/ 2147483647 h 1938"/>
                <a:gd name="T26" fmla="*/ 2147483647 w 1421"/>
                <a:gd name="T27" fmla="*/ 2147483647 h 1938"/>
                <a:gd name="T28" fmla="*/ 2147483647 w 1421"/>
                <a:gd name="T29" fmla="*/ 2147483647 h 1938"/>
                <a:gd name="T30" fmla="*/ 2147483647 w 1421"/>
                <a:gd name="T31" fmla="*/ 2147483647 h 1938"/>
                <a:gd name="T32" fmla="*/ 2147483647 w 1421"/>
                <a:gd name="T33" fmla="*/ 2147483647 h 1938"/>
                <a:gd name="T34" fmla="*/ 2147483647 w 1421"/>
                <a:gd name="T35" fmla="*/ 2147483647 h 1938"/>
                <a:gd name="T36" fmla="*/ 2147483647 w 1421"/>
                <a:gd name="T37" fmla="*/ 2147483647 h 1938"/>
                <a:gd name="T38" fmla="*/ 2147483647 w 1421"/>
                <a:gd name="T39" fmla="*/ 2147483647 h 1938"/>
                <a:gd name="T40" fmla="*/ 2147483647 w 1421"/>
                <a:gd name="T41" fmla="*/ 2147483647 h 1938"/>
                <a:gd name="T42" fmla="*/ 2147483647 w 1421"/>
                <a:gd name="T43" fmla="*/ 2147483647 h 1938"/>
                <a:gd name="T44" fmla="*/ 2147483647 w 1421"/>
                <a:gd name="T45" fmla="*/ 2147483647 h 1938"/>
                <a:gd name="T46" fmla="*/ 2147483647 w 1421"/>
                <a:gd name="T47" fmla="*/ 2147483647 h 1938"/>
                <a:gd name="T48" fmla="*/ 2147483647 w 1421"/>
                <a:gd name="T49" fmla="*/ 2147483647 h 1938"/>
                <a:gd name="T50" fmla="*/ 2147483647 w 1421"/>
                <a:gd name="T51" fmla="*/ 0 h 1938"/>
                <a:gd name="T52" fmla="*/ 2147483647 w 1421"/>
                <a:gd name="T53" fmla="*/ 0 h 1938"/>
                <a:gd name="T54" fmla="*/ 2147483647 w 1421"/>
                <a:gd name="T55" fmla="*/ 2147483647 h 1938"/>
                <a:gd name="T56" fmla="*/ 2147483647 w 1421"/>
                <a:gd name="T57" fmla="*/ 2147483647 h 1938"/>
                <a:gd name="T58" fmla="*/ 2147483647 w 1421"/>
                <a:gd name="T59" fmla="*/ 2147483647 h 1938"/>
                <a:gd name="T60" fmla="*/ 2147483647 w 1421"/>
                <a:gd name="T61" fmla="*/ 2147483647 h 1938"/>
                <a:gd name="T62" fmla="*/ 2147483647 w 1421"/>
                <a:gd name="T63" fmla="*/ 2147483647 h 1938"/>
                <a:gd name="T64" fmla="*/ 2147483647 w 1421"/>
                <a:gd name="T65" fmla="*/ 2147483647 h 1938"/>
                <a:gd name="T66" fmla="*/ 2147483647 w 1421"/>
                <a:gd name="T67" fmla="*/ 2147483647 h 1938"/>
                <a:gd name="T68" fmla="*/ 2147483647 w 1421"/>
                <a:gd name="T69" fmla="*/ 2147483647 h 1938"/>
                <a:gd name="T70" fmla="*/ 2147483647 w 1421"/>
                <a:gd name="T71" fmla="*/ 2147483647 h 1938"/>
                <a:gd name="T72" fmla="*/ 2147483647 w 1421"/>
                <a:gd name="T73" fmla="*/ 2147483647 h 1938"/>
                <a:gd name="T74" fmla="*/ 2147483647 w 1421"/>
                <a:gd name="T75" fmla="*/ 2147483647 h 1938"/>
                <a:gd name="T76" fmla="*/ 2147483647 w 1421"/>
                <a:gd name="T77" fmla="*/ 2147483647 h 1938"/>
                <a:gd name="T78" fmla="*/ 2147483647 w 1421"/>
                <a:gd name="T79" fmla="*/ 2147483647 h 1938"/>
                <a:gd name="T80" fmla="*/ 2147483647 w 1421"/>
                <a:gd name="T81" fmla="*/ 2147483647 h 1938"/>
                <a:gd name="T82" fmla="*/ 2147483647 w 1421"/>
                <a:gd name="T83" fmla="*/ 2147483647 h 1938"/>
                <a:gd name="T84" fmla="*/ 2147483647 w 1421"/>
                <a:gd name="T85" fmla="*/ 2147483647 h 1938"/>
                <a:gd name="T86" fmla="*/ 2147483647 w 1421"/>
                <a:gd name="T87" fmla="*/ 2147483647 h 1938"/>
                <a:gd name="T88" fmla="*/ 2147483647 w 1421"/>
                <a:gd name="T89" fmla="*/ 2147483647 h 1938"/>
                <a:gd name="T90" fmla="*/ 2147483647 w 1421"/>
                <a:gd name="T91" fmla="*/ 2147483647 h 1938"/>
                <a:gd name="T92" fmla="*/ 2147483647 w 1421"/>
                <a:gd name="T93" fmla="*/ 2147483647 h 1938"/>
                <a:gd name="T94" fmla="*/ 2147483647 w 1421"/>
                <a:gd name="T95" fmla="*/ 2147483647 h 1938"/>
                <a:gd name="T96" fmla="*/ 2147483647 w 1421"/>
                <a:gd name="T97" fmla="*/ 2147483647 h 1938"/>
                <a:gd name="T98" fmla="*/ 2147483647 w 1421"/>
                <a:gd name="T99" fmla="*/ 2147483647 h 1938"/>
                <a:gd name="T100" fmla="*/ 2147483647 w 1421"/>
                <a:gd name="T101" fmla="*/ 2147483647 h 1938"/>
                <a:gd name="T102" fmla="*/ 2147483647 w 1421"/>
                <a:gd name="T103" fmla="*/ 2147483647 h 1938"/>
                <a:gd name="T104" fmla="*/ 2147483647 w 1421"/>
                <a:gd name="T105" fmla="*/ 2147483647 h 1938"/>
                <a:gd name="T106" fmla="*/ 2147483647 w 1421"/>
                <a:gd name="T107" fmla="*/ 2147483647 h 1938"/>
                <a:gd name="T108" fmla="*/ 2147483647 w 1421"/>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1"/>
                <a:gd name="T166" fmla="*/ 0 h 1938"/>
                <a:gd name="T167" fmla="*/ 1421 w 1421"/>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1" h="1938">
                  <a:moveTo>
                    <a:pt x="171" y="1938"/>
                  </a:moveTo>
                  <a:lnTo>
                    <a:pt x="171" y="1938"/>
                  </a:lnTo>
                  <a:lnTo>
                    <a:pt x="140" y="1878"/>
                  </a:lnTo>
                  <a:lnTo>
                    <a:pt x="111" y="1819"/>
                  </a:lnTo>
                  <a:lnTo>
                    <a:pt x="86" y="1759"/>
                  </a:lnTo>
                  <a:lnTo>
                    <a:pt x="65" y="1700"/>
                  </a:lnTo>
                  <a:lnTo>
                    <a:pt x="46" y="1639"/>
                  </a:lnTo>
                  <a:lnTo>
                    <a:pt x="30" y="1575"/>
                  </a:lnTo>
                  <a:lnTo>
                    <a:pt x="17" y="1514"/>
                  </a:lnTo>
                  <a:lnTo>
                    <a:pt x="9" y="1453"/>
                  </a:lnTo>
                  <a:lnTo>
                    <a:pt x="3" y="1389"/>
                  </a:lnTo>
                  <a:lnTo>
                    <a:pt x="0" y="1326"/>
                  </a:lnTo>
                  <a:lnTo>
                    <a:pt x="0" y="1265"/>
                  </a:lnTo>
                  <a:lnTo>
                    <a:pt x="3" y="1201"/>
                  </a:lnTo>
                  <a:lnTo>
                    <a:pt x="9" y="1140"/>
                  </a:lnTo>
                  <a:lnTo>
                    <a:pt x="17" y="1078"/>
                  </a:lnTo>
                  <a:lnTo>
                    <a:pt x="28" y="1017"/>
                  </a:lnTo>
                  <a:lnTo>
                    <a:pt x="44" y="958"/>
                  </a:lnTo>
                  <a:lnTo>
                    <a:pt x="61" y="898"/>
                  </a:lnTo>
                  <a:lnTo>
                    <a:pt x="82" y="839"/>
                  </a:lnTo>
                  <a:lnTo>
                    <a:pt x="105" y="781"/>
                  </a:lnTo>
                  <a:lnTo>
                    <a:pt x="130" y="726"/>
                  </a:lnTo>
                  <a:lnTo>
                    <a:pt x="159" y="670"/>
                  </a:lnTo>
                  <a:lnTo>
                    <a:pt x="190" y="616"/>
                  </a:lnTo>
                  <a:lnTo>
                    <a:pt x="224" y="562"/>
                  </a:lnTo>
                  <a:lnTo>
                    <a:pt x="261" y="513"/>
                  </a:lnTo>
                  <a:lnTo>
                    <a:pt x="301" y="463"/>
                  </a:lnTo>
                  <a:lnTo>
                    <a:pt x="342" y="415"/>
                  </a:lnTo>
                  <a:lnTo>
                    <a:pt x="386" y="369"/>
                  </a:lnTo>
                  <a:lnTo>
                    <a:pt x="434" y="327"/>
                  </a:lnTo>
                  <a:lnTo>
                    <a:pt x="484" y="284"/>
                  </a:lnTo>
                  <a:lnTo>
                    <a:pt x="536" y="244"/>
                  </a:lnTo>
                  <a:lnTo>
                    <a:pt x="589" y="208"/>
                  </a:lnTo>
                  <a:lnTo>
                    <a:pt x="645" y="173"/>
                  </a:lnTo>
                  <a:lnTo>
                    <a:pt x="684" y="152"/>
                  </a:lnTo>
                  <a:lnTo>
                    <a:pt x="722" y="133"/>
                  </a:lnTo>
                  <a:lnTo>
                    <a:pt x="762" y="114"/>
                  </a:lnTo>
                  <a:lnTo>
                    <a:pt x="801" y="96"/>
                  </a:lnTo>
                  <a:lnTo>
                    <a:pt x="841" y="81"/>
                  </a:lnTo>
                  <a:lnTo>
                    <a:pt x="881" y="68"/>
                  </a:lnTo>
                  <a:lnTo>
                    <a:pt x="922" y="54"/>
                  </a:lnTo>
                  <a:lnTo>
                    <a:pt x="962" y="43"/>
                  </a:lnTo>
                  <a:lnTo>
                    <a:pt x="1002" y="33"/>
                  </a:lnTo>
                  <a:lnTo>
                    <a:pt x="1045" y="23"/>
                  </a:lnTo>
                  <a:lnTo>
                    <a:pt x="1085" y="18"/>
                  </a:lnTo>
                  <a:lnTo>
                    <a:pt x="1127" y="12"/>
                  </a:lnTo>
                  <a:lnTo>
                    <a:pt x="1168" y="6"/>
                  </a:lnTo>
                  <a:lnTo>
                    <a:pt x="1208" y="4"/>
                  </a:lnTo>
                  <a:lnTo>
                    <a:pt x="1250" y="2"/>
                  </a:lnTo>
                  <a:lnTo>
                    <a:pt x="1291" y="0"/>
                  </a:lnTo>
                  <a:lnTo>
                    <a:pt x="1293" y="0"/>
                  </a:lnTo>
                  <a:lnTo>
                    <a:pt x="1293" y="2"/>
                  </a:lnTo>
                  <a:lnTo>
                    <a:pt x="1356" y="163"/>
                  </a:lnTo>
                  <a:lnTo>
                    <a:pt x="1421" y="328"/>
                  </a:lnTo>
                  <a:lnTo>
                    <a:pt x="1356" y="492"/>
                  </a:lnTo>
                  <a:lnTo>
                    <a:pt x="1293" y="653"/>
                  </a:lnTo>
                  <a:lnTo>
                    <a:pt x="1293" y="655"/>
                  </a:lnTo>
                  <a:lnTo>
                    <a:pt x="1291" y="655"/>
                  </a:lnTo>
                  <a:lnTo>
                    <a:pt x="1250" y="655"/>
                  </a:lnTo>
                  <a:lnTo>
                    <a:pt x="1210" y="658"/>
                  </a:lnTo>
                  <a:lnTo>
                    <a:pt x="1170" y="666"/>
                  </a:lnTo>
                  <a:lnTo>
                    <a:pt x="1129" y="674"/>
                  </a:lnTo>
                  <a:lnTo>
                    <a:pt x="1089" y="687"/>
                  </a:lnTo>
                  <a:lnTo>
                    <a:pt x="1049" y="701"/>
                  </a:lnTo>
                  <a:lnTo>
                    <a:pt x="1010" y="718"/>
                  </a:lnTo>
                  <a:lnTo>
                    <a:pt x="972" y="739"/>
                  </a:lnTo>
                  <a:lnTo>
                    <a:pt x="945" y="756"/>
                  </a:lnTo>
                  <a:lnTo>
                    <a:pt x="918" y="773"/>
                  </a:lnTo>
                  <a:lnTo>
                    <a:pt x="893" y="795"/>
                  </a:lnTo>
                  <a:lnTo>
                    <a:pt x="868" y="814"/>
                  </a:lnTo>
                  <a:lnTo>
                    <a:pt x="845" y="837"/>
                  </a:lnTo>
                  <a:lnTo>
                    <a:pt x="822" y="858"/>
                  </a:lnTo>
                  <a:lnTo>
                    <a:pt x="803" y="883"/>
                  </a:lnTo>
                  <a:lnTo>
                    <a:pt x="783" y="906"/>
                  </a:lnTo>
                  <a:lnTo>
                    <a:pt x="764" y="931"/>
                  </a:lnTo>
                  <a:lnTo>
                    <a:pt x="747" y="958"/>
                  </a:lnTo>
                  <a:lnTo>
                    <a:pt x="732" y="984"/>
                  </a:lnTo>
                  <a:lnTo>
                    <a:pt x="718" y="1011"/>
                  </a:lnTo>
                  <a:lnTo>
                    <a:pt x="705" y="1040"/>
                  </a:lnTo>
                  <a:lnTo>
                    <a:pt x="693" y="1069"/>
                  </a:lnTo>
                  <a:lnTo>
                    <a:pt x="684" y="1098"/>
                  </a:lnTo>
                  <a:lnTo>
                    <a:pt x="676" y="1126"/>
                  </a:lnTo>
                  <a:lnTo>
                    <a:pt x="668" y="1157"/>
                  </a:lnTo>
                  <a:lnTo>
                    <a:pt x="662" y="1186"/>
                  </a:lnTo>
                  <a:lnTo>
                    <a:pt x="657" y="1217"/>
                  </a:lnTo>
                  <a:lnTo>
                    <a:pt x="655" y="1247"/>
                  </a:lnTo>
                  <a:lnTo>
                    <a:pt x="653" y="1278"/>
                  </a:lnTo>
                  <a:lnTo>
                    <a:pt x="653" y="1309"/>
                  </a:lnTo>
                  <a:lnTo>
                    <a:pt x="655" y="1339"/>
                  </a:lnTo>
                  <a:lnTo>
                    <a:pt x="657" y="1370"/>
                  </a:lnTo>
                  <a:lnTo>
                    <a:pt x="662" y="1401"/>
                  </a:lnTo>
                  <a:lnTo>
                    <a:pt x="668" y="1433"/>
                  </a:lnTo>
                  <a:lnTo>
                    <a:pt x="676" y="1462"/>
                  </a:lnTo>
                  <a:lnTo>
                    <a:pt x="685" y="1493"/>
                  </a:lnTo>
                  <a:lnTo>
                    <a:pt x="695" y="1524"/>
                  </a:lnTo>
                  <a:lnTo>
                    <a:pt x="708" y="1552"/>
                  </a:lnTo>
                  <a:lnTo>
                    <a:pt x="722" y="1583"/>
                  </a:lnTo>
                  <a:lnTo>
                    <a:pt x="737" y="1612"/>
                  </a:lnTo>
                  <a:lnTo>
                    <a:pt x="564" y="1637"/>
                  </a:lnTo>
                  <a:lnTo>
                    <a:pt x="390" y="1664"/>
                  </a:lnTo>
                  <a:lnTo>
                    <a:pt x="280" y="1800"/>
                  </a:lnTo>
                  <a:lnTo>
                    <a:pt x="171" y="1938"/>
                  </a:lnTo>
                  <a:close/>
                </a:path>
              </a:pathLst>
            </a:custGeom>
            <a:solidFill>
              <a:schemeClr val="accent5">
                <a:lumMod val="50000"/>
              </a:schemeClr>
            </a:solidFill>
            <a:ln w="12700" cap="rnd">
              <a:solidFill>
                <a:schemeClr val="bg1"/>
              </a:solidFill>
              <a:round/>
              <a:headEnd/>
              <a:tailEnd/>
            </a:ln>
          </p:spPr>
          <p:txBody>
            <a:bodyPr lIns="84419" tIns="42210" rIns="84419" bIns="42210" anchor="ctr"/>
            <a:lstStyle/>
            <a:p>
              <a:pPr>
                <a:defRPr/>
              </a:pPr>
              <a:endParaRPr lang="es-CO" sz="1463" dirty="0">
                <a:solidFill>
                  <a:prstClr val="white"/>
                </a:solidFill>
                <a:sym typeface="Trebuchet MS" panose="020B0603020202020204" pitchFamily="34" charset="0"/>
              </a:endParaRPr>
            </a:p>
          </p:txBody>
        </p:sp>
        <p:sp>
          <p:nvSpPr>
            <p:cNvPr id="96" name="CircleSegment">
              <a:extLst>
                <a:ext uri="{FF2B5EF4-FFF2-40B4-BE49-F238E27FC236}">
                  <a16:creationId xmlns:a16="http://schemas.microsoft.com/office/drawing/2014/main" id="{16442205-D6A7-4EAC-90FC-D5AAA7DEACBB}"/>
                </a:ext>
              </a:extLst>
            </p:cNvPr>
            <p:cNvSpPr>
              <a:spLocks/>
            </p:cNvSpPr>
            <p:nvPr>
              <p:custDataLst>
                <p:tags r:id="rId12"/>
              </p:custDataLst>
            </p:nvPr>
          </p:nvSpPr>
          <p:spPr bwMode="gray">
            <a:xfrm rot="3992011" flipV="1">
              <a:off x="2366550" y="1938405"/>
              <a:ext cx="1600074" cy="674209"/>
            </a:xfrm>
            <a:custGeom>
              <a:avLst/>
              <a:gdLst>
                <a:gd name="T0" fmla="*/ 2147483647 w 2239"/>
                <a:gd name="T1" fmla="*/ 2147483647 h 972"/>
                <a:gd name="T2" fmla="*/ 2147483647 w 2239"/>
                <a:gd name="T3" fmla="*/ 2147483647 h 972"/>
                <a:gd name="T4" fmla="*/ 2147483647 w 2239"/>
                <a:gd name="T5" fmla="*/ 2147483647 h 972"/>
                <a:gd name="T6" fmla="*/ 2147483647 w 2239"/>
                <a:gd name="T7" fmla="*/ 2147483647 h 972"/>
                <a:gd name="T8" fmla="*/ 2147483647 w 2239"/>
                <a:gd name="T9" fmla="*/ 2147483647 h 972"/>
                <a:gd name="T10" fmla="*/ 2147483647 w 2239"/>
                <a:gd name="T11" fmla="*/ 2147483647 h 972"/>
                <a:gd name="T12" fmla="*/ 2147483647 w 2239"/>
                <a:gd name="T13" fmla="*/ 2147483647 h 972"/>
                <a:gd name="T14" fmla="*/ 2147483647 w 2239"/>
                <a:gd name="T15" fmla="*/ 2147483647 h 972"/>
                <a:gd name="T16" fmla="*/ 2147483647 w 2239"/>
                <a:gd name="T17" fmla="*/ 2147483647 h 972"/>
                <a:gd name="T18" fmla="*/ 2147483647 w 2239"/>
                <a:gd name="T19" fmla="*/ 2147483647 h 972"/>
                <a:gd name="T20" fmla="*/ 2147483647 w 2239"/>
                <a:gd name="T21" fmla="*/ 2147483647 h 972"/>
                <a:gd name="T22" fmla="*/ 2147483647 w 2239"/>
                <a:gd name="T23" fmla="*/ 2147483647 h 972"/>
                <a:gd name="T24" fmla="*/ 2147483647 w 2239"/>
                <a:gd name="T25" fmla="*/ 2147483647 h 972"/>
                <a:gd name="T26" fmla="*/ 2147483647 w 2239"/>
                <a:gd name="T27" fmla="*/ 2147483647 h 972"/>
                <a:gd name="T28" fmla="*/ 2147483647 w 2239"/>
                <a:gd name="T29" fmla="*/ 2147483647 h 972"/>
                <a:gd name="T30" fmla="*/ 2147483647 w 2239"/>
                <a:gd name="T31" fmla="*/ 2147483647 h 972"/>
                <a:gd name="T32" fmla="*/ 2147483647 w 2239"/>
                <a:gd name="T33" fmla="*/ 2147483647 h 972"/>
                <a:gd name="T34" fmla="*/ 2147483647 w 2239"/>
                <a:gd name="T35" fmla="*/ 2147483647 h 972"/>
                <a:gd name="T36" fmla="*/ 2147483647 w 2239"/>
                <a:gd name="T37" fmla="*/ 2147483647 h 972"/>
                <a:gd name="T38" fmla="*/ 2147483647 w 2239"/>
                <a:gd name="T39" fmla="*/ 2147483647 h 972"/>
                <a:gd name="T40" fmla="*/ 2147483647 w 2239"/>
                <a:gd name="T41" fmla="*/ 2147483647 h 972"/>
                <a:gd name="T42" fmla="*/ 2147483647 w 2239"/>
                <a:gd name="T43" fmla="*/ 2147483647 h 972"/>
                <a:gd name="T44" fmla="*/ 2147483647 w 2239"/>
                <a:gd name="T45" fmla="*/ 2147483647 h 972"/>
                <a:gd name="T46" fmla="*/ 2147483647 w 2239"/>
                <a:gd name="T47" fmla="*/ 2147483647 h 972"/>
                <a:gd name="T48" fmla="*/ 2147483647 w 2239"/>
                <a:gd name="T49" fmla="*/ 2147483647 h 972"/>
                <a:gd name="T50" fmla="*/ 0 w 2239"/>
                <a:gd name="T51" fmla="*/ 2147483647 h 972"/>
                <a:gd name="T52" fmla="*/ 0 w 2239"/>
                <a:gd name="T53" fmla="*/ 2147483647 h 972"/>
                <a:gd name="T54" fmla="*/ 2147483647 w 2239"/>
                <a:gd name="T55" fmla="*/ 2147483647 h 972"/>
                <a:gd name="T56" fmla="*/ 2147483647 w 2239"/>
                <a:gd name="T57" fmla="*/ 2147483647 h 972"/>
                <a:gd name="T58" fmla="*/ 2147483647 w 2239"/>
                <a:gd name="T59" fmla="*/ 2147483647 h 972"/>
                <a:gd name="T60" fmla="*/ 2147483647 w 2239"/>
                <a:gd name="T61" fmla="*/ 0 h 972"/>
                <a:gd name="T62" fmla="*/ 2147483647 w 2239"/>
                <a:gd name="T63" fmla="*/ 0 h 972"/>
                <a:gd name="T64" fmla="*/ 2147483647 w 2239"/>
                <a:gd name="T65" fmla="*/ 2147483647 h 972"/>
                <a:gd name="T66" fmla="*/ 2147483647 w 2239"/>
                <a:gd name="T67" fmla="*/ 2147483647 h 972"/>
                <a:gd name="T68" fmla="*/ 2147483647 w 2239"/>
                <a:gd name="T69" fmla="*/ 2147483647 h 972"/>
                <a:gd name="T70" fmla="*/ 2147483647 w 2239"/>
                <a:gd name="T71" fmla="*/ 2147483647 h 972"/>
                <a:gd name="T72" fmla="*/ 2147483647 w 2239"/>
                <a:gd name="T73" fmla="*/ 2147483647 h 972"/>
                <a:gd name="T74" fmla="*/ 2147483647 w 2239"/>
                <a:gd name="T75" fmla="*/ 2147483647 h 972"/>
                <a:gd name="T76" fmla="*/ 2147483647 w 2239"/>
                <a:gd name="T77" fmla="*/ 2147483647 h 972"/>
                <a:gd name="T78" fmla="*/ 2147483647 w 2239"/>
                <a:gd name="T79" fmla="*/ 2147483647 h 972"/>
                <a:gd name="T80" fmla="*/ 2147483647 w 2239"/>
                <a:gd name="T81" fmla="*/ 2147483647 h 972"/>
                <a:gd name="T82" fmla="*/ 2147483647 w 2239"/>
                <a:gd name="T83" fmla="*/ 2147483647 h 972"/>
                <a:gd name="T84" fmla="*/ 2147483647 w 2239"/>
                <a:gd name="T85" fmla="*/ 2147483647 h 972"/>
                <a:gd name="T86" fmla="*/ 2147483647 w 2239"/>
                <a:gd name="T87" fmla="*/ 2147483647 h 972"/>
                <a:gd name="T88" fmla="*/ 2147483647 w 2239"/>
                <a:gd name="T89" fmla="*/ 2147483647 h 972"/>
                <a:gd name="T90" fmla="*/ 2147483647 w 2239"/>
                <a:gd name="T91" fmla="*/ 2147483647 h 972"/>
                <a:gd name="T92" fmla="*/ 2147483647 w 2239"/>
                <a:gd name="T93" fmla="*/ 2147483647 h 972"/>
                <a:gd name="T94" fmla="*/ 2147483647 w 2239"/>
                <a:gd name="T95" fmla="*/ 2147483647 h 972"/>
                <a:gd name="T96" fmla="*/ 2147483647 w 2239"/>
                <a:gd name="T97" fmla="*/ 2147483647 h 972"/>
                <a:gd name="T98" fmla="*/ 2147483647 w 2239"/>
                <a:gd name="T99" fmla="*/ 2147483647 h 972"/>
                <a:gd name="T100" fmla="*/ 2147483647 w 2239"/>
                <a:gd name="T101" fmla="*/ 2147483647 h 972"/>
                <a:gd name="T102" fmla="*/ 2147483647 w 2239"/>
                <a:gd name="T103" fmla="*/ 2147483647 h 972"/>
                <a:gd name="T104" fmla="*/ 2147483647 w 2239"/>
                <a:gd name="T105" fmla="*/ 2147483647 h 972"/>
                <a:gd name="T106" fmla="*/ 2147483647 w 2239"/>
                <a:gd name="T107" fmla="*/ 2147483647 h 972"/>
                <a:gd name="T108" fmla="*/ 2147483647 w 2239"/>
                <a:gd name="T109" fmla="*/ 2147483647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39"/>
                <a:gd name="T166" fmla="*/ 0 h 972"/>
                <a:gd name="T167" fmla="*/ 2239 w 2239"/>
                <a:gd name="T168" fmla="*/ 972 h 9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39" h="972">
                  <a:moveTo>
                    <a:pt x="2239" y="328"/>
                  </a:moveTo>
                  <a:lnTo>
                    <a:pt x="2239" y="328"/>
                  </a:lnTo>
                  <a:lnTo>
                    <a:pt x="2205" y="385"/>
                  </a:lnTo>
                  <a:lnTo>
                    <a:pt x="2166" y="439"/>
                  </a:lnTo>
                  <a:lnTo>
                    <a:pt x="2128" y="491"/>
                  </a:lnTo>
                  <a:lnTo>
                    <a:pt x="2086" y="541"/>
                  </a:lnTo>
                  <a:lnTo>
                    <a:pt x="2042" y="587"/>
                  </a:lnTo>
                  <a:lnTo>
                    <a:pt x="1996" y="631"/>
                  </a:lnTo>
                  <a:lnTo>
                    <a:pt x="1949" y="673"/>
                  </a:lnTo>
                  <a:lnTo>
                    <a:pt x="1899" y="712"/>
                  </a:lnTo>
                  <a:lnTo>
                    <a:pt x="1848" y="748"/>
                  </a:lnTo>
                  <a:lnTo>
                    <a:pt x="1796" y="783"/>
                  </a:lnTo>
                  <a:lnTo>
                    <a:pt x="1742" y="813"/>
                  </a:lnTo>
                  <a:lnTo>
                    <a:pt x="1686" y="842"/>
                  </a:lnTo>
                  <a:lnTo>
                    <a:pt x="1629" y="869"/>
                  </a:lnTo>
                  <a:lnTo>
                    <a:pt x="1571" y="892"/>
                  </a:lnTo>
                  <a:lnTo>
                    <a:pt x="1513" y="911"/>
                  </a:lnTo>
                  <a:lnTo>
                    <a:pt x="1454" y="928"/>
                  </a:lnTo>
                  <a:lnTo>
                    <a:pt x="1392" y="944"/>
                  </a:lnTo>
                  <a:lnTo>
                    <a:pt x="1331" y="955"/>
                  </a:lnTo>
                  <a:lnTo>
                    <a:pt x="1269" y="963"/>
                  </a:lnTo>
                  <a:lnTo>
                    <a:pt x="1208" y="970"/>
                  </a:lnTo>
                  <a:lnTo>
                    <a:pt x="1146" y="972"/>
                  </a:lnTo>
                  <a:lnTo>
                    <a:pt x="1083" y="972"/>
                  </a:lnTo>
                  <a:lnTo>
                    <a:pt x="1022" y="969"/>
                  </a:lnTo>
                  <a:lnTo>
                    <a:pt x="958" y="963"/>
                  </a:lnTo>
                  <a:lnTo>
                    <a:pt x="897" y="953"/>
                  </a:lnTo>
                  <a:lnTo>
                    <a:pt x="833" y="942"/>
                  </a:lnTo>
                  <a:lnTo>
                    <a:pt x="772" y="926"/>
                  </a:lnTo>
                  <a:lnTo>
                    <a:pt x="710" y="907"/>
                  </a:lnTo>
                  <a:lnTo>
                    <a:pt x="651" y="886"/>
                  </a:lnTo>
                  <a:lnTo>
                    <a:pt x="589" y="861"/>
                  </a:lnTo>
                  <a:lnTo>
                    <a:pt x="530" y="832"/>
                  </a:lnTo>
                  <a:lnTo>
                    <a:pt x="472" y="800"/>
                  </a:lnTo>
                  <a:lnTo>
                    <a:pt x="434" y="779"/>
                  </a:lnTo>
                  <a:lnTo>
                    <a:pt x="397" y="754"/>
                  </a:lnTo>
                  <a:lnTo>
                    <a:pt x="363" y="729"/>
                  </a:lnTo>
                  <a:lnTo>
                    <a:pt x="328" y="704"/>
                  </a:lnTo>
                  <a:lnTo>
                    <a:pt x="295" y="677"/>
                  </a:lnTo>
                  <a:lnTo>
                    <a:pt x="263" y="650"/>
                  </a:lnTo>
                  <a:lnTo>
                    <a:pt x="230" y="621"/>
                  </a:lnTo>
                  <a:lnTo>
                    <a:pt x="201" y="591"/>
                  </a:lnTo>
                  <a:lnTo>
                    <a:pt x="172" y="562"/>
                  </a:lnTo>
                  <a:lnTo>
                    <a:pt x="144" y="529"/>
                  </a:lnTo>
                  <a:lnTo>
                    <a:pt x="117" y="499"/>
                  </a:lnTo>
                  <a:lnTo>
                    <a:pt x="92" y="466"/>
                  </a:lnTo>
                  <a:lnTo>
                    <a:pt x="67" y="431"/>
                  </a:lnTo>
                  <a:lnTo>
                    <a:pt x="44" y="399"/>
                  </a:lnTo>
                  <a:lnTo>
                    <a:pt x="21" y="362"/>
                  </a:lnTo>
                  <a:lnTo>
                    <a:pt x="0" y="328"/>
                  </a:lnTo>
                  <a:lnTo>
                    <a:pt x="0" y="326"/>
                  </a:lnTo>
                  <a:lnTo>
                    <a:pt x="1" y="326"/>
                  </a:lnTo>
                  <a:lnTo>
                    <a:pt x="109" y="190"/>
                  </a:lnTo>
                  <a:lnTo>
                    <a:pt x="219" y="52"/>
                  </a:lnTo>
                  <a:lnTo>
                    <a:pt x="393" y="27"/>
                  </a:lnTo>
                  <a:lnTo>
                    <a:pt x="564" y="2"/>
                  </a:lnTo>
                  <a:lnTo>
                    <a:pt x="564" y="0"/>
                  </a:lnTo>
                  <a:lnTo>
                    <a:pt x="566" y="2"/>
                  </a:lnTo>
                  <a:lnTo>
                    <a:pt x="566" y="0"/>
                  </a:lnTo>
                  <a:lnTo>
                    <a:pt x="566" y="2"/>
                  </a:lnTo>
                  <a:lnTo>
                    <a:pt x="587" y="36"/>
                  </a:lnTo>
                  <a:lnTo>
                    <a:pt x="610" y="69"/>
                  </a:lnTo>
                  <a:lnTo>
                    <a:pt x="637" y="102"/>
                  </a:lnTo>
                  <a:lnTo>
                    <a:pt x="664" y="132"/>
                  </a:lnTo>
                  <a:lnTo>
                    <a:pt x="695" y="161"/>
                  </a:lnTo>
                  <a:lnTo>
                    <a:pt x="728" y="188"/>
                  </a:lnTo>
                  <a:lnTo>
                    <a:pt x="762" y="213"/>
                  </a:lnTo>
                  <a:lnTo>
                    <a:pt x="799" y="234"/>
                  </a:lnTo>
                  <a:lnTo>
                    <a:pt x="827" y="251"/>
                  </a:lnTo>
                  <a:lnTo>
                    <a:pt x="856" y="265"/>
                  </a:lnTo>
                  <a:lnTo>
                    <a:pt x="887" y="276"/>
                  </a:lnTo>
                  <a:lnTo>
                    <a:pt x="918" y="288"/>
                  </a:lnTo>
                  <a:lnTo>
                    <a:pt x="947" y="297"/>
                  </a:lnTo>
                  <a:lnTo>
                    <a:pt x="977" y="305"/>
                  </a:lnTo>
                  <a:lnTo>
                    <a:pt x="1008" y="311"/>
                  </a:lnTo>
                  <a:lnTo>
                    <a:pt x="1039" y="314"/>
                  </a:lnTo>
                  <a:lnTo>
                    <a:pt x="1070" y="318"/>
                  </a:lnTo>
                  <a:lnTo>
                    <a:pt x="1102" y="320"/>
                  </a:lnTo>
                  <a:lnTo>
                    <a:pt x="1133" y="320"/>
                  </a:lnTo>
                  <a:lnTo>
                    <a:pt x="1164" y="318"/>
                  </a:lnTo>
                  <a:lnTo>
                    <a:pt x="1194" y="316"/>
                  </a:lnTo>
                  <a:lnTo>
                    <a:pt x="1223" y="311"/>
                  </a:lnTo>
                  <a:lnTo>
                    <a:pt x="1254" y="305"/>
                  </a:lnTo>
                  <a:lnTo>
                    <a:pt x="1285" y="299"/>
                  </a:lnTo>
                  <a:lnTo>
                    <a:pt x="1314" y="290"/>
                  </a:lnTo>
                  <a:lnTo>
                    <a:pt x="1342" y="280"/>
                  </a:lnTo>
                  <a:lnTo>
                    <a:pt x="1371" y="268"/>
                  </a:lnTo>
                  <a:lnTo>
                    <a:pt x="1400" y="255"/>
                  </a:lnTo>
                  <a:lnTo>
                    <a:pt x="1427" y="242"/>
                  </a:lnTo>
                  <a:lnTo>
                    <a:pt x="1454" y="226"/>
                  </a:lnTo>
                  <a:lnTo>
                    <a:pt x="1479" y="209"/>
                  </a:lnTo>
                  <a:lnTo>
                    <a:pt x="1504" y="192"/>
                  </a:lnTo>
                  <a:lnTo>
                    <a:pt x="1529" y="172"/>
                  </a:lnTo>
                  <a:lnTo>
                    <a:pt x="1552" y="151"/>
                  </a:lnTo>
                  <a:lnTo>
                    <a:pt x="1575" y="130"/>
                  </a:lnTo>
                  <a:lnTo>
                    <a:pt x="1598" y="107"/>
                  </a:lnTo>
                  <a:lnTo>
                    <a:pt x="1617" y="82"/>
                  </a:lnTo>
                  <a:lnTo>
                    <a:pt x="1636" y="57"/>
                  </a:lnTo>
                  <a:lnTo>
                    <a:pt x="1655" y="31"/>
                  </a:lnTo>
                  <a:lnTo>
                    <a:pt x="1673" y="2"/>
                  </a:lnTo>
                  <a:lnTo>
                    <a:pt x="1782" y="138"/>
                  </a:lnTo>
                  <a:lnTo>
                    <a:pt x="1892" y="276"/>
                  </a:lnTo>
                  <a:lnTo>
                    <a:pt x="2065" y="303"/>
                  </a:lnTo>
                  <a:lnTo>
                    <a:pt x="2239" y="328"/>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endParaRPr>
            </a:p>
          </p:txBody>
        </p:sp>
      </p:grpSp>
      <p:sp>
        <p:nvSpPr>
          <p:cNvPr id="97" name="Rectángulo 96">
            <a:extLst>
              <a:ext uri="{FF2B5EF4-FFF2-40B4-BE49-F238E27FC236}">
                <a16:creationId xmlns:a16="http://schemas.microsoft.com/office/drawing/2014/main" id="{2514A612-D5A8-4A50-A40C-460956EE27C5}"/>
              </a:ext>
            </a:extLst>
          </p:cNvPr>
          <p:cNvSpPr/>
          <p:nvPr/>
        </p:nvSpPr>
        <p:spPr>
          <a:xfrm rot="7237829">
            <a:off x="2016323" y="1843659"/>
            <a:ext cx="1241652" cy="1332941"/>
          </a:xfrm>
          <a:prstGeom prst="rect">
            <a:avLst/>
          </a:prstGeom>
          <a:noFill/>
        </p:spPr>
        <p:txBody>
          <a:bodyPr spcFirstLastPara="1" wrap="none" lIns="74295" tIns="37148" rIns="74295" bIns="37148" numCol="1">
            <a:prstTxWarp prst="textArchUp">
              <a:avLst>
                <a:gd name="adj" fmla="val 12669688"/>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Eficiencia en Costos y</a:t>
            </a:r>
          </a:p>
          <a:p>
            <a:pPr algn="ctr">
              <a:defRPr/>
            </a:pPr>
            <a:r>
              <a:rPr lang="es-ES" sz="900" dirty="0">
                <a:ln w="0"/>
                <a:solidFill>
                  <a:prstClr val="white"/>
                </a:solidFill>
                <a:effectLst>
                  <a:outerShdw blurRad="38100" dist="19050" dir="2700000" algn="tl" rotWithShape="0">
                    <a:prstClr val="black">
                      <a:alpha val="40000"/>
                    </a:prstClr>
                  </a:outerShdw>
                </a:effectLst>
              </a:rPr>
              <a:t> Protección de la Caja</a:t>
            </a:r>
          </a:p>
        </p:txBody>
      </p:sp>
      <p:pic>
        <p:nvPicPr>
          <p:cNvPr id="99" name="Picture 20" descr="https://d30y9cdsu7xlg0.cloudfront.net/png/1281582-200.png">
            <a:extLst>
              <a:ext uri="{FF2B5EF4-FFF2-40B4-BE49-F238E27FC236}">
                <a16:creationId xmlns:a16="http://schemas.microsoft.com/office/drawing/2014/main" id="{26B20105-614D-40DE-BEF8-2E942C98F063}"/>
              </a:ext>
            </a:extLst>
          </p:cNvPr>
          <p:cNvPicPr>
            <a:picLocks noChangeAspect="1" noChangeArrowheads="1"/>
          </p:cNvPicPr>
          <p:nvPr/>
        </p:nvPicPr>
        <p:blipFill rotWithShape="1">
          <a:blip r:embed="rId17" cstate="print">
            <a:lum bright="70000" contrast="-70000"/>
            <a:extLst>
              <a:ext uri="{28A0092B-C50C-407E-A947-70E740481C1C}">
                <a14:useLocalDpi xmlns:a14="http://schemas.microsoft.com/office/drawing/2010/main"/>
              </a:ext>
            </a:extLst>
          </a:blip>
          <a:srcRect l="14584" t="38198" r="12916"/>
          <a:stretch/>
        </p:blipFill>
        <p:spPr bwMode="auto">
          <a:xfrm>
            <a:off x="1093519" y="1521453"/>
            <a:ext cx="400415" cy="352109"/>
          </a:xfrm>
          <a:prstGeom prst="rect">
            <a:avLst/>
          </a:prstGeom>
          <a:noFill/>
          <a:extLst>
            <a:ext uri="{909E8E84-426E-40DD-AFC4-6F175D3DCCD1}">
              <a14:hiddenFill xmlns:a14="http://schemas.microsoft.com/office/drawing/2010/main">
                <a:solidFill>
                  <a:srgbClr val="FFFFFF"/>
                </a:solidFill>
              </a14:hiddenFill>
            </a:ext>
          </a:extLst>
        </p:spPr>
      </p:pic>
      <p:sp>
        <p:nvSpPr>
          <p:cNvPr id="100" name="Rectángulo 99">
            <a:extLst>
              <a:ext uri="{FF2B5EF4-FFF2-40B4-BE49-F238E27FC236}">
                <a16:creationId xmlns:a16="http://schemas.microsoft.com/office/drawing/2014/main" id="{7F8B7D91-875A-4D0A-812F-6CE6AA8C7F0F}"/>
              </a:ext>
            </a:extLst>
          </p:cNvPr>
          <p:cNvSpPr/>
          <p:nvPr/>
        </p:nvSpPr>
        <p:spPr>
          <a:xfrm>
            <a:off x="3490124" y="2012821"/>
            <a:ext cx="898003"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Hidrocarburos</a:t>
            </a:r>
          </a:p>
          <a:p>
            <a:pPr algn="r">
              <a:defRPr/>
            </a:pPr>
            <a:r>
              <a:rPr lang="es-CO" sz="600" b="1" dirty="0">
                <a:solidFill>
                  <a:prstClr val="white"/>
                </a:solidFill>
                <a:cs typeface="Arial" pitchFamily="34" charset="0"/>
              </a:rPr>
              <a:t>No Convencionales</a:t>
            </a:r>
          </a:p>
        </p:txBody>
      </p:sp>
      <p:sp>
        <p:nvSpPr>
          <p:cNvPr id="101" name="Rectángulo 100">
            <a:extLst>
              <a:ext uri="{FF2B5EF4-FFF2-40B4-BE49-F238E27FC236}">
                <a16:creationId xmlns:a16="http://schemas.microsoft.com/office/drawing/2014/main" id="{3497C08B-EAA8-4902-B9F6-7566EBEF4FD1}"/>
              </a:ext>
            </a:extLst>
          </p:cNvPr>
          <p:cNvSpPr/>
          <p:nvPr/>
        </p:nvSpPr>
        <p:spPr>
          <a:xfrm rot="3958172">
            <a:off x="2038382" y="1904469"/>
            <a:ext cx="1174320" cy="1262314"/>
          </a:xfrm>
          <a:prstGeom prst="rect">
            <a:avLst/>
          </a:prstGeom>
          <a:noFill/>
        </p:spPr>
        <p:txBody>
          <a:bodyPr spcFirstLastPara="1" wrap="none" lIns="74295" tIns="37148" rIns="74295" bIns="37148" numCol="1">
            <a:prstTxWarp prst="textArchDown">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Estricta </a:t>
            </a:r>
          </a:p>
          <a:p>
            <a:pPr algn="ctr">
              <a:defRPr/>
            </a:pPr>
            <a:r>
              <a:rPr lang="es-ES" sz="900" dirty="0">
                <a:ln w="0"/>
                <a:solidFill>
                  <a:prstClr val="white"/>
                </a:solidFill>
                <a:effectLst>
                  <a:outerShdw blurRad="38100" dist="19050" dir="2700000" algn="tl" rotWithShape="0">
                    <a:prstClr val="black">
                      <a:alpha val="40000"/>
                    </a:prstClr>
                  </a:outerShdw>
                </a:effectLst>
              </a:rPr>
              <a:t>Disciplina de Capital</a:t>
            </a:r>
          </a:p>
        </p:txBody>
      </p:sp>
      <p:sp>
        <p:nvSpPr>
          <p:cNvPr id="106" name="Rectángulo 105">
            <a:extLst>
              <a:ext uri="{FF2B5EF4-FFF2-40B4-BE49-F238E27FC236}">
                <a16:creationId xmlns:a16="http://schemas.microsoft.com/office/drawing/2014/main" id="{852F7AAE-DB6B-456E-92B6-6C43FB099525}"/>
              </a:ext>
            </a:extLst>
          </p:cNvPr>
          <p:cNvSpPr/>
          <p:nvPr/>
        </p:nvSpPr>
        <p:spPr>
          <a:xfrm rot="674608">
            <a:off x="2151000" y="1935209"/>
            <a:ext cx="1009893" cy="1217352"/>
          </a:xfrm>
          <a:prstGeom prst="rect">
            <a:avLst/>
          </a:prstGeom>
          <a:noFill/>
        </p:spPr>
        <p:txBody>
          <a:bodyPr spcFirstLastPara="1" wrap="none" lIns="74295" tIns="37148" rIns="74295" bIns="37148" numCol="1">
            <a:prstTxWarp prst="textArchUp">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Crecimiento </a:t>
            </a:r>
          </a:p>
          <a:p>
            <a:pPr algn="ctr">
              <a:defRPr/>
            </a:pPr>
            <a:r>
              <a:rPr lang="es-ES" sz="900" dirty="0">
                <a:ln w="0"/>
                <a:solidFill>
                  <a:prstClr val="white"/>
                </a:solidFill>
                <a:effectLst>
                  <a:outerShdw blurRad="38100" dist="19050" dir="2700000" algn="tl" rotWithShape="0">
                    <a:prstClr val="black">
                      <a:alpha val="40000"/>
                    </a:prstClr>
                  </a:outerShdw>
                </a:effectLst>
              </a:rPr>
              <a:t>en Reservas</a:t>
            </a:r>
          </a:p>
          <a:p>
            <a:pPr algn="ctr">
              <a:defRPr/>
            </a:pPr>
            <a:r>
              <a:rPr lang="es-ES" sz="900" dirty="0">
                <a:ln w="0"/>
                <a:solidFill>
                  <a:prstClr val="white"/>
                </a:solidFill>
                <a:effectLst>
                  <a:outerShdw blurRad="38100" dist="19050" dir="2700000" algn="tl" rotWithShape="0">
                    <a:prstClr val="black">
                      <a:alpha val="40000"/>
                    </a:prstClr>
                  </a:outerShdw>
                </a:effectLst>
              </a:rPr>
              <a:t> y Producción</a:t>
            </a:r>
          </a:p>
        </p:txBody>
      </p:sp>
      <p:pic>
        <p:nvPicPr>
          <p:cNvPr id="107" name="Imagen 106">
            <a:extLst>
              <a:ext uri="{FF2B5EF4-FFF2-40B4-BE49-F238E27FC236}">
                <a16:creationId xmlns:a16="http://schemas.microsoft.com/office/drawing/2014/main" id="{BB708185-EEF6-4D1F-8689-2A1C8C9436DC}"/>
              </a:ext>
            </a:extLst>
          </p:cNvPr>
          <p:cNvPicPr>
            <a:picLocks noChangeAspect="1"/>
          </p:cNvPicPr>
          <p:nvPr/>
        </p:nvPicPr>
        <p:blipFill>
          <a:blip r:embed="rId18"/>
          <a:stretch>
            <a:fillRect/>
          </a:stretch>
        </p:blipFill>
        <p:spPr>
          <a:xfrm>
            <a:off x="2148429" y="1992872"/>
            <a:ext cx="1018340" cy="1050493"/>
          </a:xfrm>
          <a:prstGeom prst="rect">
            <a:avLst/>
          </a:prstGeom>
        </p:spPr>
      </p:pic>
      <p:grpSp>
        <p:nvGrpSpPr>
          <p:cNvPr id="110" name="Grupo 109">
            <a:extLst>
              <a:ext uri="{FF2B5EF4-FFF2-40B4-BE49-F238E27FC236}">
                <a16:creationId xmlns:a16="http://schemas.microsoft.com/office/drawing/2014/main" id="{64F1B1E9-5355-4993-80E4-D5D05B623CFA}"/>
              </a:ext>
            </a:extLst>
          </p:cNvPr>
          <p:cNvGrpSpPr/>
          <p:nvPr/>
        </p:nvGrpSpPr>
        <p:grpSpPr>
          <a:xfrm>
            <a:off x="2215303" y="2054800"/>
            <a:ext cx="876351" cy="826056"/>
            <a:chOff x="1205321" y="1916500"/>
            <a:chExt cx="2470241" cy="1817207"/>
          </a:xfrm>
        </p:grpSpPr>
        <p:cxnSp>
          <p:nvCxnSpPr>
            <p:cNvPr id="111" name="Conector recto 110">
              <a:extLst>
                <a:ext uri="{FF2B5EF4-FFF2-40B4-BE49-F238E27FC236}">
                  <a16:creationId xmlns:a16="http://schemas.microsoft.com/office/drawing/2014/main" id="{E9509111-9C77-4813-B451-E02AC57460A6}"/>
                </a:ext>
              </a:extLst>
            </p:cNvPr>
            <p:cNvCxnSpPr>
              <a:cxnSpLocks/>
            </p:cNvCxnSpPr>
            <p:nvPr/>
          </p:nvCxnSpPr>
          <p:spPr>
            <a:xfrm>
              <a:off x="2687049" y="1916500"/>
              <a:ext cx="988513"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112" name="Conector recto 111">
              <a:extLst>
                <a:ext uri="{FF2B5EF4-FFF2-40B4-BE49-F238E27FC236}">
                  <a16:creationId xmlns:a16="http://schemas.microsoft.com/office/drawing/2014/main" id="{9DA2770D-FC03-488C-BCC3-48BFF612502D}"/>
                </a:ext>
              </a:extLst>
            </p:cNvPr>
            <p:cNvCxnSpPr>
              <a:cxnSpLocks/>
            </p:cNvCxnSpPr>
            <p:nvPr/>
          </p:nvCxnSpPr>
          <p:spPr>
            <a:xfrm flipH="1">
              <a:off x="1205321" y="1916500"/>
              <a:ext cx="942278"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113" name="Conector recto 112">
              <a:extLst>
                <a:ext uri="{FF2B5EF4-FFF2-40B4-BE49-F238E27FC236}">
                  <a16:creationId xmlns:a16="http://schemas.microsoft.com/office/drawing/2014/main" id="{F5B6DDFE-683F-4243-936A-24E37B3DEC05}"/>
                </a:ext>
              </a:extLst>
            </p:cNvPr>
            <p:cNvCxnSpPr/>
            <p:nvPr/>
          </p:nvCxnSpPr>
          <p:spPr>
            <a:xfrm>
              <a:off x="1586770" y="3733707"/>
              <a:ext cx="1707343" cy="0"/>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grpSp>
      <p:sp>
        <p:nvSpPr>
          <p:cNvPr id="109" name="CuadroTexto 108">
            <a:extLst>
              <a:ext uri="{FF2B5EF4-FFF2-40B4-BE49-F238E27FC236}">
                <a16:creationId xmlns:a16="http://schemas.microsoft.com/office/drawing/2014/main" id="{A90A4054-566F-4A8A-82DB-8FF0B2675103}"/>
              </a:ext>
            </a:extLst>
          </p:cNvPr>
          <p:cNvSpPr txBox="1"/>
          <p:nvPr/>
        </p:nvSpPr>
        <p:spPr>
          <a:xfrm>
            <a:off x="2123631" y="2322817"/>
            <a:ext cx="1082349" cy="369332"/>
          </a:xfrm>
          <a:prstGeom prst="rect">
            <a:avLst/>
          </a:prstGeom>
          <a:noFill/>
        </p:spPr>
        <p:txBody>
          <a:bodyPr wrap="none" rtlCol="0">
            <a:spAutoFit/>
          </a:bodyPr>
          <a:lstStyle/>
          <a:p>
            <a:pPr algn="ctr">
              <a:defRPr/>
            </a:pPr>
            <a:r>
              <a:rPr lang="es-MX" sz="900" b="1" dirty="0">
                <a:solidFill>
                  <a:schemeClr val="tx1"/>
                </a:solidFill>
              </a:rPr>
              <a:t>Competitividad</a:t>
            </a:r>
          </a:p>
          <a:p>
            <a:pPr algn="ctr">
              <a:defRPr/>
            </a:pPr>
            <a:r>
              <a:rPr lang="es-MX" sz="900" b="1" dirty="0">
                <a:solidFill>
                  <a:schemeClr val="tx1"/>
                </a:solidFill>
              </a:rPr>
              <a:t>Y Sostenibilidad</a:t>
            </a:r>
            <a:endParaRPr lang="es-CO" sz="900" b="1" dirty="0">
              <a:solidFill>
                <a:schemeClr val="tx1"/>
              </a:solidFill>
            </a:endParaRPr>
          </a:p>
        </p:txBody>
      </p:sp>
      <p:pic>
        <p:nvPicPr>
          <p:cNvPr id="114" name="Imagen 56">
            <a:extLst>
              <a:ext uri="{FF2B5EF4-FFF2-40B4-BE49-F238E27FC236}">
                <a16:creationId xmlns:a16="http://schemas.microsoft.com/office/drawing/2014/main" id="{4E126386-FD38-45D1-8DCD-275EC38DB18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80838" y="1828346"/>
            <a:ext cx="270485" cy="27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Imagen 58">
            <a:extLst>
              <a:ext uri="{FF2B5EF4-FFF2-40B4-BE49-F238E27FC236}">
                <a16:creationId xmlns:a16="http://schemas.microsoft.com/office/drawing/2014/main" id="{E7716C3A-E863-4730-8F30-91878ADFA48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49705" y="2086136"/>
            <a:ext cx="185049" cy="204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Imagen 66">
            <a:extLst>
              <a:ext uri="{FF2B5EF4-FFF2-40B4-BE49-F238E27FC236}">
                <a16:creationId xmlns:a16="http://schemas.microsoft.com/office/drawing/2014/main" id="{1C52CF93-8B11-4D0C-9D89-89FE70835C0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384987" y="3117680"/>
            <a:ext cx="230130" cy="22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Imagen 59">
            <a:extLst>
              <a:ext uri="{FF2B5EF4-FFF2-40B4-BE49-F238E27FC236}">
                <a16:creationId xmlns:a16="http://schemas.microsoft.com/office/drawing/2014/main" id="{A94ADD51-37A3-4A9B-86DD-A1825F62F65D}"/>
              </a:ext>
            </a:extLst>
          </p:cNvPr>
          <p:cNvPicPr>
            <a:picLocks noChangeAspect="1" noChangeArrowheads="1"/>
          </p:cNvPicPr>
          <p:nvPr/>
        </p:nvPicPr>
        <p:blipFill>
          <a:blip r:embed="rId2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968392" y="1034403"/>
            <a:ext cx="285552" cy="32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Imagen 63">
            <a:extLst>
              <a:ext uri="{FF2B5EF4-FFF2-40B4-BE49-F238E27FC236}">
                <a16:creationId xmlns:a16="http://schemas.microsoft.com/office/drawing/2014/main" id="{EB2E7492-A67B-40DB-9C6A-551F909D64B3}"/>
              </a:ext>
            </a:extLst>
          </p:cNvPr>
          <p:cNvPicPr>
            <a:picLocks noChangeAspect="1" noChangeArrowheads="1"/>
          </p:cNvPicPr>
          <p:nvPr/>
        </p:nvPicPr>
        <p:blipFill>
          <a:blip r:embed="rId2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916457" y="1767942"/>
            <a:ext cx="436852" cy="28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Imagen 65">
            <a:extLst>
              <a:ext uri="{FF2B5EF4-FFF2-40B4-BE49-F238E27FC236}">
                <a16:creationId xmlns:a16="http://schemas.microsoft.com/office/drawing/2014/main" id="{2D245FE8-2E2F-4DB7-B130-894E543CB2CE}"/>
              </a:ext>
            </a:extLst>
          </p:cNvPr>
          <p:cNvPicPr>
            <a:picLocks noChangeAspect="1" noChangeArrowheads="1"/>
          </p:cNvPicPr>
          <p:nvPr/>
        </p:nvPicPr>
        <p:blipFill>
          <a:blip r:embed="rId2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990102" y="2647670"/>
            <a:ext cx="344893" cy="36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Imagen 55">
            <a:extLst>
              <a:ext uri="{FF2B5EF4-FFF2-40B4-BE49-F238E27FC236}">
                <a16:creationId xmlns:a16="http://schemas.microsoft.com/office/drawing/2014/main" id="{B501A5A9-8B7F-4288-BA72-2CB3593DBB2C}"/>
              </a:ext>
            </a:extLst>
          </p:cNvPr>
          <p:cNvPicPr>
            <a:picLocks noChangeAspect="1" noChangeArrowheads="1"/>
          </p:cNvPicPr>
          <p:nvPr/>
        </p:nvPicPr>
        <p:blipFill>
          <a:blip r:embed="rId2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052892" y="3618329"/>
            <a:ext cx="192384" cy="3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953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hidden="1">
            <a:extLst>
              <a:ext uri="{FF2B5EF4-FFF2-40B4-BE49-F238E27FC236}">
                <a16:creationId xmlns:a16="http://schemas.microsoft.com/office/drawing/2014/main" id="{FC0C926F-8385-49DD-A240-E89EEE63C8A1}"/>
              </a:ext>
            </a:extLst>
          </p:cNvPr>
          <p:cNvGraphicFramePr>
            <a:graphicFrameLocks noChangeAspect="1"/>
          </p:cNvGraphicFramePr>
          <p:nvPr>
            <p:custDataLst>
              <p:tags r:id="rId2"/>
            </p:custDataLst>
            <p:extLst>
              <p:ext uri="{D42A27DB-BD31-4B8C-83A1-F6EECF244321}">
                <p14:modId xmlns:p14="http://schemas.microsoft.com/office/powerpoint/2010/main" val="694434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06" name="Diapositiva de think-cell" r:id="rId11" imgW="501" imgH="502" progId="TCLayout.ActiveDocument.1">
                  <p:embed/>
                </p:oleObj>
              </mc:Choice>
              <mc:Fallback>
                <p:oleObj name="Diapositiva de think-cell" r:id="rId11" imgW="501" imgH="502"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ángulo 1" hidden="1">
            <a:extLst>
              <a:ext uri="{FF2B5EF4-FFF2-40B4-BE49-F238E27FC236}">
                <a16:creationId xmlns:a16="http://schemas.microsoft.com/office/drawing/2014/main" id="{6A28A85E-6EAD-4F67-8599-24BB21006A7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MX" sz="1350" dirty="0">
              <a:latin typeface="Arial" panose="020B0604020202020204" pitchFamily="34" charset="0"/>
              <a:cs typeface="Arial" panose="020B0604020202020204" pitchFamily="34" charset="0"/>
              <a:sym typeface="Arial" panose="020B0604020202020204" pitchFamily="34" charset="0"/>
            </a:endParaRPr>
          </a:p>
        </p:txBody>
      </p:sp>
      <p:sp>
        <p:nvSpPr>
          <p:cNvPr id="14" name="Título 1">
            <a:extLst>
              <a:ext uri="{FF2B5EF4-FFF2-40B4-BE49-F238E27FC236}">
                <a16:creationId xmlns:a16="http://schemas.microsoft.com/office/drawing/2014/main" id="{F96C4332-48AE-48E6-9C9A-D1980119FCBB}"/>
              </a:ext>
            </a:extLst>
          </p:cNvPr>
          <p:cNvSpPr>
            <a:spLocks noGrp="1"/>
          </p:cNvSpPr>
          <p:nvPr>
            <p:ph type="title"/>
          </p:nvPr>
        </p:nvSpPr>
        <p:spPr>
          <a:xfrm>
            <a:off x="5116279" y="821071"/>
            <a:ext cx="2444886" cy="572700"/>
          </a:xfrm>
        </p:spPr>
        <p:txBody>
          <a:bodyPr/>
          <a:lstStyle/>
          <a:p>
            <a:r>
              <a:rPr lang="es-MX" sz="1350" b="0" dirty="0">
                <a:solidFill>
                  <a:schemeClr val="tx1">
                    <a:lumMod val="75000"/>
                    <a:lumOff val="25000"/>
                  </a:schemeClr>
                </a:solidFill>
              </a:rPr>
              <a:t>la da su posición privilegiada</a:t>
            </a:r>
            <a:endParaRPr lang="es-CO" sz="1350" b="0" dirty="0">
              <a:solidFill>
                <a:schemeClr val="tx1">
                  <a:lumMod val="75000"/>
                  <a:lumOff val="25000"/>
                </a:schemeClr>
              </a:solidFill>
            </a:endParaRPr>
          </a:p>
        </p:txBody>
      </p:sp>
      <p:sp>
        <p:nvSpPr>
          <p:cNvPr id="25" name="Rectángulo 24">
            <a:extLst>
              <a:ext uri="{FF2B5EF4-FFF2-40B4-BE49-F238E27FC236}">
                <a16:creationId xmlns:a16="http://schemas.microsoft.com/office/drawing/2014/main" id="{CAA3A6FB-444B-4CF4-9260-1F44F09AF2FA}"/>
              </a:ext>
            </a:extLst>
          </p:cNvPr>
          <p:cNvSpPr/>
          <p:nvPr/>
        </p:nvSpPr>
        <p:spPr>
          <a:xfrm>
            <a:off x="194178" y="445025"/>
            <a:ext cx="4721890" cy="40908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27" name="map_colombia">
            <a:extLst>
              <a:ext uri="{FF2B5EF4-FFF2-40B4-BE49-F238E27FC236}">
                <a16:creationId xmlns:a16="http://schemas.microsoft.com/office/drawing/2014/main" id="{8D2053B2-BEE8-4D1E-951D-438E1A2630EC}"/>
              </a:ext>
            </a:extLst>
          </p:cNvPr>
          <p:cNvGrpSpPr/>
          <p:nvPr/>
        </p:nvGrpSpPr>
        <p:grpSpPr>
          <a:xfrm>
            <a:off x="7544514" y="305513"/>
            <a:ext cx="1055277" cy="1353669"/>
            <a:chOff x="3573398" y="1796716"/>
            <a:chExt cx="3420333" cy="4710447"/>
          </a:xfrm>
          <a:solidFill>
            <a:schemeClr val="bg1">
              <a:lumMod val="85000"/>
            </a:schemeClr>
          </a:solidFill>
          <a:effectLst/>
        </p:grpSpPr>
        <p:sp>
          <p:nvSpPr>
            <p:cNvPr id="28" name="Freeform 6">
              <a:extLst>
                <a:ext uri="{FF2B5EF4-FFF2-40B4-BE49-F238E27FC236}">
                  <a16:creationId xmlns:a16="http://schemas.microsoft.com/office/drawing/2014/main" id="{09B47577-1F7C-4EFD-8180-3CCE5A0630D7}"/>
                </a:ext>
              </a:extLst>
            </p:cNvPr>
            <p:cNvSpPr>
              <a:spLocks noChangeAspect="1"/>
            </p:cNvSpPr>
            <p:nvPr/>
          </p:nvSpPr>
          <p:spPr bwMode="auto">
            <a:xfrm>
              <a:off x="4875418" y="5265441"/>
              <a:ext cx="1416706" cy="1241722"/>
            </a:xfrm>
            <a:custGeom>
              <a:avLst/>
              <a:gdLst/>
              <a:ahLst/>
              <a:cxnLst>
                <a:cxn ang="0">
                  <a:pos x="1254" y="354"/>
                </a:cxn>
                <a:cxn ang="0">
                  <a:pos x="1236" y="432"/>
                </a:cxn>
                <a:cxn ang="0">
                  <a:pos x="1086" y="1062"/>
                </a:cxn>
                <a:cxn ang="0">
                  <a:pos x="984" y="1014"/>
                </a:cxn>
                <a:cxn ang="0">
                  <a:pos x="1086" y="720"/>
                </a:cxn>
                <a:cxn ang="0">
                  <a:pos x="1062" y="714"/>
                </a:cxn>
                <a:cxn ang="0">
                  <a:pos x="1038" y="684"/>
                </a:cxn>
                <a:cxn ang="0">
                  <a:pos x="960" y="648"/>
                </a:cxn>
                <a:cxn ang="0">
                  <a:pos x="942" y="660"/>
                </a:cxn>
                <a:cxn ang="0">
                  <a:pos x="894" y="618"/>
                </a:cxn>
                <a:cxn ang="0">
                  <a:pos x="858" y="612"/>
                </a:cxn>
                <a:cxn ang="0">
                  <a:pos x="816" y="618"/>
                </a:cxn>
                <a:cxn ang="0">
                  <a:pos x="756" y="642"/>
                </a:cxn>
                <a:cxn ang="0">
                  <a:pos x="732" y="624"/>
                </a:cxn>
                <a:cxn ang="0">
                  <a:pos x="690" y="594"/>
                </a:cxn>
                <a:cxn ang="0">
                  <a:pos x="672" y="576"/>
                </a:cxn>
                <a:cxn ang="0">
                  <a:pos x="624" y="636"/>
                </a:cxn>
                <a:cxn ang="0">
                  <a:pos x="510" y="666"/>
                </a:cxn>
                <a:cxn ang="0">
                  <a:pos x="402" y="642"/>
                </a:cxn>
                <a:cxn ang="0">
                  <a:pos x="354" y="630"/>
                </a:cxn>
                <a:cxn ang="0">
                  <a:pos x="330" y="624"/>
                </a:cxn>
                <a:cxn ang="0">
                  <a:pos x="330" y="564"/>
                </a:cxn>
                <a:cxn ang="0">
                  <a:pos x="318" y="522"/>
                </a:cxn>
                <a:cxn ang="0">
                  <a:pos x="312" y="492"/>
                </a:cxn>
                <a:cxn ang="0">
                  <a:pos x="270" y="498"/>
                </a:cxn>
                <a:cxn ang="0">
                  <a:pos x="228" y="426"/>
                </a:cxn>
                <a:cxn ang="0">
                  <a:pos x="204" y="384"/>
                </a:cxn>
                <a:cxn ang="0">
                  <a:pos x="162" y="354"/>
                </a:cxn>
                <a:cxn ang="0">
                  <a:pos x="120" y="324"/>
                </a:cxn>
                <a:cxn ang="0">
                  <a:pos x="78" y="306"/>
                </a:cxn>
                <a:cxn ang="0">
                  <a:pos x="12" y="264"/>
                </a:cxn>
                <a:cxn ang="0">
                  <a:pos x="12" y="210"/>
                </a:cxn>
                <a:cxn ang="0">
                  <a:pos x="0" y="186"/>
                </a:cxn>
                <a:cxn ang="0">
                  <a:pos x="198" y="174"/>
                </a:cxn>
                <a:cxn ang="0">
                  <a:pos x="324" y="204"/>
                </a:cxn>
                <a:cxn ang="0">
                  <a:pos x="360" y="204"/>
                </a:cxn>
                <a:cxn ang="0">
                  <a:pos x="504" y="210"/>
                </a:cxn>
                <a:cxn ang="0">
                  <a:pos x="582" y="120"/>
                </a:cxn>
                <a:cxn ang="0">
                  <a:pos x="726" y="12"/>
                </a:cxn>
                <a:cxn ang="0">
                  <a:pos x="804" y="42"/>
                </a:cxn>
                <a:cxn ang="0">
                  <a:pos x="870" y="108"/>
                </a:cxn>
                <a:cxn ang="0">
                  <a:pos x="882" y="138"/>
                </a:cxn>
                <a:cxn ang="0">
                  <a:pos x="1014" y="174"/>
                </a:cxn>
                <a:cxn ang="0">
                  <a:pos x="1020" y="192"/>
                </a:cxn>
                <a:cxn ang="0">
                  <a:pos x="1032" y="228"/>
                </a:cxn>
                <a:cxn ang="0">
                  <a:pos x="1026" y="294"/>
                </a:cxn>
                <a:cxn ang="0">
                  <a:pos x="1056" y="330"/>
                </a:cxn>
                <a:cxn ang="0">
                  <a:pos x="1092" y="282"/>
                </a:cxn>
                <a:cxn ang="0">
                  <a:pos x="1110" y="318"/>
                </a:cxn>
                <a:cxn ang="0">
                  <a:pos x="1164" y="324"/>
                </a:cxn>
                <a:cxn ang="0">
                  <a:pos x="1176" y="336"/>
                </a:cxn>
                <a:cxn ang="0">
                  <a:pos x="1200" y="342"/>
                </a:cxn>
                <a:cxn ang="0">
                  <a:pos x="1230" y="336"/>
                </a:cxn>
              </a:cxnLst>
              <a:rect l="0" t="0" r="r" b="b"/>
              <a:pathLst>
                <a:path w="1260" h="1104">
                  <a:moveTo>
                    <a:pt x="1242" y="312"/>
                  </a:moveTo>
                  <a:lnTo>
                    <a:pt x="1254" y="336"/>
                  </a:lnTo>
                  <a:lnTo>
                    <a:pt x="1254" y="342"/>
                  </a:lnTo>
                  <a:lnTo>
                    <a:pt x="1254" y="354"/>
                  </a:lnTo>
                  <a:lnTo>
                    <a:pt x="1260" y="378"/>
                  </a:lnTo>
                  <a:lnTo>
                    <a:pt x="1236" y="414"/>
                  </a:lnTo>
                  <a:lnTo>
                    <a:pt x="1242" y="426"/>
                  </a:lnTo>
                  <a:lnTo>
                    <a:pt x="1236" y="432"/>
                  </a:lnTo>
                  <a:lnTo>
                    <a:pt x="1158" y="894"/>
                  </a:lnTo>
                  <a:lnTo>
                    <a:pt x="1128" y="1098"/>
                  </a:lnTo>
                  <a:lnTo>
                    <a:pt x="1122" y="1104"/>
                  </a:lnTo>
                  <a:lnTo>
                    <a:pt x="1086" y="1062"/>
                  </a:lnTo>
                  <a:lnTo>
                    <a:pt x="1068" y="1056"/>
                  </a:lnTo>
                  <a:lnTo>
                    <a:pt x="1062" y="1020"/>
                  </a:lnTo>
                  <a:lnTo>
                    <a:pt x="1032" y="996"/>
                  </a:lnTo>
                  <a:lnTo>
                    <a:pt x="984" y="1014"/>
                  </a:lnTo>
                  <a:lnTo>
                    <a:pt x="930" y="996"/>
                  </a:lnTo>
                  <a:lnTo>
                    <a:pt x="1092" y="732"/>
                  </a:lnTo>
                  <a:lnTo>
                    <a:pt x="1086" y="726"/>
                  </a:lnTo>
                  <a:lnTo>
                    <a:pt x="1086" y="720"/>
                  </a:lnTo>
                  <a:lnTo>
                    <a:pt x="1086" y="714"/>
                  </a:lnTo>
                  <a:lnTo>
                    <a:pt x="1080" y="708"/>
                  </a:lnTo>
                  <a:lnTo>
                    <a:pt x="1062" y="720"/>
                  </a:lnTo>
                  <a:lnTo>
                    <a:pt x="1062" y="714"/>
                  </a:lnTo>
                  <a:lnTo>
                    <a:pt x="1062" y="708"/>
                  </a:lnTo>
                  <a:lnTo>
                    <a:pt x="1062" y="702"/>
                  </a:lnTo>
                  <a:lnTo>
                    <a:pt x="1050" y="708"/>
                  </a:lnTo>
                  <a:lnTo>
                    <a:pt x="1038" y="684"/>
                  </a:lnTo>
                  <a:lnTo>
                    <a:pt x="1014" y="684"/>
                  </a:lnTo>
                  <a:lnTo>
                    <a:pt x="1026" y="672"/>
                  </a:lnTo>
                  <a:lnTo>
                    <a:pt x="996" y="678"/>
                  </a:lnTo>
                  <a:lnTo>
                    <a:pt x="960" y="648"/>
                  </a:lnTo>
                  <a:lnTo>
                    <a:pt x="954" y="648"/>
                  </a:lnTo>
                  <a:lnTo>
                    <a:pt x="966" y="660"/>
                  </a:lnTo>
                  <a:lnTo>
                    <a:pt x="948" y="666"/>
                  </a:lnTo>
                  <a:lnTo>
                    <a:pt x="942" y="660"/>
                  </a:lnTo>
                  <a:lnTo>
                    <a:pt x="948" y="642"/>
                  </a:lnTo>
                  <a:lnTo>
                    <a:pt x="936" y="642"/>
                  </a:lnTo>
                  <a:lnTo>
                    <a:pt x="936" y="630"/>
                  </a:lnTo>
                  <a:lnTo>
                    <a:pt x="894" y="618"/>
                  </a:lnTo>
                  <a:lnTo>
                    <a:pt x="882" y="600"/>
                  </a:lnTo>
                  <a:lnTo>
                    <a:pt x="852" y="594"/>
                  </a:lnTo>
                  <a:lnTo>
                    <a:pt x="852" y="600"/>
                  </a:lnTo>
                  <a:lnTo>
                    <a:pt x="858" y="612"/>
                  </a:lnTo>
                  <a:lnTo>
                    <a:pt x="852" y="618"/>
                  </a:lnTo>
                  <a:lnTo>
                    <a:pt x="834" y="612"/>
                  </a:lnTo>
                  <a:lnTo>
                    <a:pt x="822" y="618"/>
                  </a:lnTo>
                  <a:lnTo>
                    <a:pt x="816" y="618"/>
                  </a:lnTo>
                  <a:lnTo>
                    <a:pt x="822" y="630"/>
                  </a:lnTo>
                  <a:lnTo>
                    <a:pt x="810" y="636"/>
                  </a:lnTo>
                  <a:lnTo>
                    <a:pt x="780" y="630"/>
                  </a:lnTo>
                  <a:lnTo>
                    <a:pt x="756" y="642"/>
                  </a:lnTo>
                  <a:lnTo>
                    <a:pt x="756" y="630"/>
                  </a:lnTo>
                  <a:lnTo>
                    <a:pt x="738" y="612"/>
                  </a:lnTo>
                  <a:lnTo>
                    <a:pt x="732" y="612"/>
                  </a:lnTo>
                  <a:lnTo>
                    <a:pt x="732" y="624"/>
                  </a:lnTo>
                  <a:lnTo>
                    <a:pt x="732" y="630"/>
                  </a:lnTo>
                  <a:lnTo>
                    <a:pt x="726" y="618"/>
                  </a:lnTo>
                  <a:lnTo>
                    <a:pt x="726" y="606"/>
                  </a:lnTo>
                  <a:lnTo>
                    <a:pt x="690" y="594"/>
                  </a:lnTo>
                  <a:lnTo>
                    <a:pt x="672" y="600"/>
                  </a:lnTo>
                  <a:lnTo>
                    <a:pt x="672" y="594"/>
                  </a:lnTo>
                  <a:lnTo>
                    <a:pt x="672" y="582"/>
                  </a:lnTo>
                  <a:lnTo>
                    <a:pt x="672" y="576"/>
                  </a:lnTo>
                  <a:lnTo>
                    <a:pt x="642" y="588"/>
                  </a:lnTo>
                  <a:lnTo>
                    <a:pt x="636" y="618"/>
                  </a:lnTo>
                  <a:lnTo>
                    <a:pt x="618" y="624"/>
                  </a:lnTo>
                  <a:lnTo>
                    <a:pt x="624" y="636"/>
                  </a:lnTo>
                  <a:lnTo>
                    <a:pt x="588" y="624"/>
                  </a:lnTo>
                  <a:lnTo>
                    <a:pt x="570" y="660"/>
                  </a:lnTo>
                  <a:lnTo>
                    <a:pt x="564" y="648"/>
                  </a:lnTo>
                  <a:lnTo>
                    <a:pt x="510" y="666"/>
                  </a:lnTo>
                  <a:lnTo>
                    <a:pt x="498" y="654"/>
                  </a:lnTo>
                  <a:lnTo>
                    <a:pt x="444" y="642"/>
                  </a:lnTo>
                  <a:lnTo>
                    <a:pt x="432" y="654"/>
                  </a:lnTo>
                  <a:lnTo>
                    <a:pt x="402" y="642"/>
                  </a:lnTo>
                  <a:lnTo>
                    <a:pt x="366" y="660"/>
                  </a:lnTo>
                  <a:lnTo>
                    <a:pt x="366" y="654"/>
                  </a:lnTo>
                  <a:lnTo>
                    <a:pt x="366" y="648"/>
                  </a:lnTo>
                  <a:lnTo>
                    <a:pt x="354" y="630"/>
                  </a:lnTo>
                  <a:lnTo>
                    <a:pt x="342" y="624"/>
                  </a:lnTo>
                  <a:lnTo>
                    <a:pt x="336" y="636"/>
                  </a:lnTo>
                  <a:lnTo>
                    <a:pt x="330" y="630"/>
                  </a:lnTo>
                  <a:lnTo>
                    <a:pt x="330" y="624"/>
                  </a:lnTo>
                  <a:lnTo>
                    <a:pt x="318" y="624"/>
                  </a:lnTo>
                  <a:lnTo>
                    <a:pt x="306" y="600"/>
                  </a:lnTo>
                  <a:lnTo>
                    <a:pt x="306" y="594"/>
                  </a:lnTo>
                  <a:lnTo>
                    <a:pt x="330" y="564"/>
                  </a:lnTo>
                  <a:lnTo>
                    <a:pt x="318" y="546"/>
                  </a:lnTo>
                  <a:lnTo>
                    <a:pt x="318" y="540"/>
                  </a:lnTo>
                  <a:lnTo>
                    <a:pt x="318" y="528"/>
                  </a:lnTo>
                  <a:lnTo>
                    <a:pt x="318" y="522"/>
                  </a:lnTo>
                  <a:lnTo>
                    <a:pt x="318" y="516"/>
                  </a:lnTo>
                  <a:lnTo>
                    <a:pt x="312" y="510"/>
                  </a:lnTo>
                  <a:lnTo>
                    <a:pt x="312" y="504"/>
                  </a:lnTo>
                  <a:lnTo>
                    <a:pt x="312" y="492"/>
                  </a:lnTo>
                  <a:lnTo>
                    <a:pt x="294" y="480"/>
                  </a:lnTo>
                  <a:lnTo>
                    <a:pt x="288" y="492"/>
                  </a:lnTo>
                  <a:lnTo>
                    <a:pt x="270" y="486"/>
                  </a:lnTo>
                  <a:lnTo>
                    <a:pt x="270" y="498"/>
                  </a:lnTo>
                  <a:lnTo>
                    <a:pt x="216" y="468"/>
                  </a:lnTo>
                  <a:lnTo>
                    <a:pt x="234" y="438"/>
                  </a:lnTo>
                  <a:lnTo>
                    <a:pt x="228" y="438"/>
                  </a:lnTo>
                  <a:lnTo>
                    <a:pt x="228" y="426"/>
                  </a:lnTo>
                  <a:lnTo>
                    <a:pt x="222" y="420"/>
                  </a:lnTo>
                  <a:lnTo>
                    <a:pt x="222" y="414"/>
                  </a:lnTo>
                  <a:lnTo>
                    <a:pt x="210" y="402"/>
                  </a:lnTo>
                  <a:lnTo>
                    <a:pt x="204" y="384"/>
                  </a:lnTo>
                  <a:lnTo>
                    <a:pt x="204" y="372"/>
                  </a:lnTo>
                  <a:lnTo>
                    <a:pt x="192" y="372"/>
                  </a:lnTo>
                  <a:lnTo>
                    <a:pt x="192" y="360"/>
                  </a:lnTo>
                  <a:lnTo>
                    <a:pt x="162" y="354"/>
                  </a:lnTo>
                  <a:lnTo>
                    <a:pt x="162" y="342"/>
                  </a:lnTo>
                  <a:lnTo>
                    <a:pt x="156" y="360"/>
                  </a:lnTo>
                  <a:lnTo>
                    <a:pt x="132" y="348"/>
                  </a:lnTo>
                  <a:lnTo>
                    <a:pt x="120" y="324"/>
                  </a:lnTo>
                  <a:lnTo>
                    <a:pt x="90" y="318"/>
                  </a:lnTo>
                  <a:lnTo>
                    <a:pt x="90" y="306"/>
                  </a:lnTo>
                  <a:lnTo>
                    <a:pt x="90" y="294"/>
                  </a:lnTo>
                  <a:lnTo>
                    <a:pt x="78" y="306"/>
                  </a:lnTo>
                  <a:lnTo>
                    <a:pt x="30" y="288"/>
                  </a:lnTo>
                  <a:lnTo>
                    <a:pt x="30" y="276"/>
                  </a:lnTo>
                  <a:lnTo>
                    <a:pt x="24" y="270"/>
                  </a:lnTo>
                  <a:lnTo>
                    <a:pt x="12" y="264"/>
                  </a:lnTo>
                  <a:lnTo>
                    <a:pt x="30" y="264"/>
                  </a:lnTo>
                  <a:lnTo>
                    <a:pt x="36" y="246"/>
                  </a:lnTo>
                  <a:lnTo>
                    <a:pt x="0" y="228"/>
                  </a:lnTo>
                  <a:lnTo>
                    <a:pt x="12" y="210"/>
                  </a:lnTo>
                  <a:lnTo>
                    <a:pt x="0" y="210"/>
                  </a:lnTo>
                  <a:lnTo>
                    <a:pt x="6" y="204"/>
                  </a:lnTo>
                  <a:lnTo>
                    <a:pt x="0" y="198"/>
                  </a:lnTo>
                  <a:lnTo>
                    <a:pt x="0" y="186"/>
                  </a:lnTo>
                  <a:lnTo>
                    <a:pt x="126" y="150"/>
                  </a:lnTo>
                  <a:lnTo>
                    <a:pt x="156" y="144"/>
                  </a:lnTo>
                  <a:lnTo>
                    <a:pt x="186" y="162"/>
                  </a:lnTo>
                  <a:lnTo>
                    <a:pt x="198" y="174"/>
                  </a:lnTo>
                  <a:lnTo>
                    <a:pt x="198" y="180"/>
                  </a:lnTo>
                  <a:lnTo>
                    <a:pt x="252" y="180"/>
                  </a:lnTo>
                  <a:lnTo>
                    <a:pt x="288" y="204"/>
                  </a:lnTo>
                  <a:lnTo>
                    <a:pt x="324" y="204"/>
                  </a:lnTo>
                  <a:lnTo>
                    <a:pt x="324" y="192"/>
                  </a:lnTo>
                  <a:lnTo>
                    <a:pt x="330" y="180"/>
                  </a:lnTo>
                  <a:lnTo>
                    <a:pt x="348" y="186"/>
                  </a:lnTo>
                  <a:lnTo>
                    <a:pt x="360" y="204"/>
                  </a:lnTo>
                  <a:lnTo>
                    <a:pt x="402" y="186"/>
                  </a:lnTo>
                  <a:lnTo>
                    <a:pt x="450" y="222"/>
                  </a:lnTo>
                  <a:lnTo>
                    <a:pt x="486" y="186"/>
                  </a:lnTo>
                  <a:lnTo>
                    <a:pt x="504" y="210"/>
                  </a:lnTo>
                  <a:lnTo>
                    <a:pt x="522" y="204"/>
                  </a:lnTo>
                  <a:lnTo>
                    <a:pt x="546" y="150"/>
                  </a:lnTo>
                  <a:lnTo>
                    <a:pt x="576" y="132"/>
                  </a:lnTo>
                  <a:lnTo>
                    <a:pt x="582" y="120"/>
                  </a:lnTo>
                  <a:lnTo>
                    <a:pt x="588" y="114"/>
                  </a:lnTo>
                  <a:lnTo>
                    <a:pt x="636" y="114"/>
                  </a:lnTo>
                  <a:lnTo>
                    <a:pt x="654" y="84"/>
                  </a:lnTo>
                  <a:lnTo>
                    <a:pt x="726" y="12"/>
                  </a:lnTo>
                  <a:lnTo>
                    <a:pt x="744" y="0"/>
                  </a:lnTo>
                  <a:lnTo>
                    <a:pt x="768" y="30"/>
                  </a:lnTo>
                  <a:lnTo>
                    <a:pt x="798" y="30"/>
                  </a:lnTo>
                  <a:lnTo>
                    <a:pt x="804" y="42"/>
                  </a:lnTo>
                  <a:lnTo>
                    <a:pt x="852" y="60"/>
                  </a:lnTo>
                  <a:lnTo>
                    <a:pt x="870" y="78"/>
                  </a:lnTo>
                  <a:lnTo>
                    <a:pt x="858" y="90"/>
                  </a:lnTo>
                  <a:lnTo>
                    <a:pt x="870" y="108"/>
                  </a:lnTo>
                  <a:lnTo>
                    <a:pt x="876" y="114"/>
                  </a:lnTo>
                  <a:lnTo>
                    <a:pt x="870" y="120"/>
                  </a:lnTo>
                  <a:lnTo>
                    <a:pt x="870" y="126"/>
                  </a:lnTo>
                  <a:lnTo>
                    <a:pt x="882" y="138"/>
                  </a:lnTo>
                  <a:lnTo>
                    <a:pt x="906" y="126"/>
                  </a:lnTo>
                  <a:lnTo>
                    <a:pt x="966" y="144"/>
                  </a:lnTo>
                  <a:lnTo>
                    <a:pt x="984" y="174"/>
                  </a:lnTo>
                  <a:lnTo>
                    <a:pt x="1014" y="174"/>
                  </a:lnTo>
                  <a:lnTo>
                    <a:pt x="1008" y="168"/>
                  </a:lnTo>
                  <a:lnTo>
                    <a:pt x="1026" y="156"/>
                  </a:lnTo>
                  <a:lnTo>
                    <a:pt x="1044" y="162"/>
                  </a:lnTo>
                  <a:lnTo>
                    <a:pt x="1020" y="192"/>
                  </a:lnTo>
                  <a:lnTo>
                    <a:pt x="1032" y="198"/>
                  </a:lnTo>
                  <a:lnTo>
                    <a:pt x="1032" y="216"/>
                  </a:lnTo>
                  <a:lnTo>
                    <a:pt x="1032" y="222"/>
                  </a:lnTo>
                  <a:lnTo>
                    <a:pt x="1032" y="228"/>
                  </a:lnTo>
                  <a:lnTo>
                    <a:pt x="1032" y="240"/>
                  </a:lnTo>
                  <a:lnTo>
                    <a:pt x="1026" y="246"/>
                  </a:lnTo>
                  <a:lnTo>
                    <a:pt x="1038" y="270"/>
                  </a:lnTo>
                  <a:lnTo>
                    <a:pt x="1026" y="294"/>
                  </a:lnTo>
                  <a:lnTo>
                    <a:pt x="1032" y="306"/>
                  </a:lnTo>
                  <a:lnTo>
                    <a:pt x="1050" y="294"/>
                  </a:lnTo>
                  <a:lnTo>
                    <a:pt x="1044" y="312"/>
                  </a:lnTo>
                  <a:lnTo>
                    <a:pt x="1056" y="330"/>
                  </a:lnTo>
                  <a:lnTo>
                    <a:pt x="1080" y="312"/>
                  </a:lnTo>
                  <a:lnTo>
                    <a:pt x="1062" y="306"/>
                  </a:lnTo>
                  <a:lnTo>
                    <a:pt x="1062" y="300"/>
                  </a:lnTo>
                  <a:lnTo>
                    <a:pt x="1092" y="282"/>
                  </a:lnTo>
                  <a:lnTo>
                    <a:pt x="1122" y="294"/>
                  </a:lnTo>
                  <a:lnTo>
                    <a:pt x="1110" y="300"/>
                  </a:lnTo>
                  <a:lnTo>
                    <a:pt x="1116" y="306"/>
                  </a:lnTo>
                  <a:lnTo>
                    <a:pt x="1110" y="318"/>
                  </a:lnTo>
                  <a:lnTo>
                    <a:pt x="1104" y="324"/>
                  </a:lnTo>
                  <a:lnTo>
                    <a:pt x="1110" y="324"/>
                  </a:lnTo>
                  <a:lnTo>
                    <a:pt x="1146" y="312"/>
                  </a:lnTo>
                  <a:lnTo>
                    <a:pt x="1164" y="324"/>
                  </a:lnTo>
                  <a:lnTo>
                    <a:pt x="1152" y="312"/>
                  </a:lnTo>
                  <a:lnTo>
                    <a:pt x="1164" y="312"/>
                  </a:lnTo>
                  <a:lnTo>
                    <a:pt x="1182" y="330"/>
                  </a:lnTo>
                  <a:lnTo>
                    <a:pt x="1176" y="336"/>
                  </a:lnTo>
                  <a:lnTo>
                    <a:pt x="1182" y="342"/>
                  </a:lnTo>
                  <a:lnTo>
                    <a:pt x="1176" y="348"/>
                  </a:lnTo>
                  <a:lnTo>
                    <a:pt x="1182" y="360"/>
                  </a:lnTo>
                  <a:lnTo>
                    <a:pt x="1200" y="342"/>
                  </a:lnTo>
                  <a:lnTo>
                    <a:pt x="1230" y="354"/>
                  </a:lnTo>
                  <a:lnTo>
                    <a:pt x="1230" y="348"/>
                  </a:lnTo>
                  <a:lnTo>
                    <a:pt x="1224" y="342"/>
                  </a:lnTo>
                  <a:lnTo>
                    <a:pt x="1230" y="336"/>
                  </a:lnTo>
                  <a:lnTo>
                    <a:pt x="1230" y="324"/>
                  </a:lnTo>
                  <a:lnTo>
                    <a:pt x="1242" y="31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29" name="Freeform 7">
              <a:extLst>
                <a:ext uri="{FF2B5EF4-FFF2-40B4-BE49-F238E27FC236}">
                  <a16:creationId xmlns:a16="http://schemas.microsoft.com/office/drawing/2014/main" id="{65561AEC-9169-4B07-86ED-66FF3396150F}"/>
                </a:ext>
              </a:extLst>
            </p:cNvPr>
            <p:cNvSpPr>
              <a:spLocks noChangeAspect="1"/>
            </p:cNvSpPr>
            <p:nvPr/>
          </p:nvSpPr>
          <p:spPr bwMode="auto">
            <a:xfrm>
              <a:off x="4133334" y="2815738"/>
              <a:ext cx="910739" cy="958286"/>
            </a:xfrm>
            <a:custGeom>
              <a:avLst/>
              <a:gdLst/>
              <a:ahLst/>
              <a:cxnLst>
                <a:cxn ang="0">
                  <a:pos x="210" y="48"/>
                </a:cxn>
                <a:cxn ang="0">
                  <a:pos x="192" y="180"/>
                </a:cxn>
                <a:cxn ang="0">
                  <a:pos x="168" y="252"/>
                </a:cxn>
                <a:cxn ang="0">
                  <a:pos x="168" y="330"/>
                </a:cxn>
                <a:cxn ang="0">
                  <a:pos x="360" y="318"/>
                </a:cxn>
                <a:cxn ang="0">
                  <a:pos x="420" y="270"/>
                </a:cxn>
                <a:cxn ang="0">
                  <a:pos x="456" y="234"/>
                </a:cxn>
                <a:cxn ang="0">
                  <a:pos x="582" y="168"/>
                </a:cxn>
                <a:cxn ang="0">
                  <a:pos x="654" y="246"/>
                </a:cxn>
                <a:cxn ang="0">
                  <a:pos x="648" y="312"/>
                </a:cxn>
                <a:cxn ang="0">
                  <a:pos x="690" y="348"/>
                </a:cxn>
                <a:cxn ang="0">
                  <a:pos x="678" y="402"/>
                </a:cxn>
                <a:cxn ang="0">
                  <a:pos x="690" y="456"/>
                </a:cxn>
                <a:cxn ang="0">
                  <a:pos x="798" y="396"/>
                </a:cxn>
                <a:cxn ang="0">
                  <a:pos x="798" y="432"/>
                </a:cxn>
                <a:cxn ang="0">
                  <a:pos x="810" y="468"/>
                </a:cxn>
                <a:cxn ang="0">
                  <a:pos x="678" y="570"/>
                </a:cxn>
                <a:cxn ang="0">
                  <a:pos x="642" y="654"/>
                </a:cxn>
                <a:cxn ang="0">
                  <a:pos x="630" y="702"/>
                </a:cxn>
                <a:cxn ang="0">
                  <a:pos x="618" y="726"/>
                </a:cxn>
                <a:cxn ang="0">
                  <a:pos x="606" y="774"/>
                </a:cxn>
                <a:cxn ang="0">
                  <a:pos x="552" y="780"/>
                </a:cxn>
                <a:cxn ang="0">
                  <a:pos x="492" y="810"/>
                </a:cxn>
                <a:cxn ang="0">
                  <a:pos x="438" y="852"/>
                </a:cxn>
                <a:cxn ang="0">
                  <a:pos x="426" y="798"/>
                </a:cxn>
                <a:cxn ang="0">
                  <a:pos x="366" y="798"/>
                </a:cxn>
                <a:cxn ang="0">
                  <a:pos x="366" y="822"/>
                </a:cxn>
                <a:cxn ang="0">
                  <a:pos x="264" y="846"/>
                </a:cxn>
                <a:cxn ang="0">
                  <a:pos x="240" y="780"/>
                </a:cxn>
                <a:cxn ang="0">
                  <a:pos x="234" y="732"/>
                </a:cxn>
                <a:cxn ang="0">
                  <a:pos x="210" y="684"/>
                </a:cxn>
                <a:cxn ang="0">
                  <a:pos x="96" y="672"/>
                </a:cxn>
                <a:cxn ang="0">
                  <a:pos x="72" y="642"/>
                </a:cxn>
                <a:cxn ang="0">
                  <a:pos x="78" y="618"/>
                </a:cxn>
                <a:cxn ang="0">
                  <a:pos x="72" y="600"/>
                </a:cxn>
                <a:cxn ang="0">
                  <a:pos x="66" y="588"/>
                </a:cxn>
                <a:cxn ang="0">
                  <a:pos x="54" y="552"/>
                </a:cxn>
                <a:cxn ang="0">
                  <a:pos x="54" y="522"/>
                </a:cxn>
                <a:cxn ang="0">
                  <a:pos x="78" y="498"/>
                </a:cxn>
                <a:cxn ang="0">
                  <a:pos x="78" y="480"/>
                </a:cxn>
                <a:cxn ang="0">
                  <a:pos x="72" y="462"/>
                </a:cxn>
                <a:cxn ang="0">
                  <a:pos x="144" y="456"/>
                </a:cxn>
                <a:cxn ang="0">
                  <a:pos x="150" y="402"/>
                </a:cxn>
                <a:cxn ang="0">
                  <a:pos x="12" y="276"/>
                </a:cxn>
                <a:cxn ang="0">
                  <a:pos x="36" y="216"/>
                </a:cxn>
                <a:cxn ang="0">
                  <a:pos x="48" y="186"/>
                </a:cxn>
                <a:cxn ang="0">
                  <a:pos x="42" y="150"/>
                </a:cxn>
                <a:cxn ang="0">
                  <a:pos x="54" y="168"/>
                </a:cxn>
                <a:cxn ang="0">
                  <a:pos x="60" y="192"/>
                </a:cxn>
                <a:cxn ang="0">
                  <a:pos x="84" y="198"/>
                </a:cxn>
                <a:cxn ang="0">
                  <a:pos x="60" y="204"/>
                </a:cxn>
                <a:cxn ang="0">
                  <a:pos x="54" y="228"/>
                </a:cxn>
                <a:cxn ang="0">
                  <a:pos x="108" y="216"/>
                </a:cxn>
                <a:cxn ang="0">
                  <a:pos x="108" y="198"/>
                </a:cxn>
                <a:cxn ang="0">
                  <a:pos x="108" y="168"/>
                </a:cxn>
                <a:cxn ang="0">
                  <a:pos x="102" y="126"/>
                </a:cxn>
                <a:cxn ang="0">
                  <a:pos x="90" y="90"/>
                </a:cxn>
                <a:cxn ang="0">
                  <a:pos x="132" y="42"/>
                </a:cxn>
              </a:cxnLst>
              <a:rect l="0" t="0" r="r" b="b"/>
              <a:pathLst>
                <a:path w="810" h="852">
                  <a:moveTo>
                    <a:pt x="192" y="0"/>
                  </a:moveTo>
                  <a:lnTo>
                    <a:pt x="198" y="6"/>
                  </a:lnTo>
                  <a:lnTo>
                    <a:pt x="210" y="48"/>
                  </a:lnTo>
                  <a:lnTo>
                    <a:pt x="240" y="72"/>
                  </a:lnTo>
                  <a:lnTo>
                    <a:pt x="246" y="102"/>
                  </a:lnTo>
                  <a:lnTo>
                    <a:pt x="192" y="180"/>
                  </a:lnTo>
                  <a:lnTo>
                    <a:pt x="186" y="192"/>
                  </a:lnTo>
                  <a:lnTo>
                    <a:pt x="186" y="222"/>
                  </a:lnTo>
                  <a:lnTo>
                    <a:pt x="168" y="252"/>
                  </a:lnTo>
                  <a:lnTo>
                    <a:pt x="162" y="288"/>
                  </a:lnTo>
                  <a:lnTo>
                    <a:pt x="156" y="300"/>
                  </a:lnTo>
                  <a:lnTo>
                    <a:pt x="168" y="330"/>
                  </a:lnTo>
                  <a:lnTo>
                    <a:pt x="198" y="372"/>
                  </a:lnTo>
                  <a:lnTo>
                    <a:pt x="324" y="366"/>
                  </a:lnTo>
                  <a:lnTo>
                    <a:pt x="360" y="318"/>
                  </a:lnTo>
                  <a:lnTo>
                    <a:pt x="378" y="282"/>
                  </a:lnTo>
                  <a:lnTo>
                    <a:pt x="414" y="288"/>
                  </a:lnTo>
                  <a:lnTo>
                    <a:pt x="420" y="270"/>
                  </a:lnTo>
                  <a:lnTo>
                    <a:pt x="420" y="264"/>
                  </a:lnTo>
                  <a:lnTo>
                    <a:pt x="456" y="246"/>
                  </a:lnTo>
                  <a:lnTo>
                    <a:pt x="456" y="234"/>
                  </a:lnTo>
                  <a:lnTo>
                    <a:pt x="486" y="204"/>
                  </a:lnTo>
                  <a:lnTo>
                    <a:pt x="552" y="198"/>
                  </a:lnTo>
                  <a:lnTo>
                    <a:pt x="582" y="168"/>
                  </a:lnTo>
                  <a:lnTo>
                    <a:pt x="654" y="234"/>
                  </a:lnTo>
                  <a:lnTo>
                    <a:pt x="654" y="240"/>
                  </a:lnTo>
                  <a:lnTo>
                    <a:pt x="654" y="246"/>
                  </a:lnTo>
                  <a:lnTo>
                    <a:pt x="654" y="264"/>
                  </a:lnTo>
                  <a:lnTo>
                    <a:pt x="672" y="288"/>
                  </a:lnTo>
                  <a:lnTo>
                    <a:pt x="648" y="312"/>
                  </a:lnTo>
                  <a:lnTo>
                    <a:pt x="630" y="354"/>
                  </a:lnTo>
                  <a:lnTo>
                    <a:pt x="660" y="384"/>
                  </a:lnTo>
                  <a:lnTo>
                    <a:pt x="690" y="348"/>
                  </a:lnTo>
                  <a:lnTo>
                    <a:pt x="696" y="366"/>
                  </a:lnTo>
                  <a:lnTo>
                    <a:pt x="678" y="384"/>
                  </a:lnTo>
                  <a:lnTo>
                    <a:pt x="678" y="402"/>
                  </a:lnTo>
                  <a:lnTo>
                    <a:pt x="678" y="420"/>
                  </a:lnTo>
                  <a:lnTo>
                    <a:pt x="690" y="450"/>
                  </a:lnTo>
                  <a:lnTo>
                    <a:pt x="690" y="456"/>
                  </a:lnTo>
                  <a:lnTo>
                    <a:pt x="690" y="462"/>
                  </a:lnTo>
                  <a:lnTo>
                    <a:pt x="720" y="468"/>
                  </a:lnTo>
                  <a:lnTo>
                    <a:pt x="798" y="396"/>
                  </a:lnTo>
                  <a:lnTo>
                    <a:pt x="798" y="402"/>
                  </a:lnTo>
                  <a:lnTo>
                    <a:pt x="798" y="420"/>
                  </a:lnTo>
                  <a:lnTo>
                    <a:pt x="798" y="432"/>
                  </a:lnTo>
                  <a:lnTo>
                    <a:pt x="798" y="444"/>
                  </a:lnTo>
                  <a:lnTo>
                    <a:pt x="810" y="462"/>
                  </a:lnTo>
                  <a:lnTo>
                    <a:pt x="810" y="468"/>
                  </a:lnTo>
                  <a:lnTo>
                    <a:pt x="756" y="510"/>
                  </a:lnTo>
                  <a:lnTo>
                    <a:pt x="732" y="534"/>
                  </a:lnTo>
                  <a:lnTo>
                    <a:pt x="678" y="570"/>
                  </a:lnTo>
                  <a:lnTo>
                    <a:pt x="666" y="582"/>
                  </a:lnTo>
                  <a:lnTo>
                    <a:pt x="678" y="618"/>
                  </a:lnTo>
                  <a:lnTo>
                    <a:pt x="642" y="654"/>
                  </a:lnTo>
                  <a:lnTo>
                    <a:pt x="624" y="666"/>
                  </a:lnTo>
                  <a:lnTo>
                    <a:pt x="618" y="684"/>
                  </a:lnTo>
                  <a:lnTo>
                    <a:pt x="630" y="702"/>
                  </a:lnTo>
                  <a:lnTo>
                    <a:pt x="624" y="708"/>
                  </a:lnTo>
                  <a:lnTo>
                    <a:pt x="630" y="720"/>
                  </a:lnTo>
                  <a:lnTo>
                    <a:pt x="618" y="726"/>
                  </a:lnTo>
                  <a:lnTo>
                    <a:pt x="624" y="744"/>
                  </a:lnTo>
                  <a:lnTo>
                    <a:pt x="612" y="750"/>
                  </a:lnTo>
                  <a:lnTo>
                    <a:pt x="606" y="774"/>
                  </a:lnTo>
                  <a:lnTo>
                    <a:pt x="594" y="774"/>
                  </a:lnTo>
                  <a:lnTo>
                    <a:pt x="576" y="792"/>
                  </a:lnTo>
                  <a:lnTo>
                    <a:pt x="552" y="780"/>
                  </a:lnTo>
                  <a:lnTo>
                    <a:pt x="516" y="786"/>
                  </a:lnTo>
                  <a:lnTo>
                    <a:pt x="492" y="804"/>
                  </a:lnTo>
                  <a:lnTo>
                    <a:pt x="492" y="810"/>
                  </a:lnTo>
                  <a:lnTo>
                    <a:pt x="492" y="822"/>
                  </a:lnTo>
                  <a:lnTo>
                    <a:pt x="480" y="834"/>
                  </a:lnTo>
                  <a:lnTo>
                    <a:pt x="438" y="852"/>
                  </a:lnTo>
                  <a:lnTo>
                    <a:pt x="426" y="816"/>
                  </a:lnTo>
                  <a:lnTo>
                    <a:pt x="420" y="816"/>
                  </a:lnTo>
                  <a:lnTo>
                    <a:pt x="426" y="798"/>
                  </a:lnTo>
                  <a:lnTo>
                    <a:pt x="366" y="780"/>
                  </a:lnTo>
                  <a:lnTo>
                    <a:pt x="366" y="792"/>
                  </a:lnTo>
                  <a:lnTo>
                    <a:pt x="366" y="798"/>
                  </a:lnTo>
                  <a:lnTo>
                    <a:pt x="366" y="804"/>
                  </a:lnTo>
                  <a:lnTo>
                    <a:pt x="366" y="816"/>
                  </a:lnTo>
                  <a:lnTo>
                    <a:pt x="366" y="822"/>
                  </a:lnTo>
                  <a:lnTo>
                    <a:pt x="366" y="834"/>
                  </a:lnTo>
                  <a:lnTo>
                    <a:pt x="300" y="846"/>
                  </a:lnTo>
                  <a:lnTo>
                    <a:pt x="264" y="846"/>
                  </a:lnTo>
                  <a:lnTo>
                    <a:pt x="240" y="804"/>
                  </a:lnTo>
                  <a:lnTo>
                    <a:pt x="240" y="786"/>
                  </a:lnTo>
                  <a:lnTo>
                    <a:pt x="240" y="780"/>
                  </a:lnTo>
                  <a:lnTo>
                    <a:pt x="234" y="762"/>
                  </a:lnTo>
                  <a:lnTo>
                    <a:pt x="240" y="738"/>
                  </a:lnTo>
                  <a:lnTo>
                    <a:pt x="234" y="732"/>
                  </a:lnTo>
                  <a:lnTo>
                    <a:pt x="240" y="720"/>
                  </a:lnTo>
                  <a:lnTo>
                    <a:pt x="216" y="708"/>
                  </a:lnTo>
                  <a:lnTo>
                    <a:pt x="210" y="684"/>
                  </a:lnTo>
                  <a:lnTo>
                    <a:pt x="210" y="672"/>
                  </a:lnTo>
                  <a:lnTo>
                    <a:pt x="210" y="666"/>
                  </a:lnTo>
                  <a:lnTo>
                    <a:pt x="96" y="672"/>
                  </a:lnTo>
                  <a:lnTo>
                    <a:pt x="84" y="648"/>
                  </a:lnTo>
                  <a:lnTo>
                    <a:pt x="84" y="642"/>
                  </a:lnTo>
                  <a:lnTo>
                    <a:pt x="72" y="642"/>
                  </a:lnTo>
                  <a:lnTo>
                    <a:pt x="78" y="630"/>
                  </a:lnTo>
                  <a:lnTo>
                    <a:pt x="72" y="624"/>
                  </a:lnTo>
                  <a:lnTo>
                    <a:pt x="78" y="618"/>
                  </a:lnTo>
                  <a:lnTo>
                    <a:pt x="72" y="612"/>
                  </a:lnTo>
                  <a:lnTo>
                    <a:pt x="78" y="606"/>
                  </a:lnTo>
                  <a:lnTo>
                    <a:pt x="72" y="600"/>
                  </a:lnTo>
                  <a:lnTo>
                    <a:pt x="72" y="594"/>
                  </a:lnTo>
                  <a:lnTo>
                    <a:pt x="78" y="588"/>
                  </a:lnTo>
                  <a:lnTo>
                    <a:pt x="66" y="588"/>
                  </a:lnTo>
                  <a:lnTo>
                    <a:pt x="66" y="582"/>
                  </a:lnTo>
                  <a:lnTo>
                    <a:pt x="48" y="564"/>
                  </a:lnTo>
                  <a:lnTo>
                    <a:pt x="54" y="552"/>
                  </a:lnTo>
                  <a:lnTo>
                    <a:pt x="48" y="552"/>
                  </a:lnTo>
                  <a:lnTo>
                    <a:pt x="54" y="528"/>
                  </a:lnTo>
                  <a:lnTo>
                    <a:pt x="54" y="522"/>
                  </a:lnTo>
                  <a:lnTo>
                    <a:pt x="54" y="516"/>
                  </a:lnTo>
                  <a:lnTo>
                    <a:pt x="60" y="504"/>
                  </a:lnTo>
                  <a:lnTo>
                    <a:pt x="78" y="498"/>
                  </a:lnTo>
                  <a:lnTo>
                    <a:pt x="78" y="492"/>
                  </a:lnTo>
                  <a:lnTo>
                    <a:pt x="78" y="486"/>
                  </a:lnTo>
                  <a:lnTo>
                    <a:pt x="78" y="480"/>
                  </a:lnTo>
                  <a:lnTo>
                    <a:pt x="72" y="474"/>
                  </a:lnTo>
                  <a:lnTo>
                    <a:pt x="72" y="468"/>
                  </a:lnTo>
                  <a:lnTo>
                    <a:pt x="72" y="462"/>
                  </a:lnTo>
                  <a:lnTo>
                    <a:pt x="144" y="474"/>
                  </a:lnTo>
                  <a:lnTo>
                    <a:pt x="144" y="468"/>
                  </a:lnTo>
                  <a:lnTo>
                    <a:pt x="144" y="456"/>
                  </a:lnTo>
                  <a:lnTo>
                    <a:pt x="144" y="450"/>
                  </a:lnTo>
                  <a:lnTo>
                    <a:pt x="156" y="426"/>
                  </a:lnTo>
                  <a:lnTo>
                    <a:pt x="150" y="402"/>
                  </a:lnTo>
                  <a:lnTo>
                    <a:pt x="114" y="384"/>
                  </a:lnTo>
                  <a:lnTo>
                    <a:pt x="84" y="336"/>
                  </a:lnTo>
                  <a:lnTo>
                    <a:pt x="12" y="276"/>
                  </a:lnTo>
                  <a:lnTo>
                    <a:pt x="0" y="258"/>
                  </a:lnTo>
                  <a:lnTo>
                    <a:pt x="30" y="234"/>
                  </a:lnTo>
                  <a:lnTo>
                    <a:pt x="36" y="216"/>
                  </a:lnTo>
                  <a:lnTo>
                    <a:pt x="36" y="210"/>
                  </a:lnTo>
                  <a:lnTo>
                    <a:pt x="48" y="198"/>
                  </a:lnTo>
                  <a:lnTo>
                    <a:pt x="48" y="186"/>
                  </a:lnTo>
                  <a:lnTo>
                    <a:pt x="48" y="180"/>
                  </a:lnTo>
                  <a:lnTo>
                    <a:pt x="48" y="168"/>
                  </a:lnTo>
                  <a:lnTo>
                    <a:pt x="42" y="150"/>
                  </a:lnTo>
                  <a:lnTo>
                    <a:pt x="60" y="150"/>
                  </a:lnTo>
                  <a:lnTo>
                    <a:pt x="48" y="150"/>
                  </a:lnTo>
                  <a:lnTo>
                    <a:pt x="54" y="168"/>
                  </a:lnTo>
                  <a:lnTo>
                    <a:pt x="66" y="162"/>
                  </a:lnTo>
                  <a:lnTo>
                    <a:pt x="54" y="174"/>
                  </a:lnTo>
                  <a:lnTo>
                    <a:pt x="60" y="192"/>
                  </a:lnTo>
                  <a:lnTo>
                    <a:pt x="90" y="180"/>
                  </a:lnTo>
                  <a:lnTo>
                    <a:pt x="72" y="198"/>
                  </a:lnTo>
                  <a:lnTo>
                    <a:pt x="84" y="198"/>
                  </a:lnTo>
                  <a:lnTo>
                    <a:pt x="72" y="198"/>
                  </a:lnTo>
                  <a:lnTo>
                    <a:pt x="84" y="210"/>
                  </a:lnTo>
                  <a:lnTo>
                    <a:pt x="60" y="204"/>
                  </a:lnTo>
                  <a:lnTo>
                    <a:pt x="60" y="210"/>
                  </a:lnTo>
                  <a:lnTo>
                    <a:pt x="60" y="216"/>
                  </a:lnTo>
                  <a:lnTo>
                    <a:pt x="54" y="228"/>
                  </a:lnTo>
                  <a:lnTo>
                    <a:pt x="60" y="234"/>
                  </a:lnTo>
                  <a:lnTo>
                    <a:pt x="102" y="234"/>
                  </a:lnTo>
                  <a:lnTo>
                    <a:pt x="108" y="216"/>
                  </a:lnTo>
                  <a:lnTo>
                    <a:pt x="102" y="210"/>
                  </a:lnTo>
                  <a:lnTo>
                    <a:pt x="114" y="198"/>
                  </a:lnTo>
                  <a:lnTo>
                    <a:pt x="108" y="198"/>
                  </a:lnTo>
                  <a:lnTo>
                    <a:pt x="108" y="186"/>
                  </a:lnTo>
                  <a:lnTo>
                    <a:pt x="102" y="180"/>
                  </a:lnTo>
                  <a:lnTo>
                    <a:pt x="108" y="168"/>
                  </a:lnTo>
                  <a:lnTo>
                    <a:pt x="102" y="144"/>
                  </a:lnTo>
                  <a:lnTo>
                    <a:pt x="108" y="132"/>
                  </a:lnTo>
                  <a:lnTo>
                    <a:pt x="102" y="126"/>
                  </a:lnTo>
                  <a:lnTo>
                    <a:pt x="102" y="120"/>
                  </a:lnTo>
                  <a:lnTo>
                    <a:pt x="102" y="114"/>
                  </a:lnTo>
                  <a:lnTo>
                    <a:pt x="90" y="90"/>
                  </a:lnTo>
                  <a:lnTo>
                    <a:pt x="60" y="72"/>
                  </a:lnTo>
                  <a:lnTo>
                    <a:pt x="78" y="54"/>
                  </a:lnTo>
                  <a:lnTo>
                    <a:pt x="132" y="42"/>
                  </a:lnTo>
                  <a:lnTo>
                    <a:pt x="138" y="30"/>
                  </a:lnTo>
                  <a:lnTo>
                    <a:pt x="192"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0" name="Freeform 8">
              <a:extLst>
                <a:ext uri="{FF2B5EF4-FFF2-40B4-BE49-F238E27FC236}">
                  <a16:creationId xmlns:a16="http://schemas.microsoft.com/office/drawing/2014/main" id="{B0C8E7E3-BEE2-4FE7-99C3-9DE742DAFD4B}"/>
                </a:ext>
              </a:extLst>
            </p:cNvPr>
            <p:cNvSpPr>
              <a:spLocks noChangeAspect="1"/>
            </p:cNvSpPr>
            <p:nvPr/>
          </p:nvSpPr>
          <p:spPr bwMode="auto">
            <a:xfrm>
              <a:off x="5455593" y="3308378"/>
              <a:ext cx="836531" cy="310431"/>
            </a:xfrm>
            <a:custGeom>
              <a:avLst/>
              <a:gdLst/>
              <a:ahLst/>
              <a:cxnLst>
                <a:cxn ang="0">
                  <a:pos x="744" y="246"/>
                </a:cxn>
                <a:cxn ang="0">
                  <a:pos x="738" y="264"/>
                </a:cxn>
                <a:cxn ang="0">
                  <a:pos x="732" y="270"/>
                </a:cxn>
                <a:cxn ang="0">
                  <a:pos x="642" y="276"/>
                </a:cxn>
                <a:cxn ang="0">
                  <a:pos x="624" y="270"/>
                </a:cxn>
                <a:cxn ang="0">
                  <a:pos x="612" y="252"/>
                </a:cxn>
                <a:cxn ang="0">
                  <a:pos x="588" y="252"/>
                </a:cxn>
                <a:cxn ang="0">
                  <a:pos x="558" y="216"/>
                </a:cxn>
                <a:cxn ang="0">
                  <a:pos x="378" y="228"/>
                </a:cxn>
                <a:cxn ang="0">
                  <a:pos x="300" y="216"/>
                </a:cxn>
                <a:cxn ang="0">
                  <a:pos x="222" y="234"/>
                </a:cxn>
                <a:cxn ang="0">
                  <a:pos x="168" y="228"/>
                </a:cxn>
                <a:cxn ang="0">
                  <a:pos x="66" y="264"/>
                </a:cxn>
                <a:cxn ang="0">
                  <a:pos x="30" y="252"/>
                </a:cxn>
                <a:cxn ang="0">
                  <a:pos x="24" y="234"/>
                </a:cxn>
                <a:cxn ang="0">
                  <a:pos x="0" y="222"/>
                </a:cxn>
                <a:cxn ang="0">
                  <a:pos x="6" y="204"/>
                </a:cxn>
                <a:cxn ang="0">
                  <a:pos x="24" y="186"/>
                </a:cxn>
                <a:cxn ang="0">
                  <a:pos x="24" y="180"/>
                </a:cxn>
                <a:cxn ang="0">
                  <a:pos x="24" y="174"/>
                </a:cxn>
                <a:cxn ang="0">
                  <a:pos x="48" y="174"/>
                </a:cxn>
                <a:cxn ang="0">
                  <a:pos x="60" y="156"/>
                </a:cxn>
                <a:cxn ang="0">
                  <a:pos x="72" y="120"/>
                </a:cxn>
                <a:cxn ang="0">
                  <a:pos x="108" y="54"/>
                </a:cxn>
                <a:cxn ang="0">
                  <a:pos x="114" y="24"/>
                </a:cxn>
                <a:cxn ang="0">
                  <a:pos x="150" y="24"/>
                </a:cxn>
                <a:cxn ang="0">
                  <a:pos x="168" y="6"/>
                </a:cxn>
                <a:cxn ang="0">
                  <a:pos x="192" y="18"/>
                </a:cxn>
                <a:cxn ang="0">
                  <a:pos x="324" y="18"/>
                </a:cxn>
                <a:cxn ang="0">
                  <a:pos x="366" y="30"/>
                </a:cxn>
                <a:cxn ang="0">
                  <a:pos x="384" y="12"/>
                </a:cxn>
                <a:cxn ang="0">
                  <a:pos x="438" y="0"/>
                </a:cxn>
                <a:cxn ang="0">
                  <a:pos x="468" y="6"/>
                </a:cxn>
                <a:cxn ang="0">
                  <a:pos x="486" y="24"/>
                </a:cxn>
                <a:cxn ang="0">
                  <a:pos x="528" y="42"/>
                </a:cxn>
                <a:cxn ang="0">
                  <a:pos x="588" y="24"/>
                </a:cxn>
                <a:cxn ang="0">
                  <a:pos x="744" y="246"/>
                </a:cxn>
              </a:cxnLst>
              <a:rect l="0" t="0" r="r" b="b"/>
              <a:pathLst>
                <a:path w="744" h="276">
                  <a:moveTo>
                    <a:pt x="744" y="246"/>
                  </a:moveTo>
                  <a:lnTo>
                    <a:pt x="738" y="264"/>
                  </a:lnTo>
                  <a:lnTo>
                    <a:pt x="732" y="270"/>
                  </a:lnTo>
                  <a:lnTo>
                    <a:pt x="642" y="276"/>
                  </a:lnTo>
                  <a:lnTo>
                    <a:pt x="624" y="270"/>
                  </a:lnTo>
                  <a:lnTo>
                    <a:pt x="612" y="252"/>
                  </a:lnTo>
                  <a:lnTo>
                    <a:pt x="588" y="252"/>
                  </a:lnTo>
                  <a:lnTo>
                    <a:pt x="558" y="216"/>
                  </a:lnTo>
                  <a:lnTo>
                    <a:pt x="378" y="228"/>
                  </a:lnTo>
                  <a:lnTo>
                    <a:pt x="300" y="216"/>
                  </a:lnTo>
                  <a:lnTo>
                    <a:pt x="222" y="234"/>
                  </a:lnTo>
                  <a:lnTo>
                    <a:pt x="168" y="228"/>
                  </a:lnTo>
                  <a:lnTo>
                    <a:pt x="66" y="264"/>
                  </a:lnTo>
                  <a:lnTo>
                    <a:pt x="30" y="252"/>
                  </a:lnTo>
                  <a:lnTo>
                    <a:pt x="24" y="234"/>
                  </a:lnTo>
                  <a:lnTo>
                    <a:pt x="0" y="222"/>
                  </a:lnTo>
                  <a:lnTo>
                    <a:pt x="6" y="204"/>
                  </a:lnTo>
                  <a:lnTo>
                    <a:pt x="24" y="186"/>
                  </a:lnTo>
                  <a:lnTo>
                    <a:pt x="24" y="180"/>
                  </a:lnTo>
                  <a:lnTo>
                    <a:pt x="24" y="174"/>
                  </a:lnTo>
                  <a:lnTo>
                    <a:pt x="48" y="174"/>
                  </a:lnTo>
                  <a:lnTo>
                    <a:pt x="60" y="156"/>
                  </a:lnTo>
                  <a:lnTo>
                    <a:pt x="72" y="120"/>
                  </a:lnTo>
                  <a:lnTo>
                    <a:pt x="108" y="54"/>
                  </a:lnTo>
                  <a:lnTo>
                    <a:pt x="114" y="24"/>
                  </a:lnTo>
                  <a:lnTo>
                    <a:pt x="150" y="24"/>
                  </a:lnTo>
                  <a:lnTo>
                    <a:pt x="168" y="6"/>
                  </a:lnTo>
                  <a:lnTo>
                    <a:pt x="192" y="18"/>
                  </a:lnTo>
                  <a:lnTo>
                    <a:pt x="324" y="18"/>
                  </a:lnTo>
                  <a:lnTo>
                    <a:pt x="366" y="30"/>
                  </a:lnTo>
                  <a:lnTo>
                    <a:pt x="384" y="12"/>
                  </a:lnTo>
                  <a:lnTo>
                    <a:pt x="438" y="0"/>
                  </a:lnTo>
                  <a:lnTo>
                    <a:pt x="468" y="6"/>
                  </a:lnTo>
                  <a:lnTo>
                    <a:pt x="486" y="24"/>
                  </a:lnTo>
                  <a:lnTo>
                    <a:pt x="528" y="42"/>
                  </a:lnTo>
                  <a:lnTo>
                    <a:pt x="588" y="24"/>
                  </a:lnTo>
                  <a:lnTo>
                    <a:pt x="744" y="24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1" name="Freeform 9">
              <a:extLst>
                <a:ext uri="{FF2B5EF4-FFF2-40B4-BE49-F238E27FC236}">
                  <a16:creationId xmlns:a16="http://schemas.microsoft.com/office/drawing/2014/main" id="{59D35A2E-2553-4DC6-AD0A-FEAEB9F3DD87}"/>
                </a:ext>
              </a:extLst>
            </p:cNvPr>
            <p:cNvSpPr>
              <a:spLocks noChangeAspect="1"/>
            </p:cNvSpPr>
            <p:nvPr/>
          </p:nvSpPr>
          <p:spPr bwMode="auto">
            <a:xfrm>
              <a:off x="4693271" y="2181380"/>
              <a:ext cx="236118" cy="236197"/>
            </a:xfrm>
            <a:custGeom>
              <a:avLst/>
              <a:gdLst/>
              <a:ahLst/>
              <a:cxnLst>
                <a:cxn ang="0">
                  <a:pos x="204" y="30"/>
                </a:cxn>
                <a:cxn ang="0">
                  <a:pos x="192" y="48"/>
                </a:cxn>
                <a:cxn ang="0">
                  <a:pos x="204" y="72"/>
                </a:cxn>
                <a:cxn ang="0">
                  <a:pos x="210" y="96"/>
                </a:cxn>
                <a:cxn ang="0">
                  <a:pos x="138" y="96"/>
                </a:cxn>
                <a:cxn ang="0">
                  <a:pos x="132" y="120"/>
                </a:cxn>
                <a:cxn ang="0">
                  <a:pos x="138" y="126"/>
                </a:cxn>
                <a:cxn ang="0">
                  <a:pos x="132" y="138"/>
                </a:cxn>
                <a:cxn ang="0">
                  <a:pos x="114" y="162"/>
                </a:cxn>
                <a:cxn ang="0">
                  <a:pos x="84" y="210"/>
                </a:cxn>
                <a:cxn ang="0">
                  <a:pos x="6" y="150"/>
                </a:cxn>
                <a:cxn ang="0">
                  <a:pos x="0" y="126"/>
                </a:cxn>
                <a:cxn ang="0">
                  <a:pos x="12" y="96"/>
                </a:cxn>
                <a:cxn ang="0">
                  <a:pos x="6" y="72"/>
                </a:cxn>
                <a:cxn ang="0">
                  <a:pos x="66" y="48"/>
                </a:cxn>
                <a:cxn ang="0">
                  <a:pos x="72" y="36"/>
                </a:cxn>
                <a:cxn ang="0">
                  <a:pos x="66" y="36"/>
                </a:cxn>
                <a:cxn ang="0">
                  <a:pos x="78" y="24"/>
                </a:cxn>
                <a:cxn ang="0">
                  <a:pos x="114" y="6"/>
                </a:cxn>
                <a:cxn ang="0">
                  <a:pos x="114" y="0"/>
                </a:cxn>
                <a:cxn ang="0">
                  <a:pos x="204" y="30"/>
                </a:cxn>
              </a:cxnLst>
              <a:rect l="0" t="0" r="r" b="b"/>
              <a:pathLst>
                <a:path w="210" h="210">
                  <a:moveTo>
                    <a:pt x="204" y="30"/>
                  </a:moveTo>
                  <a:lnTo>
                    <a:pt x="192" y="48"/>
                  </a:lnTo>
                  <a:lnTo>
                    <a:pt x="204" y="72"/>
                  </a:lnTo>
                  <a:lnTo>
                    <a:pt x="210" y="96"/>
                  </a:lnTo>
                  <a:lnTo>
                    <a:pt x="138" y="96"/>
                  </a:lnTo>
                  <a:lnTo>
                    <a:pt x="132" y="120"/>
                  </a:lnTo>
                  <a:lnTo>
                    <a:pt x="138" y="126"/>
                  </a:lnTo>
                  <a:lnTo>
                    <a:pt x="132" y="138"/>
                  </a:lnTo>
                  <a:lnTo>
                    <a:pt x="114" y="162"/>
                  </a:lnTo>
                  <a:lnTo>
                    <a:pt x="84" y="210"/>
                  </a:lnTo>
                  <a:lnTo>
                    <a:pt x="6" y="150"/>
                  </a:lnTo>
                  <a:lnTo>
                    <a:pt x="0" y="126"/>
                  </a:lnTo>
                  <a:lnTo>
                    <a:pt x="12" y="96"/>
                  </a:lnTo>
                  <a:lnTo>
                    <a:pt x="6" y="72"/>
                  </a:lnTo>
                  <a:lnTo>
                    <a:pt x="66" y="48"/>
                  </a:lnTo>
                  <a:lnTo>
                    <a:pt x="72" y="36"/>
                  </a:lnTo>
                  <a:lnTo>
                    <a:pt x="66" y="36"/>
                  </a:lnTo>
                  <a:lnTo>
                    <a:pt x="78" y="24"/>
                  </a:lnTo>
                  <a:lnTo>
                    <a:pt x="114" y="6"/>
                  </a:lnTo>
                  <a:lnTo>
                    <a:pt x="114" y="0"/>
                  </a:lnTo>
                  <a:lnTo>
                    <a:pt x="204" y="3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2" name="Freeform 10">
              <a:extLst>
                <a:ext uri="{FF2B5EF4-FFF2-40B4-BE49-F238E27FC236}">
                  <a16:creationId xmlns:a16="http://schemas.microsoft.com/office/drawing/2014/main" id="{EF9957E2-26FB-4303-A4A9-A41F50A22188}"/>
                </a:ext>
              </a:extLst>
            </p:cNvPr>
            <p:cNvSpPr>
              <a:spLocks noChangeAspect="1" noEditPoints="1"/>
            </p:cNvSpPr>
            <p:nvPr/>
          </p:nvSpPr>
          <p:spPr bwMode="auto">
            <a:xfrm>
              <a:off x="4571839" y="2262362"/>
              <a:ext cx="519459" cy="1079759"/>
            </a:xfrm>
            <a:custGeom>
              <a:avLst/>
              <a:gdLst/>
              <a:ahLst/>
              <a:cxnLst>
                <a:cxn ang="0">
                  <a:pos x="30" y="126"/>
                </a:cxn>
                <a:cxn ang="0">
                  <a:pos x="114" y="0"/>
                </a:cxn>
                <a:cxn ang="0">
                  <a:pos x="114" y="78"/>
                </a:cxn>
                <a:cxn ang="0">
                  <a:pos x="204" y="186"/>
                </a:cxn>
                <a:cxn ang="0">
                  <a:pos x="216" y="264"/>
                </a:cxn>
                <a:cxn ang="0">
                  <a:pos x="216" y="318"/>
                </a:cxn>
                <a:cxn ang="0">
                  <a:pos x="216" y="348"/>
                </a:cxn>
                <a:cxn ang="0">
                  <a:pos x="336" y="408"/>
                </a:cxn>
                <a:cxn ang="0">
                  <a:pos x="372" y="450"/>
                </a:cxn>
                <a:cxn ang="0">
                  <a:pos x="444" y="492"/>
                </a:cxn>
                <a:cxn ang="0">
                  <a:pos x="462" y="600"/>
                </a:cxn>
                <a:cxn ang="0">
                  <a:pos x="462" y="636"/>
                </a:cxn>
                <a:cxn ang="0">
                  <a:pos x="450" y="660"/>
                </a:cxn>
                <a:cxn ang="0">
                  <a:pos x="432" y="690"/>
                </a:cxn>
                <a:cxn ang="0">
                  <a:pos x="438" y="738"/>
                </a:cxn>
                <a:cxn ang="0">
                  <a:pos x="432" y="810"/>
                </a:cxn>
                <a:cxn ang="0">
                  <a:pos x="408" y="888"/>
                </a:cxn>
                <a:cxn ang="0">
                  <a:pos x="300" y="948"/>
                </a:cxn>
                <a:cxn ang="0">
                  <a:pos x="288" y="894"/>
                </a:cxn>
                <a:cxn ang="0">
                  <a:pos x="300" y="840"/>
                </a:cxn>
                <a:cxn ang="0">
                  <a:pos x="258" y="804"/>
                </a:cxn>
                <a:cxn ang="0">
                  <a:pos x="264" y="738"/>
                </a:cxn>
                <a:cxn ang="0">
                  <a:pos x="192" y="660"/>
                </a:cxn>
                <a:cxn ang="0">
                  <a:pos x="252" y="612"/>
                </a:cxn>
                <a:cxn ang="0">
                  <a:pos x="258" y="570"/>
                </a:cxn>
                <a:cxn ang="0">
                  <a:pos x="252" y="528"/>
                </a:cxn>
                <a:cxn ang="0">
                  <a:pos x="240" y="456"/>
                </a:cxn>
                <a:cxn ang="0">
                  <a:pos x="180" y="390"/>
                </a:cxn>
                <a:cxn ang="0">
                  <a:pos x="180" y="354"/>
                </a:cxn>
                <a:cxn ang="0">
                  <a:pos x="114" y="288"/>
                </a:cxn>
                <a:cxn ang="0">
                  <a:pos x="72" y="288"/>
                </a:cxn>
                <a:cxn ang="0">
                  <a:pos x="84" y="246"/>
                </a:cxn>
                <a:cxn ang="0">
                  <a:pos x="48" y="228"/>
                </a:cxn>
                <a:cxn ang="0">
                  <a:pos x="42" y="192"/>
                </a:cxn>
                <a:cxn ang="0">
                  <a:pos x="30" y="174"/>
                </a:cxn>
                <a:cxn ang="0">
                  <a:pos x="42" y="150"/>
                </a:cxn>
                <a:cxn ang="0">
                  <a:pos x="0" y="168"/>
                </a:cxn>
                <a:cxn ang="0">
                  <a:pos x="30" y="138"/>
                </a:cxn>
                <a:cxn ang="0">
                  <a:pos x="48" y="126"/>
                </a:cxn>
                <a:cxn ang="0">
                  <a:pos x="42" y="102"/>
                </a:cxn>
                <a:cxn ang="0">
                  <a:pos x="54" y="84"/>
                </a:cxn>
                <a:cxn ang="0">
                  <a:pos x="48" y="60"/>
                </a:cxn>
                <a:cxn ang="0">
                  <a:pos x="114" y="18"/>
                </a:cxn>
              </a:cxnLst>
              <a:rect l="0" t="0" r="r" b="b"/>
              <a:pathLst>
                <a:path w="462" h="960">
                  <a:moveTo>
                    <a:pt x="36" y="108"/>
                  </a:moveTo>
                  <a:lnTo>
                    <a:pt x="42" y="114"/>
                  </a:lnTo>
                  <a:lnTo>
                    <a:pt x="30" y="126"/>
                  </a:lnTo>
                  <a:lnTo>
                    <a:pt x="30" y="114"/>
                  </a:lnTo>
                  <a:lnTo>
                    <a:pt x="36" y="108"/>
                  </a:lnTo>
                  <a:close/>
                  <a:moveTo>
                    <a:pt x="114" y="0"/>
                  </a:moveTo>
                  <a:lnTo>
                    <a:pt x="120" y="24"/>
                  </a:lnTo>
                  <a:lnTo>
                    <a:pt x="108" y="54"/>
                  </a:lnTo>
                  <a:lnTo>
                    <a:pt x="114" y="78"/>
                  </a:lnTo>
                  <a:lnTo>
                    <a:pt x="192" y="138"/>
                  </a:lnTo>
                  <a:lnTo>
                    <a:pt x="186" y="180"/>
                  </a:lnTo>
                  <a:lnTo>
                    <a:pt x="204" y="186"/>
                  </a:lnTo>
                  <a:lnTo>
                    <a:pt x="222" y="210"/>
                  </a:lnTo>
                  <a:lnTo>
                    <a:pt x="198" y="228"/>
                  </a:lnTo>
                  <a:lnTo>
                    <a:pt x="216" y="264"/>
                  </a:lnTo>
                  <a:lnTo>
                    <a:pt x="210" y="282"/>
                  </a:lnTo>
                  <a:lnTo>
                    <a:pt x="222" y="306"/>
                  </a:lnTo>
                  <a:lnTo>
                    <a:pt x="216" y="318"/>
                  </a:lnTo>
                  <a:lnTo>
                    <a:pt x="216" y="324"/>
                  </a:lnTo>
                  <a:lnTo>
                    <a:pt x="210" y="342"/>
                  </a:lnTo>
                  <a:lnTo>
                    <a:pt x="216" y="348"/>
                  </a:lnTo>
                  <a:lnTo>
                    <a:pt x="246" y="354"/>
                  </a:lnTo>
                  <a:lnTo>
                    <a:pt x="282" y="396"/>
                  </a:lnTo>
                  <a:lnTo>
                    <a:pt x="336" y="408"/>
                  </a:lnTo>
                  <a:lnTo>
                    <a:pt x="330" y="420"/>
                  </a:lnTo>
                  <a:lnTo>
                    <a:pt x="348" y="420"/>
                  </a:lnTo>
                  <a:lnTo>
                    <a:pt x="372" y="450"/>
                  </a:lnTo>
                  <a:lnTo>
                    <a:pt x="444" y="462"/>
                  </a:lnTo>
                  <a:lnTo>
                    <a:pt x="438" y="480"/>
                  </a:lnTo>
                  <a:lnTo>
                    <a:pt x="444" y="492"/>
                  </a:lnTo>
                  <a:lnTo>
                    <a:pt x="456" y="516"/>
                  </a:lnTo>
                  <a:lnTo>
                    <a:pt x="444" y="552"/>
                  </a:lnTo>
                  <a:lnTo>
                    <a:pt x="462" y="600"/>
                  </a:lnTo>
                  <a:lnTo>
                    <a:pt x="462" y="606"/>
                  </a:lnTo>
                  <a:lnTo>
                    <a:pt x="462" y="618"/>
                  </a:lnTo>
                  <a:lnTo>
                    <a:pt x="462" y="636"/>
                  </a:lnTo>
                  <a:lnTo>
                    <a:pt x="462" y="642"/>
                  </a:lnTo>
                  <a:lnTo>
                    <a:pt x="462" y="648"/>
                  </a:lnTo>
                  <a:lnTo>
                    <a:pt x="450" y="660"/>
                  </a:lnTo>
                  <a:lnTo>
                    <a:pt x="450" y="672"/>
                  </a:lnTo>
                  <a:lnTo>
                    <a:pt x="450" y="678"/>
                  </a:lnTo>
                  <a:lnTo>
                    <a:pt x="432" y="690"/>
                  </a:lnTo>
                  <a:lnTo>
                    <a:pt x="426" y="702"/>
                  </a:lnTo>
                  <a:lnTo>
                    <a:pt x="426" y="708"/>
                  </a:lnTo>
                  <a:lnTo>
                    <a:pt x="438" y="738"/>
                  </a:lnTo>
                  <a:lnTo>
                    <a:pt x="438" y="750"/>
                  </a:lnTo>
                  <a:lnTo>
                    <a:pt x="444" y="768"/>
                  </a:lnTo>
                  <a:lnTo>
                    <a:pt x="432" y="810"/>
                  </a:lnTo>
                  <a:lnTo>
                    <a:pt x="414" y="840"/>
                  </a:lnTo>
                  <a:lnTo>
                    <a:pt x="414" y="858"/>
                  </a:lnTo>
                  <a:lnTo>
                    <a:pt x="408" y="888"/>
                  </a:lnTo>
                  <a:lnTo>
                    <a:pt x="330" y="960"/>
                  </a:lnTo>
                  <a:lnTo>
                    <a:pt x="300" y="954"/>
                  </a:lnTo>
                  <a:lnTo>
                    <a:pt x="300" y="948"/>
                  </a:lnTo>
                  <a:lnTo>
                    <a:pt x="300" y="942"/>
                  </a:lnTo>
                  <a:lnTo>
                    <a:pt x="288" y="912"/>
                  </a:lnTo>
                  <a:lnTo>
                    <a:pt x="288" y="894"/>
                  </a:lnTo>
                  <a:lnTo>
                    <a:pt x="288" y="876"/>
                  </a:lnTo>
                  <a:lnTo>
                    <a:pt x="306" y="858"/>
                  </a:lnTo>
                  <a:lnTo>
                    <a:pt x="300" y="840"/>
                  </a:lnTo>
                  <a:lnTo>
                    <a:pt x="270" y="876"/>
                  </a:lnTo>
                  <a:lnTo>
                    <a:pt x="240" y="846"/>
                  </a:lnTo>
                  <a:lnTo>
                    <a:pt x="258" y="804"/>
                  </a:lnTo>
                  <a:lnTo>
                    <a:pt x="282" y="780"/>
                  </a:lnTo>
                  <a:lnTo>
                    <a:pt x="264" y="756"/>
                  </a:lnTo>
                  <a:lnTo>
                    <a:pt x="264" y="738"/>
                  </a:lnTo>
                  <a:lnTo>
                    <a:pt x="264" y="732"/>
                  </a:lnTo>
                  <a:lnTo>
                    <a:pt x="264" y="726"/>
                  </a:lnTo>
                  <a:lnTo>
                    <a:pt x="192" y="660"/>
                  </a:lnTo>
                  <a:lnTo>
                    <a:pt x="210" y="642"/>
                  </a:lnTo>
                  <a:lnTo>
                    <a:pt x="246" y="624"/>
                  </a:lnTo>
                  <a:lnTo>
                    <a:pt x="252" y="612"/>
                  </a:lnTo>
                  <a:lnTo>
                    <a:pt x="264" y="600"/>
                  </a:lnTo>
                  <a:lnTo>
                    <a:pt x="264" y="582"/>
                  </a:lnTo>
                  <a:lnTo>
                    <a:pt x="258" y="570"/>
                  </a:lnTo>
                  <a:lnTo>
                    <a:pt x="258" y="564"/>
                  </a:lnTo>
                  <a:lnTo>
                    <a:pt x="258" y="558"/>
                  </a:lnTo>
                  <a:lnTo>
                    <a:pt x="252" y="528"/>
                  </a:lnTo>
                  <a:lnTo>
                    <a:pt x="264" y="510"/>
                  </a:lnTo>
                  <a:lnTo>
                    <a:pt x="264" y="492"/>
                  </a:lnTo>
                  <a:lnTo>
                    <a:pt x="240" y="456"/>
                  </a:lnTo>
                  <a:lnTo>
                    <a:pt x="204" y="438"/>
                  </a:lnTo>
                  <a:lnTo>
                    <a:pt x="186" y="402"/>
                  </a:lnTo>
                  <a:lnTo>
                    <a:pt x="180" y="390"/>
                  </a:lnTo>
                  <a:lnTo>
                    <a:pt x="180" y="366"/>
                  </a:lnTo>
                  <a:lnTo>
                    <a:pt x="180" y="360"/>
                  </a:lnTo>
                  <a:lnTo>
                    <a:pt x="180" y="354"/>
                  </a:lnTo>
                  <a:lnTo>
                    <a:pt x="186" y="354"/>
                  </a:lnTo>
                  <a:lnTo>
                    <a:pt x="168" y="324"/>
                  </a:lnTo>
                  <a:lnTo>
                    <a:pt x="114" y="288"/>
                  </a:lnTo>
                  <a:lnTo>
                    <a:pt x="84" y="282"/>
                  </a:lnTo>
                  <a:lnTo>
                    <a:pt x="72" y="300"/>
                  </a:lnTo>
                  <a:lnTo>
                    <a:pt x="72" y="288"/>
                  </a:lnTo>
                  <a:lnTo>
                    <a:pt x="72" y="282"/>
                  </a:lnTo>
                  <a:lnTo>
                    <a:pt x="84" y="258"/>
                  </a:lnTo>
                  <a:lnTo>
                    <a:pt x="84" y="246"/>
                  </a:lnTo>
                  <a:lnTo>
                    <a:pt x="84" y="240"/>
                  </a:lnTo>
                  <a:lnTo>
                    <a:pt x="54" y="234"/>
                  </a:lnTo>
                  <a:lnTo>
                    <a:pt x="48" y="228"/>
                  </a:lnTo>
                  <a:lnTo>
                    <a:pt x="54" y="222"/>
                  </a:lnTo>
                  <a:lnTo>
                    <a:pt x="54" y="204"/>
                  </a:lnTo>
                  <a:lnTo>
                    <a:pt x="42" y="192"/>
                  </a:lnTo>
                  <a:lnTo>
                    <a:pt x="48" y="174"/>
                  </a:lnTo>
                  <a:lnTo>
                    <a:pt x="30" y="180"/>
                  </a:lnTo>
                  <a:lnTo>
                    <a:pt x="30" y="174"/>
                  </a:lnTo>
                  <a:lnTo>
                    <a:pt x="42" y="162"/>
                  </a:lnTo>
                  <a:lnTo>
                    <a:pt x="42" y="156"/>
                  </a:lnTo>
                  <a:lnTo>
                    <a:pt x="42" y="150"/>
                  </a:lnTo>
                  <a:lnTo>
                    <a:pt x="36" y="150"/>
                  </a:lnTo>
                  <a:lnTo>
                    <a:pt x="42" y="144"/>
                  </a:lnTo>
                  <a:lnTo>
                    <a:pt x="0" y="168"/>
                  </a:lnTo>
                  <a:lnTo>
                    <a:pt x="30" y="144"/>
                  </a:lnTo>
                  <a:lnTo>
                    <a:pt x="18" y="138"/>
                  </a:lnTo>
                  <a:lnTo>
                    <a:pt x="30" y="138"/>
                  </a:lnTo>
                  <a:lnTo>
                    <a:pt x="24" y="132"/>
                  </a:lnTo>
                  <a:lnTo>
                    <a:pt x="30" y="126"/>
                  </a:lnTo>
                  <a:lnTo>
                    <a:pt x="48" y="126"/>
                  </a:lnTo>
                  <a:lnTo>
                    <a:pt x="48" y="114"/>
                  </a:lnTo>
                  <a:lnTo>
                    <a:pt x="48" y="108"/>
                  </a:lnTo>
                  <a:lnTo>
                    <a:pt x="42" y="102"/>
                  </a:lnTo>
                  <a:lnTo>
                    <a:pt x="48" y="102"/>
                  </a:lnTo>
                  <a:lnTo>
                    <a:pt x="36" y="102"/>
                  </a:lnTo>
                  <a:lnTo>
                    <a:pt x="54" y="84"/>
                  </a:lnTo>
                  <a:lnTo>
                    <a:pt x="54" y="78"/>
                  </a:lnTo>
                  <a:lnTo>
                    <a:pt x="54" y="66"/>
                  </a:lnTo>
                  <a:lnTo>
                    <a:pt x="48" y="60"/>
                  </a:lnTo>
                  <a:lnTo>
                    <a:pt x="84" y="30"/>
                  </a:lnTo>
                  <a:lnTo>
                    <a:pt x="114" y="24"/>
                  </a:lnTo>
                  <a:lnTo>
                    <a:pt x="114" y="18"/>
                  </a:lnTo>
                  <a:lnTo>
                    <a:pt x="114" y="6"/>
                  </a:lnTo>
                  <a:lnTo>
                    <a:pt x="114"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3" name="Freeform 11">
              <a:extLst>
                <a:ext uri="{FF2B5EF4-FFF2-40B4-BE49-F238E27FC236}">
                  <a16:creationId xmlns:a16="http://schemas.microsoft.com/office/drawing/2014/main" id="{9062BAE3-60F8-442B-9EB9-30C3E9C73954}"/>
                </a:ext>
              </a:extLst>
            </p:cNvPr>
            <p:cNvSpPr>
              <a:spLocks noChangeAspect="1"/>
            </p:cNvSpPr>
            <p:nvPr/>
          </p:nvSpPr>
          <p:spPr bwMode="auto">
            <a:xfrm>
              <a:off x="4814703" y="3328624"/>
              <a:ext cx="769069" cy="674849"/>
            </a:xfrm>
            <a:custGeom>
              <a:avLst/>
              <a:gdLst/>
              <a:ahLst/>
              <a:cxnLst>
                <a:cxn ang="0">
                  <a:pos x="684" y="6"/>
                </a:cxn>
                <a:cxn ang="0">
                  <a:pos x="642" y="102"/>
                </a:cxn>
                <a:cxn ang="0">
                  <a:pos x="618" y="156"/>
                </a:cxn>
                <a:cxn ang="0">
                  <a:pos x="594" y="162"/>
                </a:cxn>
                <a:cxn ang="0">
                  <a:pos x="576" y="186"/>
                </a:cxn>
                <a:cxn ang="0">
                  <a:pos x="564" y="216"/>
                </a:cxn>
                <a:cxn ang="0">
                  <a:pos x="570" y="288"/>
                </a:cxn>
                <a:cxn ang="0">
                  <a:pos x="582" y="318"/>
                </a:cxn>
                <a:cxn ang="0">
                  <a:pos x="594" y="354"/>
                </a:cxn>
                <a:cxn ang="0">
                  <a:pos x="588" y="390"/>
                </a:cxn>
                <a:cxn ang="0">
                  <a:pos x="498" y="432"/>
                </a:cxn>
                <a:cxn ang="0">
                  <a:pos x="462" y="426"/>
                </a:cxn>
                <a:cxn ang="0">
                  <a:pos x="420" y="456"/>
                </a:cxn>
                <a:cxn ang="0">
                  <a:pos x="420" y="480"/>
                </a:cxn>
                <a:cxn ang="0">
                  <a:pos x="432" y="498"/>
                </a:cxn>
                <a:cxn ang="0">
                  <a:pos x="402" y="522"/>
                </a:cxn>
                <a:cxn ang="0">
                  <a:pos x="396" y="534"/>
                </a:cxn>
                <a:cxn ang="0">
                  <a:pos x="396" y="552"/>
                </a:cxn>
                <a:cxn ang="0">
                  <a:pos x="390" y="582"/>
                </a:cxn>
                <a:cxn ang="0">
                  <a:pos x="354" y="594"/>
                </a:cxn>
                <a:cxn ang="0">
                  <a:pos x="312" y="552"/>
                </a:cxn>
                <a:cxn ang="0">
                  <a:pos x="270" y="540"/>
                </a:cxn>
                <a:cxn ang="0">
                  <a:pos x="282" y="504"/>
                </a:cxn>
                <a:cxn ang="0">
                  <a:pos x="276" y="462"/>
                </a:cxn>
                <a:cxn ang="0">
                  <a:pos x="246" y="396"/>
                </a:cxn>
                <a:cxn ang="0">
                  <a:pos x="216" y="372"/>
                </a:cxn>
                <a:cxn ang="0">
                  <a:pos x="150" y="420"/>
                </a:cxn>
                <a:cxn ang="0">
                  <a:pos x="96" y="384"/>
                </a:cxn>
                <a:cxn ang="0">
                  <a:pos x="90" y="342"/>
                </a:cxn>
                <a:cxn ang="0">
                  <a:pos x="48" y="324"/>
                </a:cxn>
                <a:cxn ang="0">
                  <a:pos x="6" y="294"/>
                </a:cxn>
                <a:cxn ang="0">
                  <a:pos x="12" y="270"/>
                </a:cxn>
                <a:cxn ang="0">
                  <a:pos x="18" y="252"/>
                </a:cxn>
                <a:cxn ang="0">
                  <a:pos x="12" y="228"/>
                </a:cxn>
                <a:cxn ang="0">
                  <a:pos x="36" y="198"/>
                </a:cxn>
                <a:cxn ang="0">
                  <a:pos x="54" y="246"/>
                </a:cxn>
                <a:cxn ang="0">
                  <a:pos x="96" y="258"/>
                </a:cxn>
                <a:cxn ang="0">
                  <a:pos x="96" y="276"/>
                </a:cxn>
                <a:cxn ang="0">
                  <a:pos x="102" y="288"/>
                </a:cxn>
                <a:cxn ang="0">
                  <a:pos x="108" y="300"/>
                </a:cxn>
                <a:cxn ang="0">
                  <a:pos x="156" y="312"/>
                </a:cxn>
                <a:cxn ang="0">
                  <a:pos x="192" y="330"/>
                </a:cxn>
                <a:cxn ang="0">
                  <a:pos x="252" y="330"/>
                </a:cxn>
                <a:cxn ang="0">
                  <a:pos x="258" y="312"/>
                </a:cxn>
                <a:cxn ang="0">
                  <a:pos x="264" y="300"/>
                </a:cxn>
                <a:cxn ang="0">
                  <a:pos x="264" y="270"/>
                </a:cxn>
                <a:cxn ang="0">
                  <a:pos x="312" y="246"/>
                </a:cxn>
                <a:cxn ang="0">
                  <a:pos x="294" y="300"/>
                </a:cxn>
                <a:cxn ang="0">
                  <a:pos x="324" y="300"/>
                </a:cxn>
                <a:cxn ang="0">
                  <a:pos x="360" y="264"/>
                </a:cxn>
                <a:cxn ang="0">
                  <a:pos x="474" y="204"/>
                </a:cxn>
                <a:cxn ang="0">
                  <a:pos x="474" y="186"/>
                </a:cxn>
                <a:cxn ang="0">
                  <a:pos x="468" y="120"/>
                </a:cxn>
                <a:cxn ang="0">
                  <a:pos x="504" y="156"/>
                </a:cxn>
                <a:cxn ang="0">
                  <a:pos x="534" y="126"/>
                </a:cxn>
                <a:cxn ang="0">
                  <a:pos x="546" y="96"/>
                </a:cxn>
                <a:cxn ang="0">
                  <a:pos x="546" y="60"/>
                </a:cxn>
                <a:cxn ang="0">
                  <a:pos x="546" y="36"/>
                </a:cxn>
                <a:cxn ang="0">
                  <a:pos x="600" y="12"/>
                </a:cxn>
              </a:cxnLst>
              <a:rect l="0" t="0" r="r" b="b"/>
              <a:pathLst>
                <a:path w="684" h="600">
                  <a:moveTo>
                    <a:pt x="672" y="0"/>
                  </a:moveTo>
                  <a:lnTo>
                    <a:pt x="684" y="6"/>
                  </a:lnTo>
                  <a:lnTo>
                    <a:pt x="678" y="36"/>
                  </a:lnTo>
                  <a:lnTo>
                    <a:pt x="642" y="102"/>
                  </a:lnTo>
                  <a:lnTo>
                    <a:pt x="630" y="138"/>
                  </a:lnTo>
                  <a:lnTo>
                    <a:pt x="618" y="156"/>
                  </a:lnTo>
                  <a:lnTo>
                    <a:pt x="594" y="156"/>
                  </a:lnTo>
                  <a:lnTo>
                    <a:pt x="594" y="162"/>
                  </a:lnTo>
                  <a:lnTo>
                    <a:pt x="594" y="168"/>
                  </a:lnTo>
                  <a:lnTo>
                    <a:pt x="576" y="186"/>
                  </a:lnTo>
                  <a:lnTo>
                    <a:pt x="570" y="204"/>
                  </a:lnTo>
                  <a:lnTo>
                    <a:pt x="564" y="216"/>
                  </a:lnTo>
                  <a:lnTo>
                    <a:pt x="582" y="246"/>
                  </a:lnTo>
                  <a:lnTo>
                    <a:pt x="570" y="288"/>
                  </a:lnTo>
                  <a:lnTo>
                    <a:pt x="552" y="300"/>
                  </a:lnTo>
                  <a:lnTo>
                    <a:pt x="582" y="318"/>
                  </a:lnTo>
                  <a:lnTo>
                    <a:pt x="606" y="342"/>
                  </a:lnTo>
                  <a:lnTo>
                    <a:pt x="594" y="354"/>
                  </a:lnTo>
                  <a:lnTo>
                    <a:pt x="588" y="378"/>
                  </a:lnTo>
                  <a:lnTo>
                    <a:pt x="588" y="390"/>
                  </a:lnTo>
                  <a:lnTo>
                    <a:pt x="564" y="372"/>
                  </a:lnTo>
                  <a:lnTo>
                    <a:pt x="498" y="432"/>
                  </a:lnTo>
                  <a:lnTo>
                    <a:pt x="486" y="450"/>
                  </a:lnTo>
                  <a:lnTo>
                    <a:pt x="462" y="426"/>
                  </a:lnTo>
                  <a:lnTo>
                    <a:pt x="426" y="456"/>
                  </a:lnTo>
                  <a:lnTo>
                    <a:pt x="420" y="456"/>
                  </a:lnTo>
                  <a:lnTo>
                    <a:pt x="426" y="462"/>
                  </a:lnTo>
                  <a:lnTo>
                    <a:pt x="420" y="480"/>
                  </a:lnTo>
                  <a:lnTo>
                    <a:pt x="432" y="492"/>
                  </a:lnTo>
                  <a:lnTo>
                    <a:pt x="432" y="498"/>
                  </a:lnTo>
                  <a:lnTo>
                    <a:pt x="432" y="504"/>
                  </a:lnTo>
                  <a:lnTo>
                    <a:pt x="402" y="522"/>
                  </a:lnTo>
                  <a:lnTo>
                    <a:pt x="396" y="528"/>
                  </a:lnTo>
                  <a:lnTo>
                    <a:pt x="396" y="534"/>
                  </a:lnTo>
                  <a:lnTo>
                    <a:pt x="396" y="540"/>
                  </a:lnTo>
                  <a:lnTo>
                    <a:pt x="396" y="552"/>
                  </a:lnTo>
                  <a:lnTo>
                    <a:pt x="390" y="564"/>
                  </a:lnTo>
                  <a:lnTo>
                    <a:pt x="390" y="582"/>
                  </a:lnTo>
                  <a:lnTo>
                    <a:pt x="378" y="600"/>
                  </a:lnTo>
                  <a:lnTo>
                    <a:pt x="354" y="594"/>
                  </a:lnTo>
                  <a:lnTo>
                    <a:pt x="312" y="564"/>
                  </a:lnTo>
                  <a:lnTo>
                    <a:pt x="312" y="552"/>
                  </a:lnTo>
                  <a:lnTo>
                    <a:pt x="306" y="546"/>
                  </a:lnTo>
                  <a:lnTo>
                    <a:pt x="270" y="540"/>
                  </a:lnTo>
                  <a:lnTo>
                    <a:pt x="270" y="534"/>
                  </a:lnTo>
                  <a:lnTo>
                    <a:pt x="282" y="504"/>
                  </a:lnTo>
                  <a:lnTo>
                    <a:pt x="288" y="486"/>
                  </a:lnTo>
                  <a:lnTo>
                    <a:pt x="276" y="462"/>
                  </a:lnTo>
                  <a:lnTo>
                    <a:pt x="276" y="444"/>
                  </a:lnTo>
                  <a:lnTo>
                    <a:pt x="246" y="396"/>
                  </a:lnTo>
                  <a:lnTo>
                    <a:pt x="210" y="384"/>
                  </a:lnTo>
                  <a:lnTo>
                    <a:pt x="216" y="372"/>
                  </a:lnTo>
                  <a:lnTo>
                    <a:pt x="210" y="366"/>
                  </a:lnTo>
                  <a:lnTo>
                    <a:pt x="150" y="420"/>
                  </a:lnTo>
                  <a:lnTo>
                    <a:pt x="132" y="396"/>
                  </a:lnTo>
                  <a:lnTo>
                    <a:pt x="96" y="384"/>
                  </a:lnTo>
                  <a:lnTo>
                    <a:pt x="78" y="354"/>
                  </a:lnTo>
                  <a:lnTo>
                    <a:pt x="90" y="342"/>
                  </a:lnTo>
                  <a:lnTo>
                    <a:pt x="78" y="306"/>
                  </a:lnTo>
                  <a:lnTo>
                    <a:pt x="48" y="324"/>
                  </a:lnTo>
                  <a:lnTo>
                    <a:pt x="0" y="318"/>
                  </a:lnTo>
                  <a:lnTo>
                    <a:pt x="6" y="294"/>
                  </a:lnTo>
                  <a:lnTo>
                    <a:pt x="18" y="288"/>
                  </a:lnTo>
                  <a:lnTo>
                    <a:pt x="12" y="270"/>
                  </a:lnTo>
                  <a:lnTo>
                    <a:pt x="24" y="264"/>
                  </a:lnTo>
                  <a:lnTo>
                    <a:pt x="18" y="252"/>
                  </a:lnTo>
                  <a:lnTo>
                    <a:pt x="24" y="246"/>
                  </a:lnTo>
                  <a:lnTo>
                    <a:pt x="12" y="228"/>
                  </a:lnTo>
                  <a:lnTo>
                    <a:pt x="18" y="210"/>
                  </a:lnTo>
                  <a:lnTo>
                    <a:pt x="36" y="198"/>
                  </a:lnTo>
                  <a:lnTo>
                    <a:pt x="42" y="210"/>
                  </a:lnTo>
                  <a:lnTo>
                    <a:pt x="54" y="246"/>
                  </a:lnTo>
                  <a:lnTo>
                    <a:pt x="96" y="246"/>
                  </a:lnTo>
                  <a:lnTo>
                    <a:pt x="96" y="258"/>
                  </a:lnTo>
                  <a:lnTo>
                    <a:pt x="96" y="270"/>
                  </a:lnTo>
                  <a:lnTo>
                    <a:pt x="96" y="276"/>
                  </a:lnTo>
                  <a:lnTo>
                    <a:pt x="102" y="276"/>
                  </a:lnTo>
                  <a:lnTo>
                    <a:pt x="102" y="288"/>
                  </a:lnTo>
                  <a:lnTo>
                    <a:pt x="102" y="294"/>
                  </a:lnTo>
                  <a:lnTo>
                    <a:pt x="108" y="300"/>
                  </a:lnTo>
                  <a:lnTo>
                    <a:pt x="120" y="288"/>
                  </a:lnTo>
                  <a:lnTo>
                    <a:pt x="156" y="312"/>
                  </a:lnTo>
                  <a:lnTo>
                    <a:pt x="168" y="330"/>
                  </a:lnTo>
                  <a:lnTo>
                    <a:pt x="192" y="330"/>
                  </a:lnTo>
                  <a:lnTo>
                    <a:pt x="228" y="318"/>
                  </a:lnTo>
                  <a:lnTo>
                    <a:pt x="252" y="330"/>
                  </a:lnTo>
                  <a:lnTo>
                    <a:pt x="258" y="324"/>
                  </a:lnTo>
                  <a:lnTo>
                    <a:pt x="258" y="312"/>
                  </a:lnTo>
                  <a:lnTo>
                    <a:pt x="258" y="306"/>
                  </a:lnTo>
                  <a:lnTo>
                    <a:pt x="264" y="300"/>
                  </a:lnTo>
                  <a:lnTo>
                    <a:pt x="258" y="282"/>
                  </a:lnTo>
                  <a:lnTo>
                    <a:pt x="264" y="270"/>
                  </a:lnTo>
                  <a:lnTo>
                    <a:pt x="294" y="234"/>
                  </a:lnTo>
                  <a:lnTo>
                    <a:pt x="312" y="246"/>
                  </a:lnTo>
                  <a:lnTo>
                    <a:pt x="318" y="264"/>
                  </a:lnTo>
                  <a:lnTo>
                    <a:pt x="294" y="300"/>
                  </a:lnTo>
                  <a:lnTo>
                    <a:pt x="312" y="324"/>
                  </a:lnTo>
                  <a:lnTo>
                    <a:pt x="324" y="300"/>
                  </a:lnTo>
                  <a:lnTo>
                    <a:pt x="342" y="294"/>
                  </a:lnTo>
                  <a:lnTo>
                    <a:pt x="360" y="264"/>
                  </a:lnTo>
                  <a:lnTo>
                    <a:pt x="408" y="270"/>
                  </a:lnTo>
                  <a:lnTo>
                    <a:pt x="474" y="204"/>
                  </a:lnTo>
                  <a:lnTo>
                    <a:pt x="474" y="192"/>
                  </a:lnTo>
                  <a:lnTo>
                    <a:pt x="474" y="186"/>
                  </a:lnTo>
                  <a:lnTo>
                    <a:pt x="486" y="150"/>
                  </a:lnTo>
                  <a:lnTo>
                    <a:pt x="468" y="120"/>
                  </a:lnTo>
                  <a:lnTo>
                    <a:pt x="486" y="126"/>
                  </a:lnTo>
                  <a:lnTo>
                    <a:pt x="504" y="156"/>
                  </a:lnTo>
                  <a:lnTo>
                    <a:pt x="534" y="138"/>
                  </a:lnTo>
                  <a:lnTo>
                    <a:pt x="534" y="126"/>
                  </a:lnTo>
                  <a:lnTo>
                    <a:pt x="534" y="120"/>
                  </a:lnTo>
                  <a:lnTo>
                    <a:pt x="546" y="96"/>
                  </a:lnTo>
                  <a:lnTo>
                    <a:pt x="546" y="90"/>
                  </a:lnTo>
                  <a:lnTo>
                    <a:pt x="546" y="60"/>
                  </a:lnTo>
                  <a:lnTo>
                    <a:pt x="546" y="42"/>
                  </a:lnTo>
                  <a:lnTo>
                    <a:pt x="546" y="36"/>
                  </a:lnTo>
                  <a:lnTo>
                    <a:pt x="570" y="42"/>
                  </a:lnTo>
                  <a:lnTo>
                    <a:pt x="600" y="12"/>
                  </a:lnTo>
                  <a:lnTo>
                    <a:pt x="672"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4" name="Freeform 12">
              <a:extLst>
                <a:ext uri="{FF2B5EF4-FFF2-40B4-BE49-F238E27FC236}">
                  <a16:creationId xmlns:a16="http://schemas.microsoft.com/office/drawing/2014/main" id="{C92EA4F9-050A-4794-9798-BCC0B2DA8E7F}"/>
                </a:ext>
              </a:extLst>
            </p:cNvPr>
            <p:cNvSpPr>
              <a:spLocks noChangeAspect="1"/>
            </p:cNvSpPr>
            <p:nvPr/>
          </p:nvSpPr>
          <p:spPr bwMode="auto">
            <a:xfrm>
              <a:off x="4450407" y="3686294"/>
              <a:ext cx="371042" cy="269940"/>
            </a:xfrm>
            <a:custGeom>
              <a:avLst/>
              <a:gdLst/>
              <a:ahLst/>
              <a:cxnLst>
                <a:cxn ang="0">
                  <a:pos x="324" y="0"/>
                </a:cxn>
                <a:cxn ang="0">
                  <a:pos x="324" y="6"/>
                </a:cxn>
                <a:cxn ang="0">
                  <a:pos x="318" y="12"/>
                </a:cxn>
                <a:cxn ang="0">
                  <a:pos x="324" y="18"/>
                </a:cxn>
                <a:cxn ang="0">
                  <a:pos x="330" y="24"/>
                </a:cxn>
                <a:cxn ang="0">
                  <a:pos x="318" y="54"/>
                </a:cxn>
                <a:cxn ang="0">
                  <a:pos x="324" y="60"/>
                </a:cxn>
                <a:cxn ang="0">
                  <a:pos x="318" y="72"/>
                </a:cxn>
                <a:cxn ang="0">
                  <a:pos x="318" y="84"/>
                </a:cxn>
                <a:cxn ang="0">
                  <a:pos x="300" y="120"/>
                </a:cxn>
                <a:cxn ang="0">
                  <a:pos x="222" y="126"/>
                </a:cxn>
                <a:cxn ang="0">
                  <a:pos x="198" y="156"/>
                </a:cxn>
                <a:cxn ang="0">
                  <a:pos x="156" y="162"/>
                </a:cxn>
                <a:cxn ang="0">
                  <a:pos x="144" y="168"/>
                </a:cxn>
                <a:cxn ang="0">
                  <a:pos x="144" y="180"/>
                </a:cxn>
                <a:cxn ang="0">
                  <a:pos x="150" y="192"/>
                </a:cxn>
                <a:cxn ang="0">
                  <a:pos x="144" y="210"/>
                </a:cxn>
                <a:cxn ang="0">
                  <a:pos x="150" y="222"/>
                </a:cxn>
                <a:cxn ang="0">
                  <a:pos x="144" y="228"/>
                </a:cxn>
                <a:cxn ang="0">
                  <a:pos x="132" y="240"/>
                </a:cxn>
                <a:cxn ang="0">
                  <a:pos x="108" y="216"/>
                </a:cxn>
                <a:cxn ang="0">
                  <a:pos x="48" y="210"/>
                </a:cxn>
                <a:cxn ang="0">
                  <a:pos x="42" y="186"/>
                </a:cxn>
                <a:cxn ang="0">
                  <a:pos x="24" y="204"/>
                </a:cxn>
                <a:cxn ang="0">
                  <a:pos x="30" y="210"/>
                </a:cxn>
                <a:cxn ang="0">
                  <a:pos x="6" y="210"/>
                </a:cxn>
                <a:cxn ang="0">
                  <a:pos x="12" y="204"/>
                </a:cxn>
                <a:cxn ang="0">
                  <a:pos x="0" y="180"/>
                </a:cxn>
                <a:cxn ang="0">
                  <a:pos x="0" y="168"/>
                </a:cxn>
                <a:cxn ang="0">
                  <a:pos x="0" y="162"/>
                </a:cxn>
                <a:cxn ang="0">
                  <a:pos x="18" y="162"/>
                </a:cxn>
                <a:cxn ang="0">
                  <a:pos x="24" y="144"/>
                </a:cxn>
                <a:cxn ang="0">
                  <a:pos x="18" y="120"/>
                </a:cxn>
                <a:cxn ang="0">
                  <a:pos x="54" y="126"/>
                </a:cxn>
                <a:cxn ang="0">
                  <a:pos x="66" y="108"/>
                </a:cxn>
                <a:cxn ang="0">
                  <a:pos x="54" y="96"/>
                </a:cxn>
                <a:cxn ang="0">
                  <a:pos x="12" y="102"/>
                </a:cxn>
                <a:cxn ang="0">
                  <a:pos x="12" y="96"/>
                </a:cxn>
                <a:cxn ang="0">
                  <a:pos x="18" y="72"/>
                </a:cxn>
                <a:cxn ang="0">
                  <a:pos x="84" y="60"/>
                </a:cxn>
                <a:cxn ang="0">
                  <a:pos x="84" y="48"/>
                </a:cxn>
                <a:cxn ang="0">
                  <a:pos x="84" y="42"/>
                </a:cxn>
                <a:cxn ang="0">
                  <a:pos x="84" y="30"/>
                </a:cxn>
                <a:cxn ang="0">
                  <a:pos x="84" y="24"/>
                </a:cxn>
                <a:cxn ang="0">
                  <a:pos x="84" y="18"/>
                </a:cxn>
                <a:cxn ang="0">
                  <a:pos x="84" y="6"/>
                </a:cxn>
                <a:cxn ang="0">
                  <a:pos x="144" y="24"/>
                </a:cxn>
                <a:cxn ang="0">
                  <a:pos x="138" y="42"/>
                </a:cxn>
                <a:cxn ang="0">
                  <a:pos x="144" y="42"/>
                </a:cxn>
                <a:cxn ang="0">
                  <a:pos x="156" y="78"/>
                </a:cxn>
                <a:cxn ang="0">
                  <a:pos x="198" y="60"/>
                </a:cxn>
                <a:cxn ang="0">
                  <a:pos x="210" y="48"/>
                </a:cxn>
                <a:cxn ang="0">
                  <a:pos x="210" y="36"/>
                </a:cxn>
                <a:cxn ang="0">
                  <a:pos x="210" y="30"/>
                </a:cxn>
                <a:cxn ang="0">
                  <a:pos x="234" y="12"/>
                </a:cxn>
                <a:cxn ang="0">
                  <a:pos x="270" y="6"/>
                </a:cxn>
                <a:cxn ang="0">
                  <a:pos x="294" y="18"/>
                </a:cxn>
                <a:cxn ang="0">
                  <a:pos x="312" y="0"/>
                </a:cxn>
                <a:cxn ang="0">
                  <a:pos x="324" y="0"/>
                </a:cxn>
              </a:cxnLst>
              <a:rect l="0" t="0" r="r" b="b"/>
              <a:pathLst>
                <a:path w="330" h="240">
                  <a:moveTo>
                    <a:pt x="324" y="0"/>
                  </a:moveTo>
                  <a:lnTo>
                    <a:pt x="324" y="6"/>
                  </a:lnTo>
                  <a:lnTo>
                    <a:pt x="318" y="12"/>
                  </a:lnTo>
                  <a:lnTo>
                    <a:pt x="324" y="18"/>
                  </a:lnTo>
                  <a:lnTo>
                    <a:pt x="330" y="24"/>
                  </a:lnTo>
                  <a:lnTo>
                    <a:pt x="318" y="54"/>
                  </a:lnTo>
                  <a:lnTo>
                    <a:pt x="324" y="60"/>
                  </a:lnTo>
                  <a:lnTo>
                    <a:pt x="318" y="72"/>
                  </a:lnTo>
                  <a:lnTo>
                    <a:pt x="318" y="84"/>
                  </a:lnTo>
                  <a:lnTo>
                    <a:pt x="300" y="120"/>
                  </a:lnTo>
                  <a:lnTo>
                    <a:pt x="222" y="126"/>
                  </a:lnTo>
                  <a:lnTo>
                    <a:pt x="198" y="156"/>
                  </a:lnTo>
                  <a:lnTo>
                    <a:pt x="156" y="162"/>
                  </a:lnTo>
                  <a:lnTo>
                    <a:pt x="144" y="168"/>
                  </a:lnTo>
                  <a:lnTo>
                    <a:pt x="144" y="180"/>
                  </a:lnTo>
                  <a:lnTo>
                    <a:pt x="150" y="192"/>
                  </a:lnTo>
                  <a:lnTo>
                    <a:pt x="144" y="210"/>
                  </a:lnTo>
                  <a:lnTo>
                    <a:pt x="150" y="222"/>
                  </a:lnTo>
                  <a:lnTo>
                    <a:pt x="144" y="228"/>
                  </a:lnTo>
                  <a:lnTo>
                    <a:pt x="132" y="240"/>
                  </a:lnTo>
                  <a:lnTo>
                    <a:pt x="108" y="216"/>
                  </a:lnTo>
                  <a:lnTo>
                    <a:pt x="48" y="210"/>
                  </a:lnTo>
                  <a:lnTo>
                    <a:pt x="42" y="186"/>
                  </a:lnTo>
                  <a:lnTo>
                    <a:pt x="24" y="204"/>
                  </a:lnTo>
                  <a:lnTo>
                    <a:pt x="30" y="210"/>
                  </a:lnTo>
                  <a:lnTo>
                    <a:pt x="6" y="210"/>
                  </a:lnTo>
                  <a:lnTo>
                    <a:pt x="12" y="204"/>
                  </a:lnTo>
                  <a:lnTo>
                    <a:pt x="0" y="180"/>
                  </a:lnTo>
                  <a:lnTo>
                    <a:pt x="0" y="168"/>
                  </a:lnTo>
                  <a:lnTo>
                    <a:pt x="0" y="162"/>
                  </a:lnTo>
                  <a:lnTo>
                    <a:pt x="18" y="162"/>
                  </a:lnTo>
                  <a:lnTo>
                    <a:pt x="24" y="144"/>
                  </a:lnTo>
                  <a:lnTo>
                    <a:pt x="18" y="120"/>
                  </a:lnTo>
                  <a:lnTo>
                    <a:pt x="54" y="126"/>
                  </a:lnTo>
                  <a:lnTo>
                    <a:pt x="66" y="108"/>
                  </a:lnTo>
                  <a:lnTo>
                    <a:pt x="54" y="96"/>
                  </a:lnTo>
                  <a:lnTo>
                    <a:pt x="12" y="102"/>
                  </a:lnTo>
                  <a:lnTo>
                    <a:pt x="12" y="96"/>
                  </a:lnTo>
                  <a:lnTo>
                    <a:pt x="18" y="72"/>
                  </a:lnTo>
                  <a:lnTo>
                    <a:pt x="84" y="60"/>
                  </a:lnTo>
                  <a:lnTo>
                    <a:pt x="84" y="48"/>
                  </a:lnTo>
                  <a:lnTo>
                    <a:pt x="84" y="42"/>
                  </a:lnTo>
                  <a:lnTo>
                    <a:pt x="84" y="30"/>
                  </a:lnTo>
                  <a:lnTo>
                    <a:pt x="84" y="24"/>
                  </a:lnTo>
                  <a:lnTo>
                    <a:pt x="84" y="18"/>
                  </a:lnTo>
                  <a:lnTo>
                    <a:pt x="84" y="6"/>
                  </a:lnTo>
                  <a:lnTo>
                    <a:pt x="144" y="24"/>
                  </a:lnTo>
                  <a:lnTo>
                    <a:pt x="138" y="42"/>
                  </a:lnTo>
                  <a:lnTo>
                    <a:pt x="144" y="42"/>
                  </a:lnTo>
                  <a:lnTo>
                    <a:pt x="156" y="78"/>
                  </a:lnTo>
                  <a:lnTo>
                    <a:pt x="198" y="60"/>
                  </a:lnTo>
                  <a:lnTo>
                    <a:pt x="210" y="48"/>
                  </a:lnTo>
                  <a:lnTo>
                    <a:pt x="210" y="36"/>
                  </a:lnTo>
                  <a:lnTo>
                    <a:pt x="210" y="30"/>
                  </a:lnTo>
                  <a:lnTo>
                    <a:pt x="234" y="12"/>
                  </a:lnTo>
                  <a:lnTo>
                    <a:pt x="270" y="6"/>
                  </a:lnTo>
                  <a:lnTo>
                    <a:pt x="294" y="18"/>
                  </a:lnTo>
                  <a:lnTo>
                    <a:pt x="312" y="0"/>
                  </a:lnTo>
                  <a:lnTo>
                    <a:pt x="324"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5" name="Freeform 13">
              <a:extLst>
                <a:ext uri="{FF2B5EF4-FFF2-40B4-BE49-F238E27FC236}">
                  <a16:creationId xmlns:a16="http://schemas.microsoft.com/office/drawing/2014/main" id="{4D937926-2B4A-45AF-8EC9-ACC822D36FDE}"/>
                </a:ext>
              </a:extLst>
            </p:cNvPr>
            <p:cNvSpPr>
              <a:spLocks noChangeAspect="1"/>
            </p:cNvSpPr>
            <p:nvPr/>
          </p:nvSpPr>
          <p:spPr bwMode="auto">
            <a:xfrm>
              <a:off x="4328975" y="4482616"/>
              <a:ext cx="1362736" cy="1032519"/>
            </a:xfrm>
            <a:custGeom>
              <a:avLst/>
              <a:gdLst/>
              <a:ahLst/>
              <a:cxnLst>
                <a:cxn ang="0">
                  <a:pos x="672" y="366"/>
                </a:cxn>
                <a:cxn ang="0">
                  <a:pos x="792" y="510"/>
                </a:cxn>
                <a:cxn ang="0">
                  <a:pos x="858" y="480"/>
                </a:cxn>
                <a:cxn ang="0">
                  <a:pos x="864" y="468"/>
                </a:cxn>
                <a:cxn ang="0">
                  <a:pos x="918" y="450"/>
                </a:cxn>
                <a:cxn ang="0">
                  <a:pos x="984" y="516"/>
                </a:cxn>
                <a:cxn ang="0">
                  <a:pos x="996" y="534"/>
                </a:cxn>
                <a:cxn ang="0">
                  <a:pos x="1008" y="540"/>
                </a:cxn>
                <a:cxn ang="0">
                  <a:pos x="1020" y="570"/>
                </a:cxn>
                <a:cxn ang="0">
                  <a:pos x="1056" y="582"/>
                </a:cxn>
                <a:cxn ang="0">
                  <a:pos x="1080" y="594"/>
                </a:cxn>
                <a:cxn ang="0">
                  <a:pos x="1092" y="600"/>
                </a:cxn>
                <a:cxn ang="0">
                  <a:pos x="1098" y="630"/>
                </a:cxn>
                <a:cxn ang="0">
                  <a:pos x="1122" y="654"/>
                </a:cxn>
                <a:cxn ang="0">
                  <a:pos x="1152" y="678"/>
                </a:cxn>
                <a:cxn ang="0">
                  <a:pos x="1170" y="696"/>
                </a:cxn>
                <a:cxn ang="0">
                  <a:pos x="1194" y="702"/>
                </a:cxn>
                <a:cxn ang="0">
                  <a:pos x="1140" y="780"/>
                </a:cxn>
                <a:cxn ang="0">
                  <a:pos x="1068" y="816"/>
                </a:cxn>
                <a:cxn ang="0">
                  <a:pos x="1008" y="900"/>
                </a:cxn>
                <a:cxn ang="0">
                  <a:pos x="936" y="918"/>
                </a:cxn>
                <a:cxn ang="0">
                  <a:pos x="834" y="882"/>
                </a:cxn>
                <a:cxn ang="0">
                  <a:pos x="810" y="900"/>
                </a:cxn>
                <a:cxn ang="0">
                  <a:pos x="684" y="876"/>
                </a:cxn>
                <a:cxn ang="0">
                  <a:pos x="642" y="840"/>
                </a:cxn>
                <a:cxn ang="0">
                  <a:pos x="504" y="780"/>
                </a:cxn>
                <a:cxn ang="0">
                  <a:pos x="450" y="780"/>
                </a:cxn>
                <a:cxn ang="0">
                  <a:pos x="402" y="732"/>
                </a:cxn>
                <a:cxn ang="0">
                  <a:pos x="402" y="720"/>
                </a:cxn>
                <a:cxn ang="0">
                  <a:pos x="324" y="672"/>
                </a:cxn>
                <a:cxn ang="0">
                  <a:pos x="324" y="642"/>
                </a:cxn>
                <a:cxn ang="0">
                  <a:pos x="270" y="618"/>
                </a:cxn>
                <a:cxn ang="0">
                  <a:pos x="258" y="576"/>
                </a:cxn>
                <a:cxn ang="0">
                  <a:pos x="192" y="546"/>
                </a:cxn>
                <a:cxn ang="0">
                  <a:pos x="132" y="534"/>
                </a:cxn>
                <a:cxn ang="0">
                  <a:pos x="54" y="474"/>
                </a:cxn>
                <a:cxn ang="0">
                  <a:pos x="30" y="450"/>
                </a:cxn>
                <a:cxn ang="0">
                  <a:pos x="12" y="432"/>
                </a:cxn>
                <a:cxn ang="0">
                  <a:pos x="78" y="354"/>
                </a:cxn>
                <a:cxn ang="0">
                  <a:pos x="186" y="246"/>
                </a:cxn>
                <a:cxn ang="0">
                  <a:pos x="264" y="120"/>
                </a:cxn>
                <a:cxn ang="0">
                  <a:pos x="330" y="84"/>
                </a:cxn>
                <a:cxn ang="0">
                  <a:pos x="312" y="48"/>
                </a:cxn>
                <a:cxn ang="0">
                  <a:pos x="432" y="48"/>
                </a:cxn>
                <a:cxn ang="0">
                  <a:pos x="408" y="108"/>
                </a:cxn>
                <a:cxn ang="0">
                  <a:pos x="414" y="144"/>
                </a:cxn>
                <a:cxn ang="0">
                  <a:pos x="426" y="198"/>
                </a:cxn>
                <a:cxn ang="0">
                  <a:pos x="426" y="228"/>
                </a:cxn>
                <a:cxn ang="0">
                  <a:pos x="528" y="294"/>
                </a:cxn>
                <a:cxn ang="0">
                  <a:pos x="666" y="336"/>
                </a:cxn>
              </a:cxnLst>
              <a:rect l="0" t="0" r="r" b="b"/>
              <a:pathLst>
                <a:path w="1212" h="918">
                  <a:moveTo>
                    <a:pt x="666" y="336"/>
                  </a:moveTo>
                  <a:lnTo>
                    <a:pt x="672" y="360"/>
                  </a:lnTo>
                  <a:lnTo>
                    <a:pt x="672" y="366"/>
                  </a:lnTo>
                  <a:lnTo>
                    <a:pt x="720" y="414"/>
                  </a:lnTo>
                  <a:lnTo>
                    <a:pt x="726" y="444"/>
                  </a:lnTo>
                  <a:lnTo>
                    <a:pt x="792" y="510"/>
                  </a:lnTo>
                  <a:lnTo>
                    <a:pt x="828" y="510"/>
                  </a:lnTo>
                  <a:lnTo>
                    <a:pt x="858" y="486"/>
                  </a:lnTo>
                  <a:lnTo>
                    <a:pt x="858" y="480"/>
                  </a:lnTo>
                  <a:lnTo>
                    <a:pt x="864" y="474"/>
                  </a:lnTo>
                  <a:lnTo>
                    <a:pt x="852" y="468"/>
                  </a:lnTo>
                  <a:lnTo>
                    <a:pt x="864" y="468"/>
                  </a:lnTo>
                  <a:lnTo>
                    <a:pt x="858" y="462"/>
                  </a:lnTo>
                  <a:lnTo>
                    <a:pt x="864" y="450"/>
                  </a:lnTo>
                  <a:lnTo>
                    <a:pt x="918" y="450"/>
                  </a:lnTo>
                  <a:lnTo>
                    <a:pt x="972" y="486"/>
                  </a:lnTo>
                  <a:lnTo>
                    <a:pt x="984" y="510"/>
                  </a:lnTo>
                  <a:lnTo>
                    <a:pt x="984" y="516"/>
                  </a:lnTo>
                  <a:lnTo>
                    <a:pt x="990" y="510"/>
                  </a:lnTo>
                  <a:lnTo>
                    <a:pt x="990" y="516"/>
                  </a:lnTo>
                  <a:lnTo>
                    <a:pt x="996" y="534"/>
                  </a:lnTo>
                  <a:lnTo>
                    <a:pt x="1008" y="528"/>
                  </a:lnTo>
                  <a:lnTo>
                    <a:pt x="1002" y="534"/>
                  </a:lnTo>
                  <a:lnTo>
                    <a:pt x="1008" y="540"/>
                  </a:lnTo>
                  <a:lnTo>
                    <a:pt x="1002" y="546"/>
                  </a:lnTo>
                  <a:lnTo>
                    <a:pt x="1020" y="552"/>
                  </a:lnTo>
                  <a:lnTo>
                    <a:pt x="1020" y="570"/>
                  </a:lnTo>
                  <a:lnTo>
                    <a:pt x="1050" y="558"/>
                  </a:lnTo>
                  <a:lnTo>
                    <a:pt x="1062" y="576"/>
                  </a:lnTo>
                  <a:lnTo>
                    <a:pt x="1056" y="582"/>
                  </a:lnTo>
                  <a:lnTo>
                    <a:pt x="1074" y="576"/>
                  </a:lnTo>
                  <a:lnTo>
                    <a:pt x="1086" y="588"/>
                  </a:lnTo>
                  <a:lnTo>
                    <a:pt x="1080" y="594"/>
                  </a:lnTo>
                  <a:lnTo>
                    <a:pt x="1080" y="606"/>
                  </a:lnTo>
                  <a:lnTo>
                    <a:pt x="1092" y="612"/>
                  </a:lnTo>
                  <a:lnTo>
                    <a:pt x="1092" y="600"/>
                  </a:lnTo>
                  <a:lnTo>
                    <a:pt x="1098" y="618"/>
                  </a:lnTo>
                  <a:lnTo>
                    <a:pt x="1098" y="624"/>
                  </a:lnTo>
                  <a:lnTo>
                    <a:pt x="1098" y="630"/>
                  </a:lnTo>
                  <a:lnTo>
                    <a:pt x="1122" y="642"/>
                  </a:lnTo>
                  <a:lnTo>
                    <a:pt x="1116" y="648"/>
                  </a:lnTo>
                  <a:lnTo>
                    <a:pt x="1122" y="654"/>
                  </a:lnTo>
                  <a:lnTo>
                    <a:pt x="1116" y="660"/>
                  </a:lnTo>
                  <a:lnTo>
                    <a:pt x="1152" y="666"/>
                  </a:lnTo>
                  <a:lnTo>
                    <a:pt x="1152" y="678"/>
                  </a:lnTo>
                  <a:lnTo>
                    <a:pt x="1164" y="690"/>
                  </a:lnTo>
                  <a:lnTo>
                    <a:pt x="1176" y="690"/>
                  </a:lnTo>
                  <a:lnTo>
                    <a:pt x="1170" y="696"/>
                  </a:lnTo>
                  <a:lnTo>
                    <a:pt x="1188" y="690"/>
                  </a:lnTo>
                  <a:lnTo>
                    <a:pt x="1182" y="702"/>
                  </a:lnTo>
                  <a:lnTo>
                    <a:pt x="1194" y="702"/>
                  </a:lnTo>
                  <a:lnTo>
                    <a:pt x="1194" y="714"/>
                  </a:lnTo>
                  <a:lnTo>
                    <a:pt x="1212" y="708"/>
                  </a:lnTo>
                  <a:lnTo>
                    <a:pt x="1140" y="780"/>
                  </a:lnTo>
                  <a:lnTo>
                    <a:pt x="1122" y="810"/>
                  </a:lnTo>
                  <a:lnTo>
                    <a:pt x="1074" y="810"/>
                  </a:lnTo>
                  <a:lnTo>
                    <a:pt x="1068" y="816"/>
                  </a:lnTo>
                  <a:lnTo>
                    <a:pt x="1062" y="828"/>
                  </a:lnTo>
                  <a:lnTo>
                    <a:pt x="1032" y="846"/>
                  </a:lnTo>
                  <a:lnTo>
                    <a:pt x="1008" y="900"/>
                  </a:lnTo>
                  <a:lnTo>
                    <a:pt x="990" y="906"/>
                  </a:lnTo>
                  <a:lnTo>
                    <a:pt x="972" y="882"/>
                  </a:lnTo>
                  <a:lnTo>
                    <a:pt x="936" y="918"/>
                  </a:lnTo>
                  <a:lnTo>
                    <a:pt x="888" y="882"/>
                  </a:lnTo>
                  <a:lnTo>
                    <a:pt x="846" y="900"/>
                  </a:lnTo>
                  <a:lnTo>
                    <a:pt x="834" y="882"/>
                  </a:lnTo>
                  <a:lnTo>
                    <a:pt x="816" y="876"/>
                  </a:lnTo>
                  <a:lnTo>
                    <a:pt x="810" y="888"/>
                  </a:lnTo>
                  <a:lnTo>
                    <a:pt x="810" y="900"/>
                  </a:lnTo>
                  <a:lnTo>
                    <a:pt x="774" y="900"/>
                  </a:lnTo>
                  <a:lnTo>
                    <a:pt x="738" y="876"/>
                  </a:lnTo>
                  <a:lnTo>
                    <a:pt x="684" y="876"/>
                  </a:lnTo>
                  <a:lnTo>
                    <a:pt x="684" y="870"/>
                  </a:lnTo>
                  <a:lnTo>
                    <a:pt x="672" y="858"/>
                  </a:lnTo>
                  <a:lnTo>
                    <a:pt x="642" y="840"/>
                  </a:lnTo>
                  <a:lnTo>
                    <a:pt x="612" y="846"/>
                  </a:lnTo>
                  <a:lnTo>
                    <a:pt x="504" y="798"/>
                  </a:lnTo>
                  <a:lnTo>
                    <a:pt x="504" y="780"/>
                  </a:lnTo>
                  <a:lnTo>
                    <a:pt x="468" y="780"/>
                  </a:lnTo>
                  <a:lnTo>
                    <a:pt x="462" y="768"/>
                  </a:lnTo>
                  <a:lnTo>
                    <a:pt x="450" y="780"/>
                  </a:lnTo>
                  <a:lnTo>
                    <a:pt x="408" y="762"/>
                  </a:lnTo>
                  <a:lnTo>
                    <a:pt x="408" y="750"/>
                  </a:lnTo>
                  <a:lnTo>
                    <a:pt x="402" y="732"/>
                  </a:lnTo>
                  <a:lnTo>
                    <a:pt x="408" y="732"/>
                  </a:lnTo>
                  <a:lnTo>
                    <a:pt x="396" y="726"/>
                  </a:lnTo>
                  <a:lnTo>
                    <a:pt x="402" y="720"/>
                  </a:lnTo>
                  <a:lnTo>
                    <a:pt x="402" y="708"/>
                  </a:lnTo>
                  <a:lnTo>
                    <a:pt x="402" y="702"/>
                  </a:lnTo>
                  <a:lnTo>
                    <a:pt x="324" y="672"/>
                  </a:lnTo>
                  <a:lnTo>
                    <a:pt x="330" y="666"/>
                  </a:lnTo>
                  <a:lnTo>
                    <a:pt x="324" y="654"/>
                  </a:lnTo>
                  <a:lnTo>
                    <a:pt x="324" y="642"/>
                  </a:lnTo>
                  <a:lnTo>
                    <a:pt x="330" y="642"/>
                  </a:lnTo>
                  <a:lnTo>
                    <a:pt x="324" y="624"/>
                  </a:lnTo>
                  <a:lnTo>
                    <a:pt x="270" y="618"/>
                  </a:lnTo>
                  <a:lnTo>
                    <a:pt x="264" y="600"/>
                  </a:lnTo>
                  <a:lnTo>
                    <a:pt x="270" y="588"/>
                  </a:lnTo>
                  <a:lnTo>
                    <a:pt x="258" y="576"/>
                  </a:lnTo>
                  <a:lnTo>
                    <a:pt x="258" y="564"/>
                  </a:lnTo>
                  <a:lnTo>
                    <a:pt x="258" y="558"/>
                  </a:lnTo>
                  <a:lnTo>
                    <a:pt x="192" y="546"/>
                  </a:lnTo>
                  <a:lnTo>
                    <a:pt x="186" y="534"/>
                  </a:lnTo>
                  <a:lnTo>
                    <a:pt x="168" y="522"/>
                  </a:lnTo>
                  <a:lnTo>
                    <a:pt x="132" y="534"/>
                  </a:lnTo>
                  <a:lnTo>
                    <a:pt x="90" y="492"/>
                  </a:lnTo>
                  <a:lnTo>
                    <a:pt x="96" y="486"/>
                  </a:lnTo>
                  <a:lnTo>
                    <a:pt x="54" y="474"/>
                  </a:lnTo>
                  <a:lnTo>
                    <a:pt x="36" y="456"/>
                  </a:lnTo>
                  <a:lnTo>
                    <a:pt x="24" y="462"/>
                  </a:lnTo>
                  <a:lnTo>
                    <a:pt x="30" y="450"/>
                  </a:lnTo>
                  <a:lnTo>
                    <a:pt x="30" y="444"/>
                  </a:lnTo>
                  <a:lnTo>
                    <a:pt x="12" y="444"/>
                  </a:lnTo>
                  <a:lnTo>
                    <a:pt x="12" y="432"/>
                  </a:lnTo>
                  <a:lnTo>
                    <a:pt x="0" y="414"/>
                  </a:lnTo>
                  <a:lnTo>
                    <a:pt x="36" y="354"/>
                  </a:lnTo>
                  <a:lnTo>
                    <a:pt x="78" y="354"/>
                  </a:lnTo>
                  <a:lnTo>
                    <a:pt x="114" y="324"/>
                  </a:lnTo>
                  <a:lnTo>
                    <a:pt x="144" y="270"/>
                  </a:lnTo>
                  <a:lnTo>
                    <a:pt x="186" y="246"/>
                  </a:lnTo>
                  <a:lnTo>
                    <a:pt x="216" y="186"/>
                  </a:lnTo>
                  <a:lnTo>
                    <a:pt x="258" y="144"/>
                  </a:lnTo>
                  <a:lnTo>
                    <a:pt x="264" y="120"/>
                  </a:lnTo>
                  <a:lnTo>
                    <a:pt x="276" y="102"/>
                  </a:lnTo>
                  <a:lnTo>
                    <a:pt x="282" y="114"/>
                  </a:lnTo>
                  <a:lnTo>
                    <a:pt x="330" y="84"/>
                  </a:lnTo>
                  <a:lnTo>
                    <a:pt x="330" y="78"/>
                  </a:lnTo>
                  <a:lnTo>
                    <a:pt x="330" y="72"/>
                  </a:lnTo>
                  <a:lnTo>
                    <a:pt x="312" y="48"/>
                  </a:lnTo>
                  <a:lnTo>
                    <a:pt x="354" y="0"/>
                  </a:lnTo>
                  <a:lnTo>
                    <a:pt x="432" y="42"/>
                  </a:lnTo>
                  <a:lnTo>
                    <a:pt x="432" y="48"/>
                  </a:lnTo>
                  <a:lnTo>
                    <a:pt x="432" y="60"/>
                  </a:lnTo>
                  <a:lnTo>
                    <a:pt x="432" y="66"/>
                  </a:lnTo>
                  <a:lnTo>
                    <a:pt x="408" y="108"/>
                  </a:lnTo>
                  <a:lnTo>
                    <a:pt x="414" y="126"/>
                  </a:lnTo>
                  <a:lnTo>
                    <a:pt x="414" y="132"/>
                  </a:lnTo>
                  <a:lnTo>
                    <a:pt x="414" y="144"/>
                  </a:lnTo>
                  <a:lnTo>
                    <a:pt x="420" y="174"/>
                  </a:lnTo>
                  <a:lnTo>
                    <a:pt x="426" y="192"/>
                  </a:lnTo>
                  <a:lnTo>
                    <a:pt x="426" y="198"/>
                  </a:lnTo>
                  <a:lnTo>
                    <a:pt x="426" y="210"/>
                  </a:lnTo>
                  <a:lnTo>
                    <a:pt x="426" y="216"/>
                  </a:lnTo>
                  <a:lnTo>
                    <a:pt x="426" y="228"/>
                  </a:lnTo>
                  <a:lnTo>
                    <a:pt x="450" y="270"/>
                  </a:lnTo>
                  <a:lnTo>
                    <a:pt x="462" y="282"/>
                  </a:lnTo>
                  <a:lnTo>
                    <a:pt x="528" y="294"/>
                  </a:lnTo>
                  <a:lnTo>
                    <a:pt x="546" y="324"/>
                  </a:lnTo>
                  <a:lnTo>
                    <a:pt x="588" y="342"/>
                  </a:lnTo>
                  <a:lnTo>
                    <a:pt x="666" y="33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6" name="Freeform 14">
              <a:extLst>
                <a:ext uri="{FF2B5EF4-FFF2-40B4-BE49-F238E27FC236}">
                  <a16:creationId xmlns:a16="http://schemas.microsoft.com/office/drawing/2014/main" id="{56FD0CD0-822B-4ADA-BFFA-D7A003411D13}"/>
                </a:ext>
              </a:extLst>
            </p:cNvPr>
            <p:cNvSpPr>
              <a:spLocks noChangeAspect="1"/>
            </p:cNvSpPr>
            <p:nvPr/>
          </p:nvSpPr>
          <p:spPr bwMode="auto">
            <a:xfrm>
              <a:off x="5253207" y="3551324"/>
              <a:ext cx="924232" cy="560125"/>
            </a:xfrm>
            <a:custGeom>
              <a:avLst/>
              <a:gdLst/>
              <a:ahLst/>
              <a:cxnLst>
                <a:cxn ang="0">
                  <a:pos x="822" y="60"/>
                </a:cxn>
                <a:cxn ang="0">
                  <a:pos x="768" y="150"/>
                </a:cxn>
                <a:cxn ang="0">
                  <a:pos x="720" y="174"/>
                </a:cxn>
                <a:cxn ang="0">
                  <a:pos x="672" y="180"/>
                </a:cxn>
                <a:cxn ang="0">
                  <a:pos x="606" y="228"/>
                </a:cxn>
                <a:cxn ang="0">
                  <a:pos x="594" y="258"/>
                </a:cxn>
                <a:cxn ang="0">
                  <a:pos x="534" y="294"/>
                </a:cxn>
                <a:cxn ang="0">
                  <a:pos x="504" y="348"/>
                </a:cxn>
                <a:cxn ang="0">
                  <a:pos x="318" y="426"/>
                </a:cxn>
                <a:cxn ang="0">
                  <a:pos x="276" y="468"/>
                </a:cxn>
                <a:cxn ang="0">
                  <a:pos x="204" y="462"/>
                </a:cxn>
                <a:cxn ang="0">
                  <a:pos x="168" y="486"/>
                </a:cxn>
                <a:cxn ang="0">
                  <a:pos x="132" y="486"/>
                </a:cxn>
                <a:cxn ang="0">
                  <a:pos x="90" y="498"/>
                </a:cxn>
                <a:cxn ang="0">
                  <a:pos x="6" y="396"/>
                </a:cxn>
                <a:cxn ang="0">
                  <a:pos x="6" y="390"/>
                </a:cxn>
                <a:cxn ang="0">
                  <a:pos x="0" y="384"/>
                </a:cxn>
                <a:cxn ang="0">
                  <a:pos x="0" y="366"/>
                </a:cxn>
                <a:cxn ang="0">
                  <a:pos x="6" y="354"/>
                </a:cxn>
                <a:cxn ang="0">
                  <a:pos x="6" y="342"/>
                </a:cxn>
                <a:cxn ang="0">
                  <a:pos x="6" y="336"/>
                </a:cxn>
                <a:cxn ang="0">
                  <a:pos x="6" y="330"/>
                </a:cxn>
                <a:cxn ang="0">
                  <a:pos x="12" y="324"/>
                </a:cxn>
                <a:cxn ang="0">
                  <a:pos x="42" y="306"/>
                </a:cxn>
                <a:cxn ang="0">
                  <a:pos x="42" y="300"/>
                </a:cxn>
                <a:cxn ang="0">
                  <a:pos x="42" y="294"/>
                </a:cxn>
                <a:cxn ang="0">
                  <a:pos x="30" y="282"/>
                </a:cxn>
                <a:cxn ang="0">
                  <a:pos x="36" y="264"/>
                </a:cxn>
                <a:cxn ang="0">
                  <a:pos x="30" y="258"/>
                </a:cxn>
                <a:cxn ang="0">
                  <a:pos x="36" y="258"/>
                </a:cxn>
                <a:cxn ang="0">
                  <a:pos x="72" y="228"/>
                </a:cxn>
                <a:cxn ang="0">
                  <a:pos x="96" y="252"/>
                </a:cxn>
                <a:cxn ang="0">
                  <a:pos x="108" y="234"/>
                </a:cxn>
                <a:cxn ang="0">
                  <a:pos x="174" y="174"/>
                </a:cxn>
                <a:cxn ang="0">
                  <a:pos x="198" y="192"/>
                </a:cxn>
                <a:cxn ang="0">
                  <a:pos x="198" y="180"/>
                </a:cxn>
                <a:cxn ang="0">
                  <a:pos x="204" y="156"/>
                </a:cxn>
                <a:cxn ang="0">
                  <a:pos x="216" y="144"/>
                </a:cxn>
                <a:cxn ang="0">
                  <a:pos x="192" y="120"/>
                </a:cxn>
                <a:cxn ang="0">
                  <a:pos x="162" y="102"/>
                </a:cxn>
                <a:cxn ang="0">
                  <a:pos x="180" y="90"/>
                </a:cxn>
                <a:cxn ang="0">
                  <a:pos x="192" y="48"/>
                </a:cxn>
                <a:cxn ang="0">
                  <a:pos x="174" y="18"/>
                </a:cxn>
                <a:cxn ang="0">
                  <a:pos x="180" y="6"/>
                </a:cxn>
                <a:cxn ang="0">
                  <a:pos x="204" y="18"/>
                </a:cxn>
                <a:cxn ang="0">
                  <a:pos x="210" y="36"/>
                </a:cxn>
                <a:cxn ang="0">
                  <a:pos x="246" y="48"/>
                </a:cxn>
                <a:cxn ang="0">
                  <a:pos x="348" y="12"/>
                </a:cxn>
                <a:cxn ang="0">
                  <a:pos x="402" y="18"/>
                </a:cxn>
                <a:cxn ang="0">
                  <a:pos x="480" y="0"/>
                </a:cxn>
                <a:cxn ang="0">
                  <a:pos x="558" y="12"/>
                </a:cxn>
                <a:cxn ang="0">
                  <a:pos x="738" y="0"/>
                </a:cxn>
                <a:cxn ang="0">
                  <a:pos x="768" y="36"/>
                </a:cxn>
                <a:cxn ang="0">
                  <a:pos x="792" y="36"/>
                </a:cxn>
                <a:cxn ang="0">
                  <a:pos x="804" y="54"/>
                </a:cxn>
                <a:cxn ang="0">
                  <a:pos x="822" y="60"/>
                </a:cxn>
              </a:cxnLst>
              <a:rect l="0" t="0" r="r" b="b"/>
              <a:pathLst>
                <a:path w="822" h="498">
                  <a:moveTo>
                    <a:pt x="822" y="60"/>
                  </a:moveTo>
                  <a:lnTo>
                    <a:pt x="768" y="150"/>
                  </a:lnTo>
                  <a:lnTo>
                    <a:pt x="720" y="174"/>
                  </a:lnTo>
                  <a:lnTo>
                    <a:pt x="672" y="180"/>
                  </a:lnTo>
                  <a:lnTo>
                    <a:pt x="606" y="228"/>
                  </a:lnTo>
                  <a:lnTo>
                    <a:pt x="594" y="258"/>
                  </a:lnTo>
                  <a:lnTo>
                    <a:pt x="534" y="294"/>
                  </a:lnTo>
                  <a:lnTo>
                    <a:pt x="504" y="348"/>
                  </a:lnTo>
                  <a:lnTo>
                    <a:pt x="318" y="426"/>
                  </a:lnTo>
                  <a:lnTo>
                    <a:pt x="276" y="468"/>
                  </a:lnTo>
                  <a:lnTo>
                    <a:pt x="204" y="462"/>
                  </a:lnTo>
                  <a:lnTo>
                    <a:pt x="168" y="486"/>
                  </a:lnTo>
                  <a:lnTo>
                    <a:pt x="132" y="486"/>
                  </a:lnTo>
                  <a:lnTo>
                    <a:pt x="90" y="498"/>
                  </a:lnTo>
                  <a:lnTo>
                    <a:pt x="6" y="396"/>
                  </a:lnTo>
                  <a:lnTo>
                    <a:pt x="6" y="390"/>
                  </a:lnTo>
                  <a:lnTo>
                    <a:pt x="0" y="384"/>
                  </a:lnTo>
                  <a:lnTo>
                    <a:pt x="0" y="366"/>
                  </a:lnTo>
                  <a:lnTo>
                    <a:pt x="6" y="354"/>
                  </a:lnTo>
                  <a:lnTo>
                    <a:pt x="6" y="342"/>
                  </a:lnTo>
                  <a:lnTo>
                    <a:pt x="6" y="336"/>
                  </a:lnTo>
                  <a:lnTo>
                    <a:pt x="6" y="330"/>
                  </a:lnTo>
                  <a:lnTo>
                    <a:pt x="12" y="324"/>
                  </a:lnTo>
                  <a:lnTo>
                    <a:pt x="42" y="306"/>
                  </a:lnTo>
                  <a:lnTo>
                    <a:pt x="42" y="300"/>
                  </a:lnTo>
                  <a:lnTo>
                    <a:pt x="42" y="294"/>
                  </a:lnTo>
                  <a:lnTo>
                    <a:pt x="30" y="282"/>
                  </a:lnTo>
                  <a:lnTo>
                    <a:pt x="36" y="264"/>
                  </a:lnTo>
                  <a:lnTo>
                    <a:pt x="30" y="258"/>
                  </a:lnTo>
                  <a:lnTo>
                    <a:pt x="36" y="258"/>
                  </a:lnTo>
                  <a:lnTo>
                    <a:pt x="72" y="228"/>
                  </a:lnTo>
                  <a:lnTo>
                    <a:pt x="96" y="252"/>
                  </a:lnTo>
                  <a:lnTo>
                    <a:pt x="108" y="234"/>
                  </a:lnTo>
                  <a:lnTo>
                    <a:pt x="174" y="174"/>
                  </a:lnTo>
                  <a:lnTo>
                    <a:pt x="198" y="192"/>
                  </a:lnTo>
                  <a:lnTo>
                    <a:pt x="198" y="180"/>
                  </a:lnTo>
                  <a:lnTo>
                    <a:pt x="204" y="156"/>
                  </a:lnTo>
                  <a:lnTo>
                    <a:pt x="216" y="144"/>
                  </a:lnTo>
                  <a:lnTo>
                    <a:pt x="192" y="120"/>
                  </a:lnTo>
                  <a:lnTo>
                    <a:pt x="162" y="102"/>
                  </a:lnTo>
                  <a:lnTo>
                    <a:pt x="180" y="90"/>
                  </a:lnTo>
                  <a:lnTo>
                    <a:pt x="192" y="48"/>
                  </a:lnTo>
                  <a:lnTo>
                    <a:pt x="174" y="18"/>
                  </a:lnTo>
                  <a:lnTo>
                    <a:pt x="180" y="6"/>
                  </a:lnTo>
                  <a:lnTo>
                    <a:pt x="204" y="18"/>
                  </a:lnTo>
                  <a:lnTo>
                    <a:pt x="210" y="36"/>
                  </a:lnTo>
                  <a:lnTo>
                    <a:pt x="246" y="48"/>
                  </a:lnTo>
                  <a:lnTo>
                    <a:pt x="348" y="12"/>
                  </a:lnTo>
                  <a:lnTo>
                    <a:pt x="402" y="18"/>
                  </a:lnTo>
                  <a:lnTo>
                    <a:pt x="480" y="0"/>
                  </a:lnTo>
                  <a:lnTo>
                    <a:pt x="558" y="12"/>
                  </a:lnTo>
                  <a:lnTo>
                    <a:pt x="738" y="0"/>
                  </a:lnTo>
                  <a:lnTo>
                    <a:pt x="768" y="36"/>
                  </a:lnTo>
                  <a:lnTo>
                    <a:pt x="792" y="36"/>
                  </a:lnTo>
                  <a:lnTo>
                    <a:pt x="804" y="54"/>
                  </a:lnTo>
                  <a:lnTo>
                    <a:pt x="822" y="6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7" name="Freeform 15">
              <a:extLst>
                <a:ext uri="{FF2B5EF4-FFF2-40B4-BE49-F238E27FC236}">
                  <a16:creationId xmlns:a16="http://schemas.microsoft.com/office/drawing/2014/main" id="{8FDB1E85-694B-498D-820E-94FE7076EBA1}"/>
                </a:ext>
              </a:extLst>
            </p:cNvPr>
            <p:cNvSpPr>
              <a:spLocks noChangeAspect="1"/>
            </p:cNvSpPr>
            <p:nvPr/>
          </p:nvSpPr>
          <p:spPr bwMode="auto">
            <a:xfrm>
              <a:off x="3849993" y="4374640"/>
              <a:ext cx="613906" cy="668101"/>
            </a:xfrm>
            <a:custGeom>
              <a:avLst/>
              <a:gdLst/>
              <a:ahLst/>
              <a:cxnLst>
                <a:cxn ang="0">
                  <a:pos x="486" y="36"/>
                </a:cxn>
                <a:cxn ang="0">
                  <a:pos x="486" y="48"/>
                </a:cxn>
                <a:cxn ang="0">
                  <a:pos x="486" y="60"/>
                </a:cxn>
                <a:cxn ang="0">
                  <a:pos x="510" y="90"/>
                </a:cxn>
                <a:cxn ang="0">
                  <a:pos x="510" y="108"/>
                </a:cxn>
                <a:cxn ang="0">
                  <a:pos x="510" y="132"/>
                </a:cxn>
                <a:cxn ang="0">
                  <a:pos x="546" y="222"/>
                </a:cxn>
                <a:cxn ang="0">
                  <a:pos x="498" y="210"/>
                </a:cxn>
                <a:cxn ang="0">
                  <a:pos x="432" y="234"/>
                </a:cxn>
                <a:cxn ang="0">
                  <a:pos x="402" y="264"/>
                </a:cxn>
                <a:cxn ang="0">
                  <a:pos x="414" y="282"/>
                </a:cxn>
                <a:cxn ang="0">
                  <a:pos x="414" y="306"/>
                </a:cxn>
                <a:cxn ang="0">
                  <a:pos x="366" y="300"/>
                </a:cxn>
                <a:cxn ang="0">
                  <a:pos x="348" y="324"/>
                </a:cxn>
                <a:cxn ang="0">
                  <a:pos x="348" y="348"/>
                </a:cxn>
                <a:cxn ang="0">
                  <a:pos x="390" y="384"/>
                </a:cxn>
                <a:cxn ang="0">
                  <a:pos x="390" y="402"/>
                </a:cxn>
                <a:cxn ang="0">
                  <a:pos x="390" y="420"/>
                </a:cxn>
                <a:cxn ang="0">
                  <a:pos x="420" y="438"/>
                </a:cxn>
                <a:cxn ang="0">
                  <a:pos x="462" y="450"/>
                </a:cxn>
                <a:cxn ang="0">
                  <a:pos x="438" y="528"/>
                </a:cxn>
                <a:cxn ang="0">
                  <a:pos x="456" y="540"/>
                </a:cxn>
                <a:cxn ang="0">
                  <a:pos x="450" y="558"/>
                </a:cxn>
                <a:cxn ang="0">
                  <a:pos x="480" y="570"/>
                </a:cxn>
                <a:cxn ang="0">
                  <a:pos x="474" y="582"/>
                </a:cxn>
                <a:cxn ang="0">
                  <a:pos x="438" y="594"/>
                </a:cxn>
                <a:cxn ang="0">
                  <a:pos x="360" y="570"/>
                </a:cxn>
                <a:cxn ang="0">
                  <a:pos x="360" y="552"/>
                </a:cxn>
                <a:cxn ang="0">
                  <a:pos x="360" y="498"/>
                </a:cxn>
                <a:cxn ang="0">
                  <a:pos x="330" y="474"/>
                </a:cxn>
                <a:cxn ang="0">
                  <a:pos x="288" y="504"/>
                </a:cxn>
                <a:cxn ang="0">
                  <a:pos x="288" y="474"/>
                </a:cxn>
                <a:cxn ang="0">
                  <a:pos x="300" y="444"/>
                </a:cxn>
                <a:cxn ang="0">
                  <a:pos x="246" y="402"/>
                </a:cxn>
                <a:cxn ang="0">
                  <a:pos x="162" y="408"/>
                </a:cxn>
                <a:cxn ang="0">
                  <a:pos x="174" y="384"/>
                </a:cxn>
                <a:cxn ang="0">
                  <a:pos x="198" y="348"/>
                </a:cxn>
                <a:cxn ang="0">
                  <a:pos x="186" y="324"/>
                </a:cxn>
                <a:cxn ang="0">
                  <a:pos x="180" y="306"/>
                </a:cxn>
                <a:cxn ang="0">
                  <a:pos x="156" y="276"/>
                </a:cxn>
                <a:cxn ang="0">
                  <a:pos x="72" y="270"/>
                </a:cxn>
                <a:cxn ang="0">
                  <a:pos x="24" y="174"/>
                </a:cxn>
                <a:cxn ang="0">
                  <a:pos x="60" y="168"/>
                </a:cxn>
                <a:cxn ang="0">
                  <a:pos x="60" y="156"/>
                </a:cxn>
                <a:cxn ang="0">
                  <a:pos x="60" y="144"/>
                </a:cxn>
                <a:cxn ang="0">
                  <a:pos x="66" y="132"/>
                </a:cxn>
                <a:cxn ang="0">
                  <a:pos x="84" y="108"/>
                </a:cxn>
                <a:cxn ang="0">
                  <a:pos x="96" y="96"/>
                </a:cxn>
                <a:cxn ang="0">
                  <a:pos x="84" y="90"/>
                </a:cxn>
                <a:cxn ang="0">
                  <a:pos x="126" y="18"/>
                </a:cxn>
                <a:cxn ang="0">
                  <a:pos x="168" y="36"/>
                </a:cxn>
                <a:cxn ang="0">
                  <a:pos x="198" y="48"/>
                </a:cxn>
                <a:cxn ang="0">
                  <a:pos x="270" y="66"/>
                </a:cxn>
                <a:cxn ang="0">
                  <a:pos x="372" y="48"/>
                </a:cxn>
                <a:cxn ang="0">
                  <a:pos x="378" y="6"/>
                </a:cxn>
                <a:cxn ang="0">
                  <a:pos x="486" y="30"/>
                </a:cxn>
              </a:cxnLst>
              <a:rect l="0" t="0" r="r" b="b"/>
              <a:pathLst>
                <a:path w="546" h="594">
                  <a:moveTo>
                    <a:pt x="486" y="30"/>
                  </a:moveTo>
                  <a:lnTo>
                    <a:pt x="486" y="36"/>
                  </a:lnTo>
                  <a:lnTo>
                    <a:pt x="486" y="42"/>
                  </a:lnTo>
                  <a:lnTo>
                    <a:pt x="486" y="48"/>
                  </a:lnTo>
                  <a:lnTo>
                    <a:pt x="486" y="54"/>
                  </a:lnTo>
                  <a:lnTo>
                    <a:pt x="486" y="60"/>
                  </a:lnTo>
                  <a:lnTo>
                    <a:pt x="486" y="66"/>
                  </a:lnTo>
                  <a:lnTo>
                    <a:pt x="510" y="90"/>
                  </a:lnTo>
                  <a:lnTo>
                    <a:pt x="510" y="96"/>
                  </a:lnTo>
                  <a:lnTo>
                    <a:pt x="510" y="108"/>
                  </a:lnTo>
                  <a:lnTo>
                    <a:pt x="510" y="114"/>
                  </a:lnTo>
                  <a:lnTo>
                    <a:pt x="510" y="132"/>
                  </a:lnTo>
                  <a:lnTo>
                    <a:pt x="534" y="180"/>
                  </a:lnTo>
                  <a:lnTo>
                    <a:pt x="546" y="222"/>
                  </a:lnTo>
                  <a:lnTo>
                    <a:pt x="528" y="228"/>
                  </a:lnTo>
                  <a:lnTo>
                    <a:pt x="498" y="210"/>
                  </a:lnTo>
                  <a:lnTo>
                    <a:pt x="474" y="234"/>
                  </a:lnTo>
                  <a:lnTo>
                    <a:pt x="432" y="234"/>
                  </a:lnTo>
                  <a:lnTo>
                    <a:pt x="426" y="252"/>
                  </a:lnTo>
                  <a:lnTo>
                    <a:pt x="402" y="264"/>
                  </a:lnTo>
                  <a:lnTo>
                    <a:pt x="414" y="276"/>
                  </a:lnTo>
                  <a:lnTo>
                    <a:pt x="414" y="282"/>
                  </a:lnTo>
                  <a:lnTo>
                    <a:pt x="414" y="294"/>
                  </a:lnTo>
                  <a:lnTo>
                    <a:pt x="414" y="306"/>
                  </a:lnTo>
                  <a:lnTo>
                    <a:pt x="396" y="312"/>
                  </a:lnTo>
                  <a:lnTo>
                    <a:pt x="366" y="300"/>
                  </a:lnTo>
                  <a:lnTo>
                    <a:pt x="348" y="312"/>
                  </a:lnTo>
                  <a:lnTo>
                    <a:pt x="348" y="324"/>
                  </a:lnTo>
                  <a:lnTo>
                    <a:pt x="354" y="336"/>
                  </a:lnTo>
                  <a:lnTo>
                    <a:pt x="348" y="348"/>
                  </a:lnTo>
                  <a:lnTo>
                    <a:pt x="354" y="366"/>
                  </a:lnTo>
                  <a:lnTo>
                    <a:pt x="390" y="384"/>
                  </a:lnTo>
                  <a:lnTo>
                    <a:pt x="390" y="390"/>
                  </a:lnTo>
                  <a:lnTo>
                    <a:pt x="390" y="402"/>
                  </a:lnTo>
                  <a:lnTo>
                    <a:pt x="390" y="408"/>
                  </a:lnTo>
                  <a:lnTo>
                    <a:pt x="390" y="420"/>
                  </a:lnTo>
                  <a:lnTo>
                    <a:pt x="390" y="426"/>
                  </a:lnTo>
                  <a:lnTo>
                    <a:pt x="420" y="438"/>
                  </a:lnTo>
                  <a:lnTo>
                    <a:pt x="432" y="456"/>
                  </a:lnTo>
                  <a:lnTo>
                    <a:pt x="462" y="450"/>
                  </a:lnTo>
                  <a:lnTo>
                    <a:pt x="426" y="510"/>
                  </a:lnTo>
                  <a:lnTo>
                    <a:pt x="438" y="528"/>
                  </a:lnTo>
                  <a:lnTo>
                    <a:pt x="438" y="540"/>
                  </a:lnTo>
                  <a:lnTo>
                    <a:pt x="456" y="540"/>
                  </a:lnTo>
                  <a:lnTo>
                    <a:pt x="456" y="546"/>
                  </a:lnTo>
                  <a:lnTo>
                    <a:pt x="450" y="558"/>
                  </a:lnTo>
                  <a:lnTo>
                    <a:pt x="462" y="552"/>
                  </a:lnTo>
                  <a:lnTo>
                    <a:pt x="480" y="570"/>
                  </a:lnTo>
                  <a:lnTo>
                    <a:pt x="480" y="576"/>
                  </a:lnTo>
                  <a:lnTo>
                    <a:pt x="474" y="582"/>
                  </a:lnTo>
                  <a:lnTo>
                    <a:pt x="456" y="582"/>
                  </a:lnTo>
                  <a:lnTo>
                    <a:pt x="438" y="594"/>
                  </a:lnTo>
                  <a:lnTo>
                    <a:pt x="396" y="588"/>
                  </a:lnTo>
                  <a:lnTo>
                    <a:pt x="360" y="570"/>
                  </a:lnTo>
                  <a:lnTo>
                    <a:pt x="360" y="564"/>
                  </a:lnTo>
                  <a:lnTo>
                    <a:pt x="360" y="552"/>
                  </a:lnTo>
                  <a:lnTo>
                    <a:pt x="366" y="522"/>
                  </a:lnTo>
                  <a:lnTo>
                    <a:pt x="360" y="498"/>
                  </a:lnTo>
                  <a:lnTo>
                    <a:pt x="354" y="486"/>
                  </a:lnTo>
                  <a:lnTo>
                    <a:pt x="330" y="474"/>
                  </a:lnTo>
                  <a:lnTo>
                    <a:pt x="312" y="510"/>
                  </a:lnTo>
                  <a:lnTo>
                    <a:pt x="288" y="504"/>
                  </a:lnTo>
                  <a:lnTo>
                    <a:pt x="300" y="498"/>
                  </a:lnTo>
                  <a:lnTo>
                    <a:pt x="288" y="474"/>
                  </a:lnTo>
                  <a:lnTo>
                    <a:pt x="300" y="450"/>
                  </a:lnTo>
                  <a:lnTo>
                    <a:pt x="300" y="444"/>
                  </a:lnTo>
                  <a:lnTo>
                    <a:pt x="294" y="432"/>
                  </a:lnTo>
                  <a:lnTo>
                    <a:pt x="246" y="402"/>
                  </a:lnTo>
                  <a:lnTo>
                    <a:pt x="168" y="414"/>
                  </a:lnTo>
                  <a:lnTo>
                    <a:pt x="162" y="408"/>
                  </a:lnTo>
                  <a:lnTo>
                    <a:pt x="174" y="396"/>
                  </a:lnTo>
                  <a:lnTo>
                    <a:pt x="174" y="384"/>
                  </a:lnTo>
                  <a:lnTo>
                    <a:pt x="174" y="378"/>
                  </a:lnTo>
                  <a:lnTo>
                    <a:pt x="198" y="348"/>
                  </a:lnTo>
                  <a:lnTo>
                    <a:pt x="186" y="330"/>
                  </a:lnTo>
                  <a:lnTo>
                    <a:pt x="186" y="324"/>
                  </a:lnTo>
                  <a:lnTo>
                    <a:pt x="186" y="312"/>
                  </a:lnTo>
                  <a:lnTo>
                    <a:pt x="180" y="306"/>
                  </a:lnTo>
                  <a:lnTo>
                    <a:pt x="168" y="312"/>
                  </a:lnTo>
                  <a:lnTo>
                    <a:pt x="156" y="276"/>
                  </a:lnTo>
                  <a:lnTo>
                    <a:pt x="102" y="282"/>
                  </a:lnTo>
                  <a:lnTo>
                    <a:pt x="72" y="270"/>
                  </a:lnTo>
                  <a:lnTo>
                    <a:pt x="0" y="168"/>
                  </a:lnTo>
                  <a:lnTo>
                    <a:pt x="24" y="174"/>
                  </a:lnTo>
                  <a:lnTo>
                    <a:pt x="48" y="156"/>
                  </a:lnTo>
                  <a:lnTo>
                    <a:pt x="60" y="168"/>
                  </a:lnTo>
                  <a:lnTo>
                    <a:pt x="60" y="162"/>
                  </a:lnTo>
                  <a:lnTo>
                    <a:pt x="60" y="156"/>
                  </a:lnTo>
                  <a:lnTo>
                    <a:pt x="60" y="150"/>
                  </a:lnTo>
                  <a:lnTo>
                    <a:pt x="60" y="144"/>
                  </a:lnTo>
                  <a:lnTo>
                    <a:pt x="84" y="132"/>
                  </a:lnTo>
                  <a:lnTo>
                    <a:pt x="66" y="132"/>
                  </a:lnTo>
                  <a:lnTo>
                    <a:pt x="90" y="114"/>
                  </a:lnTo>
                  <a:lnTo>
                    <a:pt x="84" y="108"/>
                  </a:lnTo>
                  <a:lnTo>
                    <a:pt x="90" y="96"/>
                  </a:lnTo>
                  <a:lnTo>
                    <a:pt x="96" y="96"/>
                  </a:lnTo>
                  <a:lnTo>
                    <a:pt x="90" y="84"/>
                  </a:lnTo>
                  <a:lnTo>
                    <a:pt x="84" y="90"/>
                  </a:lnTo>
                  <a:lnTo>
                    <a:pt x="114" y="48"/>
                  </a:lnTo>
                  <a:lnTo>
                    <a:pt x="126" y="18"/>
                  </a:lnTo>
                  <a:lnTo>
                    <a:pt x="150" y="18"/>
                  </a:lnTo>
                  <a:lnTo>
                    <a:pt x="168" y="36"/>
                  </a:lnTo>
                  <a:lnTo>
                    <a:pt x="186" y="36"/>
                  </a:lnTo>
                  <a:lnTo>
                    <a:pt x="198" y="48"/>
                  </a:lnTo>
                  <a:lnTo>
                    <a:pt x="198" y="60"/>
                  </a:lnTo>
                  <a:lnTo>
                    <a:pt x="270" y="66"/>
                  </a:lnTo>
                  <a:lnTo>
                    <a:pt x="372" y="54"/>
                  </a:lnTo>
                  <a:lnTo>
                    <a:pt x="372" y="48"/>
                  </a:lnTo>
                  <a:lnTo>
                    <a:pt x="390" y="24"/>
                  </a:lnTo>
                  <a:lnTo>
                    <a:pt x="378" y="6"/>
                  </a:lnTo>
                  <a:lnTo>
                    <a:pt x="390" y="0"/>
                  </a:lnTo>
                  <a:lnTo>
                    <a:pt x="486" y="3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8" name="Freeform 16">
              <a:extLst>
                <a:ext uri="{FF2B5EF4-FFF2-40B4-BE49-F238E27FC236}">
                  <a16:creationId xmlns:a16="http://schemas.microsoft.com/office/drawing/2014/main" id="{19E7DDFC-2CBD-4D0F-8467-7119BF31C698}"/>
                </a:ext>
              </a:extLst>
            </p:cNvPr>
            <p:cNvSpPr>
              <a:spLocks noChangeAspect="1"/>
            </p:cNvSpPr>
            <p:nvPr/>
          </p:nvSpPr>
          <p:spPr bwMode="auto">
            <a:xfrm>
              <a:off x="4996850" y="2255614"/>
              <a:ext cx="371042" cy="884052"/>
            </a:xfrm>
            <a:custGeom>
              <a:avLst/>
              <a:gdLst/>
              <a:ahLst/>
              <a:cxnLst>
                <a:cxn ang="0">
                  <a:pos x="324" y="126"/>
                </a:cxn>
                <a:cxn ang="0">
                  <a:pos x="324" y="138"/>
                </a:cxn>
                <a:cxn ang="0">
                  <a:pos x="324" y="150"/>
                </a:cxn>
                <a:cxn ang="0">
                  <a:pos x="318" y="168"/>
                </a:cxn>
                <a:cxn ang="0">
                  <a:pos x="318" y="180"/>
                </a:cxn>
                <a:cxn ang="0">
                  <a:pos x="300" y="234"/>
                </a:cxn>
                <a:cxn ang="0">
                  <a:pos x="306" y="252"/>
                </a:cxn>
                <a:cxn ang="0">
                  <a:pos x="270" y="318"/>
                </a:cxn>
                <a:cxn ang="0">
                  <a:pos x="204" y="402"/>
                </a:cxn>
                <a:cxn ang="0">
                  <a:pos x="186" y="420"/>
                </a:cxn>
                <a:cxn ang="0">
                  <a:pos x="180" y="432"/>
                </a:cxn>
                <a:cxn ang="0">
                  <a:pos x="174" y="456"/>
                </a:cxn>
                <a:cxn ang="0">
                  <a:pos x="174" y="498"/>
                </a:cxn>
                <a:cxn ang="0">
                  <a:pos x="174" y="516"/>
                </a:cxn>
                <a:cxn ang="0">
                  <a:pos x="162" y="534"/>
                </a:cxn>
                <a:cxn ang="0">
                  <a:pos x="144" y="552"/>
                </a:cxn>
                <a:cxn ang="0">
                  <a:pos x="138" y="576"/>
                </a:cxn>
                <a:cxn ang="0">
                  <a:pos x="156" y="600"/>
                </a:cxn>
                <a:cxn ang="0">
                  <a:pos x="144" y="618"/>
                </a:cxn>
                <a:cxn ang="0">
                  <a:pos x="168" y="624"/>
                </a:cxn>
                <a:cxn ang="0">
                  <a:pos x="168" y="612"/>
                </a:cxn>
                <a:cxn ang="0">
                  <a:pos x="186" y="606"/>
                </a:cxn>
                <a:cxn ang="0">
                  <a:pos x="168" y="660"/>
                </a:cxn>
                <a:cxn ang="0">
                  <a:pos x="168" y="678"/>
                </a:cxn>
                <a:cxn ang="0">
                  <a:pos x="168" y="690"/>
                </a:cxn>
                <a:cxn ang="0">
                  <a:pos x="192" y="714"/>
                </a:cxn>
                <a:cxn ang="0">
                  <a:pos x="180" y="744"/>
                </a:cxn>
                <a:cxn ang="0">
                  <a:pos x="162" y="786"/>
                </a:cxn>
                <a:cxn ang="0">
                  <a:pos x="78" y="780"/>
                </a:cxn>
                <a:cxn ang="0">
                  <a:pos x="78" y="762"/>
                </a:cxn>
                <a:cxn ang="0">
                  <a:pos x="96" y="732"/>
                </a:cxn>
                <a:cxn ang="0">
                  <a:pos x="84" y="714"/>
                </a:cxn>
                <a:cxn ang="0">
                  <a:pos x="78" y="684"/>
                </a:cxn>
                <a:cxn ang="0">
                  <a:pos x="72" y="678"/>
                </a:cxn>
                <a:cxn ang="0">
                  <a:pos x="84" y="654"/>
                </a:cxn>
                <a:cxn ang="0">
                  <a:pos x="84" y="642"/>
                </a:cxn>
                <a:cxn ang="0">
                  <a:pos x="84" y="612"/>
                </a:cxn>
                <a:cxn ang="0">
                  <a:pos x="66" y="558"/>
                </a:cxn>
                <a:cxn ang="0">
                  <a:pos x="66" y="498"/>
                </a:cxn>
                <a:cxn ang="0">
                  <a:pos x="66" y="468"/>
                </a:cxn>
                <a:cxn ang="0">
                  <a:pos x="78" y="450"/>
                </a:cxn>
                <a:cxn ang="0">
                  <a:pos x="60" y="414"/>
                </a:cxn>
                <a:cxn ang="0">
                  <a:pos x="48" y="396"/>
                </a:cxn>
                <a:cxn ang="0">
                  <a:pos x="0" y="342"/>
                </a:cxn>
                <a:cxn ang="0">
                  <a:pos x="84" y="318"/>
                </a:cxn>
                <a:cxn ang="0">
                  <a:pos x="90" y="306"/>
                </a:cxn>
                <a:cxn ang="0">
                  <a:pos x="78" y="264"/>
                </a:cxn>
                <a:cxn ang="0">
                  <a:pos x="30" y="162"/>
                </a:cxn>
                <a:cxn ang="0">
                  <a:pos x="114" y="108"/>
                </a:cxn>
                <a:cxn ang="0">
                  <a:pos x="144" y="42"/>
                </a:cxn>
                <a:cxn ang="0">
                  <a:pos x="132" y="18"/>
                </a:cxn>
                <a:cxn ang="0">
                  <a:pos x="228" y="0"/>
                </a:cxn>
                <a:cxn ang="0">
                  <a:pos x="228" y="30"/>
                </a:cxn>
                <a:cxn ang="0">
                  <a:pos x="276" y="54"/>
                </a:cxn>
                <a:cxn ang="0">
                  <a:pos x="246" y="96"/>
                </a:cxn>
                <a:cxn ang="0">
                  <a:pos x="252" y="114"/>
                </a:cxn>
                <a:cxn ang="0">
                  <a:pos x="330" y="114"/>
                </a:cxn>
              </a:cxnLst>
              <a:rect l="0" t="0" r="r" b="b"/>
              <a:pathLst>
                <a:path w="330" h="786">
                  <a:moveTo>
                    <a:pt x="330" y="114"/>
                  </a:moveTo>
                  <a:lnTo>
                    <a:pt x="324" y="126"/>
                  </a:lnTo>
                  <a:lnTo>
                    <a:pt x="324" y="132"/>
                  </a:lnTo>
                  <a:lnTo>
                    <a:pt x="324" y="138"/>
                  </a:lnTo>
                  <a:lnTo>
                    <a:pt x="324" y="144"/>
                  </a:lnTo>
                  <a:lnTo>
                    <a:pt x="324" y="150"/>
                  </a:lnTo>
                  <a:lnTo>
                    <a:pt x="324" y="156"/>
                  </a:lnTo>
                  <a:lnTo>
                    <a:pt x="318" y="168"/>
                  </a:lnTo>
                  <a:lnTo>
                    <a:pt x="318" y="174"/>
                  </a:lnTo>
                  <a:lnTo>
                    <a:pt x="318" y="180"/>
                  </a:lnTo>
                  <a:lnTo>
                    <a:pt x="294" y="228"/>
                  </a:lnTo>
                  <a:lnTo>
                    <a:pt x="300" y="234"/>
                  </a:lnTo>
                  <a:lnTo>
                    <a:pt x="294" y="240"/>
                  </a:lnTo>
                  <a:lnTo>
                    <a:pt x="306" y="252"/>
                  </a:lnTo>
                  <a:lnTo>
                    <a:pt x="276" y="288"/>
                  </a:lnTo>
                  <a:lnTo>
                    <a:pt x="270" y="318"/>
                  </a:lnTo>
                  <a:lnTo>
                    <a:pt x="252" y="324"/>
                  </a:lnTo>
                  <a:lnTo>
                    <a:pt x="204" y="402"/>
                  </a:lnTo>
                  <a:lnTo>
                    <a:pt x="192" y="402"/>
                  </a:lnTo>
                  <a:lnTo>
                    <a:pt x="186" y="420"/>
                  </a:lnTo>
                  <a:lnTo>
                    <a:pt x="180" y="426"/>
                  </a:lnTo>
                  <a:lnTo>
                    <a:pt x="180" y="432"/>
                  </a:lnTo>
                  <a:lnTo>
                    <a:pt x="180" y="438"/>
                  </a:lnTo>
                  <a:lnTo>
                    <a:pt x="174" y="456"/>
                  </a:lnTo>
                  <a:lnTo>
                    <a:pt x="168" y="468"/>
                  </a:lnTo>
                  <a:lnTo>
                    <a:pt x="174" y="498"/>
                  </a:lnTo>
                  <a:lnTo>
                    <a:pt x="174" y="504"/>
                  </a:lnTo>
                  <a:lnTo>
                    <a:pt x="174" y="516"/>
                  </a:lnTo>
                  <a:lnTo>
                    <a:pt x="168" y="522"/>
                  </a:lnTo>
                  <a:lnTo>
                    <a:pt x="162" y="534"/>
                  </a:lnTo>
                  <a:lnTo>
                    <a:pt x="162" y="540"/>
                  </a:lnTo>
                  <a:lnTo>
                    <a:pt x="144" y="552"/>
                  </a:lnTo>
                  <a:lnTo>
                    <a:pt x="144" y="558"/>
                  </a:lnTo>
                  <a:lnTo>
                    <a:pt x="138" y="576"/>
                  </a:lnTo>
                  <a:lnTo>
                    <a:pt x="156" y="594"/>
                  </a:lnTo>
                  <a:lnTo>
                    <a:pt x="156" y="600"/>
                  </a:lnTo>
                  <a:lnTo>
                    <a:pt x="156" y="606"/>
                  </a:lnTo>
                  <a:lnTo>
                    <a:pt x="144" y="618"/>
                  </a:lnTo>
                  <a:lnTo>
                    <a:pt x="156" y="636"/>
                  </a:lnTo>
                  <a:lnTo>
                    <a:pt x="168" y="624"/>
                  </a:lnTo>
                  <a:lnTo>
                    <a:pt x="174" y="618"/>
                  </a:lnTo>
                  <a:lnTo>
                    <a:pt x="168" y="612"/>
                  </a:lnTo>
                  <a:lnTo>
                    <a:pt x="168" y="606"/>
                  </a:lnTo>
                  <a:lnTo>
                    <a:pt x="186" y="606"/>
                  </a:lnTo>
                  <a:lnTo>
                    <a:pt x="186" y="618"/>
                  </a:lnTo>
                  <a:lnTo>
                    <a:pt x="168" y="660"/>
                  </a:lnTo>
                  <a:lnTo>
                    <a:pt x="168" y="672"/>
                  </a:lnTo>
                  <a:lnTo>
                    <a:pt x="168" y="678"/>
                  </a:lnTo>
                  <a:lnTo>
                    <a:pt x="174" y="684"/>
                  </a:lnTo>
                  <a:lnTo>
                    <a:pt x="168" y="690"/>
                  </a:lnTo>
                  <a:lnTo>
                    <a:pt x="174" y="702"/>
                  </a:lnTo>
                  <a:lnTo>
                    <a:pt x="192" y="714"/>
                  </a:lnTo>
                  <a:lnTo>
                    <a:pt x="198" y="726"/>
                  </a:lnTo>
                  <a:lnTo>
                    <a:pt x="180" y="744"/>
                  </a:lnTo>
                  <a:lnTo>
                    <a:pt x="180" y="762"/>
                  </a:lnTo>
                  <a:lnTo>
                    <a:pt x="162" y="786"/>
                  </a:lnTo>
                  <a:lnTo>
                    <a:pt x="108" y="786"/>
                  </a:lnTo>
                  <a:lnTo>
                    <a:pt x="78" y="780"/>
                  </a:lnTo>
                  <a:lnTo>
                    <a:pt x="84" y="768"/>
                  </a:lnTo>
                  <a:lnTo>
                    <a:pt x="78" y="762"/>
                  </a:lnTo>
                  <a:lnTo>
                    <a:pt x="78" y="756"/>
                  </a:lnTo>
                  <a:lnTo>
                    <a:pt x="96" y="732"/>
                  </a:lnTo>
                  <a:lnTo>
                    <a:pt x="84" y="720"/>
                  </a:lnTo>
                  <a:lnTo>
                    <a:pt x="84" y="714"/>
                  </a:lnTo>
                  <a:lnTo>
                    <a:pt x="72" y="690"/>
                  </a:lnTo>
                  <a:lnTo>
                    <a:pt x="78" y="684"/>
                  </a:lnTo>
                  <a:lnTo>
                    <a:pt x="72" y="684"/>
                  </a:lnTo>
                  <a:lnTo>
                    <a:pt x="72" y="678"/>
                  </a:lnTo>
                  <a:lnTo>
                    <a:pt x="72" y="666"/>
                  </a:lnTo>
                  <a:lnTo>
                    <a:pt x="84" y="654"/>
                  </a:lnTo>
                  <a:lnTo>
                    <a:pt x="84" y="648"/>
                  </a:lnTo>
                  <a:lnTo>
                    <a:pt x="84" y="642"/>
                  </a:lnTo>
                  <a:lnTo>
                    <a:pt x="84" y="624"/>
                  </a:lnTo>
                  <a:lnTo>
                    <a:pt x="84" y="612"/>
                  </a:lnTo>
                  <a:lnTo>
                    <a:pt x="84" y="606"/>
                  </a:lnTo>
                  <a:lnTo>
                    <a:pt x="66" y="558"/>
                  </a:lnTo>
                  <a:lnTo>
                    <a:pt x="78" y="522"/>
                  </a:lnTo>
                  <a:lnTo>
                    <a:pt x="66" y="498"/>
                  </a:lnTo>
                  <a:lnTo>
                    <a:pt x="60" y="486"/>
                  </a:lnTo>
                  <a:lnTo>
                    <a:pt x="66" y="468"/>
                  </a:lnTo>
                  <a:lnTo>
                    <a:pt x="78" y="456"/>
                  </a:lnTo>
                  <a:lnTo>
                    <a:pt x="78" y="450"/>
                  </a:lnTo>
                  <a:lnTo>
                    <a:pt x="72" y="444"/>
                  </a:lnTo>
                  <a:lnTo>
                    <a:pt x="60" y="414"/>
                  </a:lnTo>
                  <a:lnTo>
                    <a:pt x="42" y="414"/>
                  </a:lnTo>
                  <a:lnTo>
                    <a:pt x="48" y="396"/>
                  </a:lnTo>
                  <a:lnTo>
                    <a:pt x="36" y="372"/>
                  </a:lnTo>
                  <a:lnTo>
                    <a:pt x="0" y="342"/>
                  </a:lnTo>
                  <a:lnTo>
                    <a:pt x="24" y="312"/>
                  </a:lnTo>
                  <a:lnTo>
                    <a:pt x="84" y="318"/>
                  </a:lnTo>
                  <a:lnTo>
                    <a:pt x="90" y="312"/>
                  </a:lnTo>
                  <a:lnTo>
                    <a:pt x="90" y="306"/>
                  </a:lnTo>
                  <a:lnTo>
                    <a:pt x="72" y="276"/>
                  </a:lnTo>
                  <a:lnTo>
                    <a:pt x="78" y="264"/>
                  </a:lnTo>
                  <a:lnTo>
                    <a:pt x="18" y="192"/>
                  </a:lnTo>
                  <a:lnTo>
                    <a:pt x="30" y="162"/>
                  </a:lnTo>
                  <a:lnTo>
                    <a:pt x="60" y="126"/>
                  </a:lnTo>
                  <a:lnTo>
                    <a:pt x="114" y="108"/>
                  </a:lnTo>
                  <a:lnTo>
                    <a:pt x="144" y="78"/>
                  </a:lnTo>
                  <a:lnTo>
                    <a:pt x="144" y="42"/>
                  </a:lnTo>
                  <a:lnTo>
                    <a:pt x="150" y="24"/>
                  </a:lnTo>
                  <a:lnTo>
                    <a:pt x="132" y="18"/>
                  </a:lnTo>
                  <a:lnTo>
                    <a:pt x="150" y="6"/>
                  </a:lnTo>
                  <a:lnTo>
                    <a:pt x="228" y="0"/>
                  </a:lnTo>
                  <a:lnTo>
                    <a:pt x="228" y="18"/>
                  </a:lnTo>
                  <a:lnTo>
                    <a:pt x="228" y="30"/>
                  </a:lnTo>
                  <a:lnTo>
                    <a:pt x="246" y="30"/>
                  </a:lnTo>
                  <a:lnTo>
                    <a:pt x="276" y="54"/>
                  </a:lnTo>
                  <a:lnTo>
                    <a:pt x="264" y="78"/>
                  </a:lnTo>
                  <a:lnTo>
                    <a:pt x="246" y="96"/>
                  </a:lnTo>
                  <a:lnTo>
                    <a:pt x="252" y="102"/>
                  </a:lnTo>
                  <a:lnTo>
                    <a:pt x="252" y="114"/>
                  </a:lnTo>
                  <a:lnTo>
                    <a:pt x="276" y="102"/>
                  </a:lnTo>
                  <a:lnTo>
                    <a:pt x="330" y="114"/>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39" name="Freeform 17">
              <a:extLst>
                <a:ext uri="{FF2B5EF4-FFF2-40B4-BE49-F238E27FC236}">
                  <a16:creationId xmlns:a16="http://schemas.microsoft.com/office/drawing/2014/main" id="{22C39BBF-730C-4E35-9FAB-098A5BB48F3E}"/>
                </a:ext>
              </a:extLst>
            </p:cNvPr>
            <p:cNvSpPr>
              <a:spLocks noChangeAspect="1"/>
            </p:cNvSpPr>
            <p:nvPr/>
          </p:nvSpPr>
          <p:spPr bwMode="auto">
            <a:xfrm>
              <a:off x="3924202" y="2869726"/>
              <a:ext cx="505966" cy="1315956"/>
            </a:xfrm>
            <a:custGeom>
              <a:avLst/>
              <a:gdLst/>
              <a:ahLst/>
              <a:cxnLst>
                <a:cxn ang="0">
                  <a:pos x="234" y="138"/>
                </a:cxn>
                <a:cxn ang="0">
                  <a:pos x="216" y="186"/>
                </a:cxn>
                <a:cxn ang="0">
                  <a:pos x="300" y="336"/>
                </a:cxn>
                <a:cxn ang="0">
                  <a:pos x="330" y="408"/>
                </a:cxn>
                <a:cxn ang="0">
                  <a:pos x="258" y="420"/>
                </a:cxn>
                <a:cxn ang="0">
                  <a:pos x="264" y="444"/>
                </a:cxn>
                <a:cxn ang="0">
                  <a:pos x="240" y="474"/>
                </a:cxn>
                <a:cxn ang="0">
                  <a:pos x="234" y="516"/>
                </a:cxn>
                <a:cxn ang="0">
                  <a:pos x="258" y="546"/>
                </a:cxn>
                <a:cxn ang="0">
                  <a:pos x="264" y="570"/>
                </a:cxn>
                <a:cxn ang="0">
                  <a:pos x="270" y="594"/>
                </a:cxn>
                <a:cxn ang="0">
                  <a:pos x="396" y="624"/>
                </a:cxn>
                <a:cxn ang="0">
                  <a:pos x="420" y="684"/>
                </a:cxn>
                <a:cxn ang="0">
                  <a:pos x="426" y="738"/>
                </a:cxn>
                <a:cxn ang="0">
                  <a:pos x="366" y="858"/>
                </a:cxn>
                <a:cxn ang="0">
                  <a:pos x="390" y="960"/>
                </a:cxn>
                <a:cxn ang="0">
                  <a:pos x="312" y="1092"/>
                </a:cxn>
                <a:cxn ang="0">
                  <a:pos x="300" y="1152"/>
                </a:cxn>
                <a:cxn ang="0">
                  <a:pos x="126" y="1110"/>
                </a:cxn>
                <a:cxn ang="0">
                  <a:pos x="66" y="1116"/>
                </a:cxn>
                <a:cxn ang="0">
                  <a:pos x="84" y="1104"/>
                </a:cxn>
                <a:cxn ang="0">
                  <a:pos x="96" y="1080"/>
                </a:cxn>
                <a:cxn ang="0">
                  <a:pos x="102" y="1092"/>
                </a:cxn>
                <a:cxn ang="0">
                  <a:pos x="114" y="1074"/>
                </a:cxn>
                <a:cxn ang="0">
                  <a:pos x="114" y="1038"/>
                </a:cxn>
                <a:cxn ang="0">
                  <a:pos x="120" y="1026"/>
                </a:cxn>
                <a:cxn ang="0">
                  <a:pos x="120" y="1008"/>
                </a:cxn>
                <a:cxn ang="0">
                  <a:pos x="126" y="1014"/>
                </a:cxn>
                <a:cxn ang="0">
                  <a:pos x="126" y="1008"/>
                </a:cxn>
                <a:cxn ang="0">
                  <a:pos x="120" y="984"/>
                </a:cxn>
                <a:cxn ang="0">
                  <a:pos x="126" y="966"/>
                </a:cxn>
                <a:cxn ang="0">
                  <a:pos x="108" y="930"/>
                </a:cxn>
                <a:cxn ang="0">
                  <a:pos x="120" y="900"/>
                </a:cxn>
                <a:cxn ang="0">
                  <a:pos x="108" y="882"/>
                </a:cxn>
                <a:cxn ang="0">
                  <a:pos x="102" y="876"/>
                </a:cxn>
                <a:cxn ang="0">
                  <a:pos x="114" y="852"/>
                </a:cxn>
                <a:cxn ang="0">
                  <a:pos x="114" y="846"/>
                </a:cxn>
                <a:cxn ang="0">
                  <a:pos x="108" y="828"/>
                </a:cxn>
                <a:cxn ang="0">
                  <a:pos x="108" y="810"/>
                </a:cxn>
                <a:cxn ang="0">
                  <a:pos x="120" y="762"/>
                </a:cxn>
                <a:cxn ang="0">
                  <a:pos x="144" y="720"/>
                </a:cxn>
                <a:cxn ang="0">
                  <a:pos x="132" y="684"/>
                </a:cxn>
                <a:cxn ang="0">
                  <a:pos x="96" y="606"/>
                </a:cxn>
                <a:cxn ang="0">
                  <a:pos x="120" y="576"/>
                </a:cxn>
                <a:cxn ang="0">
                  <a:pos x="132" y="528"/>
                </a:cxn>
                <a:cxn ang="0">
                  <a:pos x="96" y="492"/>
                </a:cxn>
                <a:cxn ang="0">
                  <a:pos x="42" y="456"/>
                </a:cxn>
                <a:cxn ang="0">
                  <a:pos x="54" y="414"/>
                </a:cxn>
                <a:cxn ang="0">
                  <a:pos x="30" y="258"/>
                </a:cxn>
                <a:cxn ang="0">
                  <a:pos x="78" y="288"/>
                </a:cxn>
                <a:cxn ang="0">
                  <a:pos x="144" y="186"/>
                </a:cxn>
                <a:cxn ang="0">
                  <a:pos x="174" y="156"/>
                </a:cxn>
                <a:cxn ang="0">
                  <a:pos x="168" y="120"/>
                </a:cxn>
                <a:cxn ang="0">
                  <a:pos x="138" y="60"/>
                </a:cxn>
                <a:cxn ang="0">
                  <a:pos x="162" y="24"/>
                </a:cxn>
                <a:cxn ang="0">
                  <a:pos x="222" y="102"/>
                </a:cxn>
              </a:cxnLst>
              <a:rect l="0" t="0" r="r" b="b"/>
              <a:pathLst>
                <a:path w="450" h="1170">
                  <a:moveTo>
                    <a:pt x="228" y="102"/>
                  </a:moveTo>
                  <a:lnTo>
                    <a:pt x="234" y="120"/>
                  </a:lnTo>
                  <a:lnTo>
                    <a:pt x="234" y="132"/>
                  </a:lnTo>
                  <a:lnTo>
                    <a:pt x="234" y="138"/>
                  </a:lnTo>
                  <a:lnTo>
                    <a:pt x="234" y="150"/>
                  </a:lnTo>
                  <a:lnTo>
                    <a:pt x="222" y="162"/>
                  </a:lnTo>
                  <a:lnTo>
                    <a:pt x="222" y="168"/>
                  </a:lnTo>
                  <a:lnTo>
                    <a:pt x="216" y="186"/>
                  </a:lnTo>
                  <a:lnTo>
                    <a:pt x="186" y="210"/>
                  </a:lnTo>
                  <a:lnTo>
                    <a:pt x="198" y="228"/>
                  </a:lnTo>
                  <a:lnTo>
                    <a:pt x="270" y="288"/>
                  </a:lnTo>
                  <a:lnTo>
                    <a:pt x="300" y="336"/>
                  </a:lnTo>
                  <a:lnTo>
                    <a:pt x="336" y="354"/>
                  </a:lnTo>
                  <a:lnTo>
                    <a:pt x="342" y="378"/>
                  </a:lnTo>
                  <a:lnTo>
                    <a:pt x="330" y="402"/>
                  </a:lnTo>
                  <a:lnTo>
                    <a:pt x="330" y="408"/>
                  </a:lnTo>
                  <a:lnTo>
                    <a:pt x="330" y="420"/>
                  </a:lnTo>
                  <a:lnTo>
                    <a:pt x="330" y="426"/>
                  </a:lnTo>
                  <a:lnTo>
                    <a:pt x="258" y="414"/>
                  </a:lnTo>
                  <a:lnTo>
                    <a:pt x="258" y="420"/>
                  </a:lnTo>
                  <a:lnTo>
                    <a:pt x="258" y="426"/>
                  </a:lnTo>
                  <a:lnTo>
                    <a:pt x="264" y="432"/>
                  </a:lnTo>
                  <a:lnTo>
                    <a:pt x="264" y="438"/>
                  </a:lnTo>
                  <a:lnTo>
                    <a:pt x="264" y="444"/>
                  </a:lnTo>
                  <a:lnTo>
                    <a:pt x="264" y="450"/>
                  </a:lnTo>
                  <a:lnTo>
                    <a:pt x="246" y="456"/>
                  </a:lnTo>
                  <a:lnTo>
                    <a:pt x="240" y="468"/>
                  </a:lnTo>
                  <a:lnTo>
                    <a:pt x="240" y="474"/>
                  </a:lnTo>
                  <a:lnTo>
                    <a:pt x="240" y="480"/>
                  </a:lnTo>
                  <a:lnTo>
                    <a:pt x="234" y="504"/>
                  </a:lnTo>
                  <a:lnTo>
                    <a:pt x="240" y="504"/>
                  </a:lnTo>
                  <a:lnTo>
                    <a:pt x="234" y="516"/>
                  </a:lnTo>
                  <a:lnTo>
                    <a:pt x="252" y="534"/>
                  </a:lnTo>
                  <a:lnTo>
                    <a:pt x="252" y="540"/>
                  </a:lnTo>
                  <a:lnTo>
                    <a:pt x="264" y="540"/>
                  </a:lnTo>
                  <a:lnTo>
                    <a:pt x="258" y="546"/>
                  </a:lnTo>
                  <a:lnTo>
                    <a:pt x="258" y="552"/>
                  </a:lnTo>
                  <a:lnTo>
                    <a:pt x="264" y="558"/>
                  </a:lnTo>
                  <a:lnTo>
                    <a:pt x="258" y="564"/>
                  </a:lnTo>
                  <a:lnTo>
                    <a:pt x="264" y="570"/>
                  </a:lnTo>
                  <a:lnTo>
                    <a:pt x="258" y="576"/>
                  </a:lnTo>
                  <a:lnTo>
                    <a:pt x="264" y="582"/>
                  </a:lnTo>
                  <a:lnTo>
                    <a:pt x="258" y="594"/>
                  </a:lnTo>
                  <a:lnTo>
                    <a:pt x="270" y="594"/>
                  </a:lnTo>
                  <a:lnTo>
                    <a:pt x="270" y="600"/>
                  </a:lnTo>
                  <a:lnTo>
                    <a:pt x="282" y="624"/>
                  </a:lnTo>
                  <a:lnTo>
                    <a:pt x="396" y="618"/>
                  </a:lnTo>
                  <a:lnTo>
                    <a:pt x="396" y="624"/>
                  </a:lnTo>
                  <a:lnTo>
                    <a:pt x="396" y="636"/>
                  </a:lnTo>
                  <a:lnTo>
                    <a:pt x="402" y="660"/>
                  </a:lnTo>
                  <a:lnTo>
                    <a:pt x="426" y="672"/>
                  </a:lnTo>
                  <a:lnTo>
                    <a:pt x="420" y="684"/>
                  </a:lnTo>
                  <a:lnTo>
                    <a:pt x="426" y="690"/>
                  </a:lnTo>
                  <a:lnTo>
                    <a:pt x="420" y="714"/>
                  </a:lnTo>
                  <a:lnTo>
                    <a:pt x="426" y="732"/>
                  </a:lnTo>
                  <a:lnTo>
                    <a:pt x="426" y="738"/>
                  </a:lnTo>
                  <a:lnTo>
                    <a:pt x="426" y="756"/>
                  </a:lnTo>
                  <a:lnTo>
                    <a:pt x="450" y="798"/>
                  </a:lnTo>
                  <a:lnTo>
                    <a:pt x="366" y="846"/>
                  </a:lnTo>
                  <a:lnTo>
                    <a:pt x="366" y="858"/>
                  </a:lnTo>
                  <a:lnTo>
                    <a:pt x="384" y="882"/>
                  </a:lnTo>
                  <a:lnTo>
                    <a:pt x="390" y="912"/>
                  </a:lnTo>
                  <a:lnTo>
                    <a:pt x="414" y="924"/>
                  </a:lnTo>
                  <a:lnTo>
                    <a:pt x="390" y="960"/>
                  </a:lnTo>
                  <a:lnTo>
                    <a:pt x="348" y="990"/>
                  </a:lnTo>
                  <a:lnTo>
                    <a:pt x="318" y="1062"/>
                  </a:lnTo>
                  <a:lnTo>
                    <a:pt x="300" y="1068"/>
                  </a:lnTo>
                  <a:lnTo>
                    <a:pt x="312" y="1092"/>
                  </a:lnTo>
                  <a:lnTo>
                    <a:pt x="312" y="1098"/>
                  </a:lnTo>
                  <a:lnTo>
                    <a:pt x="312" y="1110"/>
                  </a:lnTo>
                  <a:lnTo>
                    <a:pt x="336" y="1128"/>
                  </a:lnTo>
                  <a:lnTo>
                    <a:pt x="300" y="1152"/>
                  </a:lnTo>
                  <a:lnTo>
                    <a:pt x="246" y="1170"/>
                  </a:lnTo>
                  <a:lnTo>
                    <a:pt x="204" y="1140"/>
                  </a:lnTo>
                  <a:lnTo>
                    <a:pt x="132" y="1128"/>
                  </a:lnTo>
                  <a:lnTo>
                    <a:pt x="126" y="1110"/>
                  </a:lnTo>
                  <a:lnTo>
                    <a:pt x="114" y="1122"/>
                  </a:lnTo>
                  <a:lnTo>
                    <a:pt x="78" y="1116"/>
                  </a:lnTo>
                  <a:lnTo>
                    <a:pt x="72" y="1116"/>
                  </a:lnTo>
                  <a:lnTo>
                    <a:pt x="66" y="1116"/>
                  </a:lnTo>
                  <a:lnTo>
                    <a:pt x="72" y="1098"/>
                  </a:lnTo>
                  <a:lnTo>
                    <a:pt x="78" y="1098"/>
                  </a:lnTo>
                  <a:lnTo>
                    <a:pt x="72" y="1104"/>
                  </a:lnTo>
                  <a:lnTo>
                    <a:pt x="84" y="1104"/>
                  </a:lnTo>
                  <a:lnTo>
                    <a:pt x="78" y="1104"/>
                  </a:lnTo>
                  <a:lnTo>
                    <a:pt x="96" y="1092"/>
                  </a:lnTo>
                  <a:lnTo>
                    <a:pt x="90" y="1092"/>
                  </a:lnTo>
                  <a:lnTo>
                    <a:pt x="96" y="1080"/>
                  </a:lnTo>
                  <a:lnTo>
                    <a:pt x="102" y="1074"/>
                  </a:lnTo>
                  <a:lnTo>
                    <a:pt x="108" y="1086"/>
                  </a:lnTo>
                  <a:lnTo>
                    <a:pt x="102" y="1086"/>
                  </a:lnTo>
                  <a:lnTo>
                    <a:pt x="102" y="1092"/>
                  </a:lnTo>
                  <a:lnTo>
                    <a:pt x="102" y="1086"/>
                  </a:lnTo>
                  <a:lnTo>
                    <a:pt x="108" y="1086"/>
                  </a:lnTo>
                  <a:lnTo>
                    <a:pt x="102" y="1074"/>
                  </a:lnTo>
                  <a:lnTo>
                    <a:pt x="114" y="1074"/>
                  </a:lnTo>
                  <a:lnTo>
                    <a:pt x="108" y="1074"/>
                  </a:lnTo>
                  <a:lnTo>
                    <a:pt x="120" y="1062"/>
                  </a:lnTo>
                  <a:lnTo>
                    <a:pt x="114" y="1062"/>
                  </a:lnTo>
                  <a:lnTo>
                    <a:pt x="114" y="1038"/>
                  </a:lnTo>
                  <a:lnTo>
                    <a:pt x="120" y="1050"/>
                  </a:lnTo>
                  <a:lnTo>
                    <a:pt x="114" y="1044"/>
                  </a:lnTo>
                  <a:lnTo>
                    <a:pt x="120" y="1032"/>
                  </a:lnTo>
                  <a:lnTo>
                    <a:pt x="120" y="1026"/>
                  </a:lnTo>
                  <a:lnTo>
                    <a:pt x="126" y="1026"/>
                  </a:lnTo>
                  <a:lnTo>
                    <a:pt x="120" y="1026"/>
                  </a:lnTo>
                  <a:lnTo>
                    <a:pt x="120" y="1020"/>
                  </a:lnTo>
                  <a:lnTo>
                    <a:pt x="120" y="1008"/>
                  </a:lnTo>
                  <a:lnTo>
                    <a:pt x="120" y="1002"/>
                  </a:lnTo>
                  <a:lnTo>
                    <a:pt x="126" y="1020"/>
                  </a:lnTo>
                  <a:lnTo>
                    <a:pt x="120" y="1014"/>
                  </a:lnTo>
                  <a:lnTo>
                    <a:pt x="126" y="1014"/>
                  </a:lnTo>
                  <a:lnTo>
                    <a:pt x="120" y="1014"/>
                  </a:lnTo>
                  <a:lnTo>
                    <a:pt x="126" y="1008"/>
                  </a:lnTo>
                  <a:lnTo>
                    <a:pt x="120" y="1008"/>
                  </a:lnTo>
                  <a:lnTo>
                    <a:pt x="126" y="1008"/>
                  </a:lnTo>
                  <a:lnTo>
                    <a:pt x="126" y="996"/>
                  </a:lnTo>
                  <a:lnTo>
                    <a:pt x="126" y="990"/>
                  </a:lnTo>
                  <a:lnTo>
                    <a:pt x="120" y="996"/>
                  </a:lnTo>
                  <a:lnTo>
                    <a:pt x="120" y="984"/>
                  </a:lnTo>
                  <a:lnTo>
                    <a:pt x="126" y="978"/>
                  </a:lnTo>
                  <a:lnTo>
                    <a:pt x="126" y="972"/>
                  </a:lnTo>
                  <a:lnTo>
                    <a:pt x="114" y="972"/>
                  </a:lnTo>
                  <a:lnTo>
                    <a:pt x="126" y="966"/>
                  </a:lnTo>
                  <a:lnTo>
                    <a:pt x="114" y="966"/>
                  </a:lnTo>
                  <a:lnTo>
                    <a:pt x="114" y="948"/>
                  </a:lnTo>
                  <a:lnTo>
                    <a:pt x="120" y="960"/>
                  </a:lnTo>
                  <a:lnTo>
                    <a:pt x="108" y="930"/>
                  </a:lnTo>
                  <a:lnTo>
                    <a:pt x="108" y="924"/>
                  </a:lnTo>
                  <a:lnTo>
                    <a:pt x="108" y="912"/>
                  </a:lnTo>
                  <a:lnTo>
                    <a:pt x="108" y="894"/>
                  </a:lnTo>
                  <a:lnTo>
                    <a:pt x="120" y="900"/>
                  </a:lnTo>
                  <a:lnTo>
                    <a:pt x="114" y="900"/>
                  </a:lnTo>
                  <a:lnTo>
                    <a:pt x="114" y="888"/>
                  </a:lnTo>
                  <a:lnTo>
                    <a:pt x="108" y="888"/>
                  </a:lnTo>
                  <a:lnTo>
                    <a:pt x="108" y="882"/>
                  </a:lnTo>
                  <a:lnTo>
                    <a:pt x="120" y="882"/>
                  </a:lnTo>
                  <a:lnTo>
                    <a:pt x="108" y="870"/>
                  </a:lnTo>
                  <a:lnTo>
                    <a:pt x="120" y="870"/>
                  </a:lnTo>
                  <a:lnTo>
                    <a:pt x="102" y="876"/>
                  </a:lnTo>
                  <a:lnTo>
                    <a:pt x="108" y="864"/>
                  </a:lnTo>
                  <a:lnTo>
                    <a:pt x="108" y="852"/>
                  </a:lnTo>
                  <a:lnTo>
                    <a:pt x="108" y="846"/>
                  </a:lnTo>
                  <a:lnTo>
                    <a:pt x="114" y="852"/>
                  </a:lnTo>
                  <a:lnTo>
                    <a:pt x="108" y="858"/>
                  </a:lnTo>
                  <a:lnTo>
                    <a:pt x="120" y="852"/>
                  </a:lnTo>
                  <a:lnTo>
                    <a:pt x="114" y="852"/>
                  </a:lnTo>
                  <a:lnTo>
                    <a:pt x="114" y="846"/>
                  </a:lnTo>
                  <a:lnTo>
                    <a:pt x="108" y="834"/>
                  </a:lnTo>
                  <a:lnTo>
                    <a:pt x="114" y="834"/>
                  </a:lnTo>
                  <a:lnTo>
                    <a:pt x="102" y="834"/>
                  </a:lnTo>
                  <a:lnTo>
                    <a:pt x="108" y="828"/>
                  </a:lnTo>
                  <a:lnTo>
                    <a:pt x="102" y="828"/>
                  </a:lnTo>
                  <a:lnTo>
                    <a:pt x="102" y="816"/>
                  </a:lnTo>
                  <a:lnTo>
                    <a:pt x="108" y="822"/>
                  </a:lnTo>
                  <a:lnTo>
                    <a:pt x="108" y="810"/>
                  </a:lnTo>
                  <a:lnTo>
                    <a:pt x="108" y="804"/>
                  </a:lnTo>
                  <a:lnTo>
                    <a:pt x="72" y="798"/>
                  </a:lnTo>
                  <a:lnTo>
                    <a:pt x="84" y="762"/>
                  </a:lnTo>
                  <a:lnTo>
                    <a:pt x="120" y="762"/>
                  </a:lnTo>
                  <a:lnTo>
                    <a:pt x="144" y="738"/>
                  </a:lnTo>
                  <a:lnTo>
                    <a:pt x="144" y="732"/>
                  </a:lnTo>
                  <a:lnTo>
                    <a:pt x="144" y="726"/>
                  </a:lnTo>
                  <a:lnTo>
                    <a:pt x="144" y="720"/>
                  </a:lnTo>
                  <a:lnTo>
                    <a:pt x="150" y="726"/>
                  </a:lnTo>
                  <a:lnTo>
                    <a:pt x="132" y="696"/>
                  </a:lnTo>
                  <a:lnTo>
                    <a:pt x="132" y="690"/>
                  </a:lnTo>
                  <a:lnTo>
                    <a:pt x="132" y="684"/>
                  </a:lnTo>
                  <a:lnTo>
                    <a:pt x="120" y="654"/>
                  </a:lnTo>
                  <a:lnTo>
                    <a:pt x="120" y="666"/>
                  </a:lnTo>
                  <a:lnTo>
                    <a:pt x="90" y="618"/>
                  </a:lnTo>
                  <a:lnTo>
                    <a:pt x="96" y="606"/>
                  </a:lnTo>
                  <a:lnTo>
                    <a:pt x="96" y="600"/>
                  </a:lnTo>
                  <a:lnTo>
                    <a:pt x="96" y="594"/>
                  </a:lnTo>
                  <a:lnTo>
                    <a:pt x="114" y="612"/>
                  </a:lnTo>
                  <a:lnTo>
                    <a:pt x="120" y="576"/>
                  </a:lnTo>
                  <a:lnTo>
                    <a:pt x="108" y="570"/>
                  </a:lnTo>
                  <a:lnTo>
                    <a:pt x="120" y="570"/>
                  </a:lnTo>
                  <a:lnTo>
                    <a:pt x="120" y="558"/>
                  </a:lnTo>
                  <a:lnTo>
                    <a:pt x="132" y="528"/>
                  </a:lnTo>
                  <a:lnTo>
                    <a:pt x="114" y="510"/>
                  </a:lnTo>
                  <a:lnTo>
                    <a:pt x="114" y="504"/>
                  </a:lnTo>
                  <a:lnTo>
                    <a:pt x="114" y="492"/>
                  </a:lnTo>
                  <a:lnTo>
                    <a:pt x="96" y="492"/>
                  </a:lnTo>
                  <a:lnTo>
                    <a:pt x="84" y="504"/>
                  </a:lnTo>
                  <a:lnTo>
                    <a:pt x="72" y="462"/>
                  </a:lnTo>
                  <a:lnTo>
                    <a:pt x="48" y="444"/>
                  </a:lnTo>
                  <a:lnTo>
                    <a:pt x="42" y="456"/>
                  </a:lnTo>
                  <a:lnTo>
                    <a:pt x="36" y="444"/>
                  </a:lnTo>
                  <a:lnTo>
                    <a:pt x="42" y="432"/>
                  </a:lnTo>
                  <a:lnTo>
                    <a:pt x="54" y="426"/>
                  </a:lnTo>
                  <a:lnTo>
                    <a:pt x="54" y="414"/>
                  </a:lnTo>
                  <a:lnTo>
                    <a:pt x="0" y="360"/>
                  </a:lnTo>
                  <a:lnTo>
                    <a:pt x="18" y="300"/>
                  </a:lnTo>
                  <a:lnTo>
                    <a:pt x="42" y="294"/>
                  </a:lnTo>
                  <a:lnTo>
                    <a:pt x="30" y="258"/>
                  </a:lnTo>
                  <a:lnTo>
                    <a:pt x="36" y="234"/>
                  </a:lnTo>
                  <a:lnTo>
                    <a:pt x="60" y="246"/>
                  </a:lnTo>
                  <a:lnTo>
                    <a:pt x="66" y="276"/>
                  </a:lnTo>
                  <a:lnTo>
                    <a:pt x="78" y="288"/>
                  </a:lnTo>
                  <a:lnTo>
                    <a:pt x="102" y="252"/>
                  </a:lnTo>
                  <a:lnTo>
                    <a:pt x="144" y="228"/>
                  </a:lnTo>
                  <a:lnTo>
                    <a:pt x="138" y="204"/>
                  </a:lnTo>
                  <a:lnTo>
                    <a:pt x="144" y="186"/>
                  </a:lnTo>
                  <a:lnTo>
                    <a:pt x="180" y="180"/>
                  </a:lnTo>
                  <a:lnTo>
                    <a:pt x="174" y="174"/>
                  </a:lnTo>
                  <a:lnTo>
                    <a:pt x="180" y="168"/>
                  </a:lnTo>
                  <a:lnTo>
                    <a:pt x="174" y="156"/>
                  </a:lnTo>
                  <a:lnTo>
                    <a:pt x="168" y="150"/>
                  </a:lnTo>
                  <a:lnTo>
                    <a:pt x="174" y="138"/>
                  </a:lnTo>
                  <a:lnTo>
                    <a:pt x="168" y="126"/>
                  </a:lnTo>
                  <a:lnTo>
                    <a:pt x="168" y="120"/>
                  </a:lnTo>
                  <a:lnTo>
                    <a:pt x="150" y="96"/>
                  </a:lnTo>
                  <a:lnTo>
                    <a:pt x="144" y="84"/>
                  </a:lnTo>
                  <a:lnTo>
                    <a:pt x="144" y="72"/>
                  </a:lnTo>
                  <a:lnTo>
                    <a:pt x="138" y="60"/>
                  </a:lnTo>
                  <a:lnTo>
                    <a:pt x="114" y="36"/>
                  </a:lnTo>
                  <a:lnTo>
                    <a:pt x="132" y="0"/>
                  </a:lnTo>
                  <a:lnTo>
                    <a:pt x="144" y="0"/>
                  </a:lnTo>
                  <a:lnTo>
                    <a:pt x="162" y="24"/>
                  </a:lnTo>
                  <a:lnTo>
                    <a:pt x="162" y="36"/>
                  </a:lnTo>
                  <a:lnTo>
                    <a:pt x="162" y="42"/>
                  </a:lnTo>
                  <a:lnTo>
                    <a:pt x="198" y="60"/>
                  </a:lnTo>
                  <a:lnTo>
                    <a:pt x="222" y="102"/>
                  </a:lnTo>
                  <a:lnTo>
                    <a:pt x="228" y="10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0" name="Freeform 18">
              <a:extLst>
                <a:ext uri="{FF2B5EF4-FFF2-40B4-BE49-F238E27FC236}">
                  <a16:creationId xmlns:a16="http://schemas.microsoft.com/office/drawing/2014/main" id="{34DEB94A-B6DB-40D2-B8D0-413FA89C6E2D}"/>
                </a:ext>
              </a:extLst>
            </p:cNvPr>
            <p:cNvSpPr>
              <a:spLocks noChangeAspect="1"/>
            </p:cNvSpPr>
            <p:nvPr/>
          </p:nvSpPr>
          <p:spPr bwMode="auto">
            <a:xfrm>
              <a:off x="4308736" y="2647026"/>
              <a:ext cx="499220" cy="587119"/>
            </a:xfrm>
            <a:custGeom>
              <a:avLst/>
              <a:gdLst/>
              <a:ahLst/>
              <a:cxnLst>
                <a:cxn ang="0">
                  <a:pos x="222" y="6"/>
                </a:cxn>
                <a:cxn ang="0">
                  <a:pos x="228" y="18"/>
                </a:cxn>
                <a:cxn ang="0">
                  <a:pos x="222" y="30"/>
                </a:cxn>
                <a:cxn ang="0">
                  <a:pos x="282" y="54"/>
                </a:cxn>
                <a:cxn ang="0">
                  <a:pos x="282" y="66"/>
                </a:cxn>
                <a:cxn ang="0">
                  <a:pos x="288" y="78"/>
                </a:cxn>
                <a:cxn ang="0">
                  <a:pos x="336" y="96"/>
                </a:cxn>
                <a:cxn ang="0">
                  <a:pos x="342" y="120"/>
                </a:cxn>
                <a:cxn ang="0">
                  <a:pos x="342" y="132"/>
                </a:cxn>
                <a:cxn ang="0">
                  <a:pos x="342" y="138"/>
                </a:cxn>
                <a:cxn ang="0">
                  <a:pos x="342" y="144"/>
                </a:cxn>
                <a:cxn ang="0">
                  <a:pos x="294" y="156"/>
                </a:cxn>
                <a:cxn ang="0">
                  <a:pos x="306" y="174"/>
                </a:cxn>
                <a:cxn ang="0">
                  <a:pos x="300" y="180"/>
                </a:cxn>
                <a:cxn ang="0">
                  <a:pos x="306" y="210"/>
                </a:cxn>
                <a:cxn ang="0">
                  <a:pos x="312" y="222"/>
                </a:cxn>
                <a:cxn ang="0">
                  <a:pos x="306" y="234"/>
                </a:cxn>
                <a:cxn ang="0">
                  <a:pos x="312" y="240"/>
                </a:cxn>
                <a:cxn ang="0">
                  <a:pos x="336" y="240"/>
                </a:cxn>
                <a:cxn ang="0">
                  <a:pos x="342" y="246"/>
                </a:cxn>
                <a:cxn ang="0">
                  <a:pos x="336" y="258"/>
                </a:cxn>
                <a:cxn ang="0">
                  <a:pos x="348" y="270"/>
                </a:cxn>
                <a:cxn ang="0">
                  <a:pos x="378" y="246"/>
                </a:cxn>
                <a:cxn ang="0">
                  <a:pos x="414" y="252"/>
                </a:cxn>
                <a:cxn ang="0">
                  <a:pos x="438" y="270"/>
                </a:cxn>
                <a:cxn ang="0">
                  <a:pos x="438" y="276"/>
                </a:cxn>
                <a:cxn ang="0">
                  <a:pos x="438" y="288"/>
                </a:cxn>
                <a:cxn ang="0">
                  <a:pos x="444" y="300"/>
                </a:cxn>
                <a:cxn ang="0">
                  <a:pos x="426" y="318"/>
                </a:cxn>
                <a:cxn ang="0">
                  <a:pos x="396" y="348"/>
                </a:cxn>
                <a:cxn ang="0">
                  <a:pos x="330" y="354"/>
                </a:cxn>
                <a:cxn ang="0">
                  <a:pos x="300" y="384"/>
                </a:cxn>
                <a:cxn ang="0">
                  <a:pos x="300" y="396"/>
                </a:cxn>
                <a:cxn ang="0">
                  <a:pos x="264" y="414"/>
                </a:cxn>
                <a:cxn ang="0">
                  <a:pos x="264" y="420"/>
                </a:cxn>
                <a:cxn ang="0">
                  <a:pos x="258" y="438"/>
                </a:cxn>
                <a:cxn ang="0">
                  <a:pos x="222" y="432"/>
                </a:cxn>
                <a:cxn ang="0">
                  <a:pos x="204" y="468"/>
                </a:cxn>
                <a:cxn ang="0">
                  <a:pos x="168" y="516"/>
                </a:cxn>
                <a:cxn ang="0">
                  <a:pos x="42" y="522"/>
                </a:cxn>
                <a:cxn ang="0">
                  <a:pos x="12" y="480"/>
                </a:cxn>
                <a:cxn ang="0">
                  <a:pos x="0" y="450"/>
                </a:cxn>
                <a:cxn ang="0">
                  <a:pos x="6" y="438"/>
                </a:cxn>
                <a:cxn ang="0">
                  <a:pos x="12" y="402"/>
                </a:cxn>
                <a:cxn ang="0">
                  <a:pos x="30" y="372"/>
                </a:cxn>
                <a:cxn ang="0">
                  <a:pos x="30" y="342"/>
                </a:cxn>
                <a:cxn ang="0">
                  <a:pos x="36" y="330"/>
                </a:cxn>
                <a:cxn ang="0">
                  <a:pos x="90" y="252"/>
                </a:cxn>
                <a:cxn ang="0">
                  <a:pos x="84" y="222"/>
                </a:cxn>
                <a:cxn ang="0">
                  <a:pos x="54" y="198"/>
                </a:cxn>
                <a:cxn ang="0">
                  <a:pos x="42" y="156"/>
                </a:cxn>
                <a:cxn ang="0">
                  <a:pos x="36" y="150"/>
                </a:cxn>
                <a:cxn ang="0">
                  <a:pos x="78" y="114"/>
                </a:cxn>
                <a:cxn ang="0">
                  <a:pos x="84" y="96"/>
                </a:cxn>
                <a:cxn ang="0">
                  <a:pos x="102" y="84"/>
                </a:cxn>
                <a:cxn ang="0">
                  <a:pos x="102" y="54"/>
                </a:cxn>
                <a:cxn ang="0">
                  <a:pos x="120" y="48"/>
                </a:cxn>
                <a:cxn ang="0">
                  <a:pos x="120" y="42"/>
                </a:cxn>
                <a:cxn ang="0">
                  <a:pos x="120" y="36"/>
                </a:cxn>
                <a:cxn ang="0">
                  <a:pos x="156" y="18"/>
                </a:cxn>
                <a:cxn ang="0">
                  <a:pos x="162" y="0"/>
                </a:cxn>
                <a:cxn ang="0">
                  <a:pos x="222" y="6"/>
                </a:cxn>
              </a:cxnLst>
              <a:rect l="0" t="0" r="r" b="b"/>
              <a:pathLst>
                <a:path w="444" h="522">
                  <a:moveTo>
                    <a:pt x="222" y="6"/>
                  </a:moveTo>
                  <a:lnTo>
                    <a:pt x="228" y="18"/>
                  </a:lnTo>
                  <a:lnTo>
                    <a:pt x="222" y="30"/>
                  </a:lnTo>
                  <a:lnTo>
                    <a:pt x="282" y="54"/>
                  </a:lnTo>
                  <a:lnTo>
                    <a:pt x="282" y="66"/>
                  </a:lnTo>
                  <a:lnTo>
                    <a:pt x="288" y="78"/>
                  </a:lnTo>
                  <a:lnTo>
                    <a:pt x="336" y="96"/>
                  </a:lnTo>
                  <a:lnTo>
                    <a:pt x="342" y="120"/>
                  </a:lnTo>
                  <a:lnTo>
                    <a:pt x="342" y="132"/>
                  </a:lnTo>
                  <a:lnTo>
                    <a:pt x="342" y="138"/>
                  </a:lnTo>
                  <a:lnTo>
                    <a:pt x="342" y="144"/>
                  </a:lnTo>
                  <a:lnTo>
                    <a:pt x="294" y="156"/>
                  </a:lnTo>
                  <a:lnTo>
                    <a:pt x="306" y="174"/>
                  </a:lnTo>
                  <a:lnTo>
                    <a:pt x="300" y="180"/>
                  </a:lnTo>
                  <a:lnTo>
                    <a:pt x="306" y="210"/>
                  </a:lnTo>
                  <a:lnTo>
                    <a:pt x="312" y="222"/>
                  </a:lnTo>
                  <a:lnTo>
                    <a:pt x="306" y="234"/>
                  </a:lnTo>
                  <a:lnTo>
                    <a:pt x="312" y="240"/>
                  </a:lnTo>
                  <a:lnTo>
                    <a:pt x="336" y="240"/>
                  </a:lnTo>
                  <a:lnTo>
                    <a:pt x="342" y="246"/>
                  </a:lnTo>
                  <a:lnTo>
                    <a:pt x="336" y="258"/>
                  </a:lnTo>
                  <a:lnTo>
                    <a:pt x="348" y="270"/>
                  </a:lnTo>
                  <a:lnTo>
                    <a:pt x="378" y="246"/>
                  </a:lnTo>
                  <a:lnTo>
                    <a:pt x="414" y="252"/>
                  </a:lnTo>
                  <a:lnTo>
                    <a:pt x="438" y="270"/>
                  </a:lnTo>
                  <a:lnTo>
                    <a:pt x="438" y="276"/>
                  </a:lnTo>
                  <a:lnTo>
                    <a:pt x="438" y="288"/>
                  </a:lnTo>
                  <a:lnTo>
                    <a:pt x="444" y="300"/>
                  </a:lnTo>
                  <a:lnTo>
                    <a:pt x="426" y="318"/>
                  </a:lnTo>
                  <a:lnTo>
                    <a:pt x="396" y="348"/>
                  </a:lnTo>
                  <a:lnTo>
                    <a:pt x="330" y="354"/>
                  </a:lnTo>
                  <a:lnTo>
                    <a:pt x="300" y="384"/>
                  </a:lnTo>
                  <a:lnTo>
                    <a:pt x="300" y="396"/>
                  </a:lnTo>
                  <a:lnTo>
                    <a:pt x="264" y="414"/>
                  </a:lnTo>
                  <a:lnTo>
                    <a:pt x="264" y="420"/>
                  </a:lnTo>
                  <a:lnTo>
                    <a:pt x="258" y="438"/>
                  </a:lnTo>
                  <a:lnTo>
                    <a:pt x="222" y="432"/>
                  </a:lnTo>
                  <a:lnTo>
                    <a:pt x="204" y="468"/>
                  </a:lnTo>
                  <a:lnTo>
                    <a:pt x="168" y="516"/>
                  </a:lnTo>
                  <a:lnTo>
                    <a:pt x="42" y="522"/>
                  </a:lnTo>
                  <a:lnTo>
                    <a:pt x="12" y="480"/>
                  </a:lnTo>
                  <a:lnTo>
                    <a:pt x="0" y="450"/>
                  </a:lnTo>
                  <a:lnTo>
                    <a:pt x="6" y="438"/>
                  </a:lnTo>
                  <a:lnTo>
                    <a:pt x="12" y="402"/>
                  </a:lnTo>
                  <a:lnTo>
                    <a:pt x="30" y="372"/>
                  </a:lnTo>
                  <a:lnTo>
                    <a:pt x="30" y="342"/>
                  </a:lnTo>
                  <a:lnTo>
                    <a:pt x="36" y="330"/>
                  </a:lnTo>
                  <a:lnTo>
                    <a:pt x="90" y="252"/>
                  </a:lnTo>
                  <a:lnTo>
                    <a:pt x="84" y="222"/>
                  </a:lnTo>
                  <a:lnTo>
                    <a:pt x="54" y="198"/>
                  </a:lnTo>
                  <a:lnTo>
                    <a:pt x="42" y="156"/>
                  </a:lnTo>
                  <a:lnTo>
                    <a:pt x="36" y="150"/>
                  </a:lnTo>
                  <a:lnTo>
                    <a:pt x="78" y="114"/>
                  </a:lnTo>
                  <a:lnTo>
                    <a:pt x="84" y="96"/>
                  </a:lnTo>
                  <a:lnTo>
                    <a:pt x="102" y="84"/>
                  </a:lnTo>
                  <a:lnTo>
                    <a:pt x="102" y="54"/>
                  </a:lnTo>
                  <a:lnTo>
                    <a:pt x="120" y="48"/>
                  </a:lnTo>
                  <a:lnTo>
                    <a:pt x="120" y="42"/>
                  </a:lnTo>
                  <a:lnTo>
                    <a:pt x="120" y="36"/>
                  </a:lnTo>
                  <a:lnTo>
                    <a:pt x="156" y="18"/>
                  </a:lnTo>
                  <a:lnTo>
                    <a:pt x="162" y="0"/>
                  </a:lnTo>
                  <a:lnTo>
                    <a:pt x="222" y="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1" name="Freeform 19">
              <a:extLst>
                <a:ext uri="{FF2B5EF4-FFF2-40B4-BE49-F238E27FC236}">
                  <a16:creationId xmlns:a16="http://schemas.microsoft.com/office/drawing/2014/main" id="{A5F274F3-E190-4E6F-88AF-83EE47E5F25B}"/>
                </a:ext>
              </a:extLst>
            </p:cNvPr>
            <p:cNvSpPr>
              <a:spLocks noChangeAspect="1"/>
            </p:cNvSpPr>
            <p:nvPr/>
          </p:nvSpPr>
          <p:spPr bwMode="auto">
            <a:xfrm>
              <a:off x="4733748" y="3672797"/>
              <a:ext cx="526205" cy="607364"/>
            </a:xfrm>
            <a:custGeom>
              <a:avLst/>
              <a:gdLst/>
              <a:ahLst/>
              <a:cxnLst>
                <a:cxn ang="0">
                  <a:pos x="468" y="282"/>
                </a:cxn>
                <a:cxn ang="0">
                  <a:pos x="444" y="408"/>
                </a:cxn>
                <a:cxn ang="0">
                  <a:pos x="342" y="390"/>
                </a:cxn>
                <a:cxn ang="0">
                  <a:pos x="330" y="354"/>
                </a:cxn>
                <a:cxn ang="0">
                  <a:pos x="300" y="330"/>
                </a:cxn>
                <a:cxn ang="0">
                  <a:pos x="288" y="402"/>
                </a:cxn>
                <a:cxn ang="0">
                  <a:pos x="120" y="534"/>
                </a:cxn>
                <a:cxn ang="0">
                  <a:pos x="102" y="534"/>
                </a:cxn>
                <a:cxn ang="0">
                  <a:pos x="102" y="516"/>
                </a:cxn>
                <a:cxn ang="0">
                  <a:pos x="96" y="480"/>
                </a:cxn>
                <a:cxn ang="0">
                  <a:pos x="96" y="456"/>
                </a:cxn>
                <a:cxn ang="0">
                  <a:pos x="102" y="426"/>
                </a:cxn>
                <a:cxn ang="0">
                  <a:pos x="78" y="390"/>
                </a:cxn>
                <a:cxn ang="0">
                  <a:pos x="24" y="384"/>
                </a:cxn>
                <a:cxn ang="0">
                  <a:pos x="24" y="330"/>
                </a:cxn>
                <a:cxn ang="0">
                  <a:pos x="24" y="306"/>
                </a:cxn>
                <a:cxn ang="0">
                  <a:pos x="18" y="276"/>
                </a:cxn>
                <a:cxn ang="0">
                  <a:pos x="36" y="252"/>
                </a:cxn>
                <a:cxn ang="0">
                  <a:pos x="36" y="234"/>
                </a:cxn>
                <a:cxn ang="0">
                  <a:pos x="42" y="228"/>
                </a:cxn>
                <a:cxn ang="0">
                  <a:pos x="42" y="216"/>
                </a:cxn>
                <a:cxn ang="0">
                  <a:pos x="42" y="204"/>
                </a:cxn>
                <a:cxn ang="0">
                  <a:pos x="48" y="174"/>
                </a:cxn>
                <a:cxn ang="0">
                  <a:pos x="48" y="156"/>
                </a:cxn>
                <a:cxn ang="0">
                  <a:pos x="48" y="144"/>
                </a:cxn>
                <a:cxn ang="0">
                  <a:pos x="48" y="132"/>
                </a:cxn>
                <a:cxn ang="0">
                  <a:pos x="66" y="84"/>
                </a:cxn>
                <a:cxn ang="0">
                  <a:pos x="66" y="66"/>
                </a:cxn>
                <a:cxn ang="0">
                  <a:pos x="72" y="30"/>
                </a:cxn>
                <a:cxn ang="0">
                  <a:pos x="72" y="18"/>
                </a:cxn>
                <a:cxn ang="0">
                  <a:pos x="120" y="18"/>
                </a:cxn>
                <a:cxn ang="0">
                  <a:pos x="162" y="36"/>
                </a:cxn>
                <a:cxn ang="0">
                  <a:pos x="168" y="78"/>
                </a:cxn>
                <a:cxn ang="0">
                  <a:pos x="222" y="114"/>
                </a:cxn>
                <a:cxn ang="0">
                  <a:pos x="288" y="66"/>
                </a:cxn>
                <a:cxn ang="0">
                  <a:pos x="318" y="90"/>
                </a:cxn>
                <a:cxn ang="0">
                  <a:pos x="348" y="156"/>
                </a:cxn>
                <a:cxn ang="0">
                  <a:pos x="354" y="198"/>
                </a:cxn>
                <a:cxn ang="0">
                  <a:pos x="342" y="234"/>
                </a:cxn>
                <a:cxn ang="0">
                  <a:pos x="384" y="246"/>
                </a:cxn>
                <a:cxn ang="0">
                  <a:pos x="426" y="288"/>
                </a:cxn>
                <a:cxn ang="0">
                  <a:pos x="462" y="276"/>
                </a:cxn>
              </a:cxnLst>
              <a:rect l="0" t="0" r="r" b="b"/>
              <a:pathLst>
                <a:path w="468" h="540">
                  <a:moveTo>
                    <a:pt x="462" y="276"/>
                  </a:moveTo>
                  <a:lnTo>
                    <a:pt x="468" y="282"/>
                  </a:lnTo>
                  <a:lnTo>
                    <a:pt x="468" y="288"/>
                  </a:lnTo>
                  <a:lnTo>
                    <a:pt x="444" y="408"/>
                  </a:lnTo>
                  <a:lnTo>
                    <a:pt x="378" y="384"/>
                  </a:lnTo>
                  <a:lnTo>
                    <a:pt x="342" y="390"/>
                  </a:lnTo>
                  <a:lnTo>
                    <a:pt x="330" y="360"/>
                  </a:lnTo>
                  <a:lnTo>
                    <a:pt x="330" y="354"/>
                  </a:lnTo>
                  <a:lnTo>
                    <a:pt x="330" y="342"/>
                  </a:lnTo>
                  <a:lnTo>
                    <a:pt x="300" y="330"/>
                  </a:lnTo>
                  <a:lnTo>
                    <a:pt x="276" y="360"/>
                  </a:lnTo>
                  <a:lnTo>
                    <a:pt x="288" y="402"/>
                  </a:lnTo>
                  <a:lnTo>
                    <a:pt x="174" y="456"/>
                  </a:lnTo>
                  <a:lnTo>
                    <a:pt x="120" y="534"/>
                  </a:lnTo>
                  <a:lnTo>
                    <a:pt x="102" y="540"/>
                  </a:lnTo>
                  <a:lnTo>
                    <a:pt x="102" y="534"/>
                  </a:lnTo>
                  <a:lnTo>
                    <a:pt x="96" y="528"/>
                  </a:lnTo>
                  <a:lnTo>
                    <a:pt x="102" y="516"/>
                  </a:lnTo>
                  <a:lnTo>
                    <a:pt x="90" y="504"/>
                  </a:lnTo>
                  <a:lnTo>
                    <a:pt x="96" y="480"/>
                  </a:lnTo>
                  <a:lnTo>
                    <a:pt x="90" y="462"/>
                  </a:lnTo>
                  <a:lnTo>
                    <a:pt x="96" y="456"/>
                  </a:lnTo>
                  <a:lnTo>
                    <a:pt x="96" y="450"/>
                  </a:lnTo>
                  <a:lnTo>
                    <a:pt x="102" y="426"/>
                  </a:lnTo>
                  <a:lnTo>
                    <a:pt x="96" y="396"/>
                  </a:lnTo>
                  <a:lnTo>
                    <a:pt x="78" y="390"/>
                  </a:lnTo>
                  <a:lnTo>
                    <a:pt x="48" y="402"/>
                  </a:lnTo>
                  <a:lnTo>
                    <a:pt x="24" y="384"/>
                  </a:lnTo>
                  <a:lnTo>
                    <a:pt x="0" y="390"/>
                  </a:lnTo>
                  <a:lnTo>
                    <a:pt x="24" y="330"/>
                  </a:lnTo>
                  <a:lnTo>
                    <a:pt x="18" y="312"/>
                  </a:lnTo>
                  <a:lnTo>
                    <a:pt x="24" y="306"/>
                  </a:lnTo>
                  <a:lnTo>
                    <a:pt x="24" y="294"/>
                  </a:lnTo>
                  <a:lnTo>
                    <a:pt x="18" y="276"/>
                  </a:lnTo>
                  <a:lnTo>
                    <a:pt x="36" y="264"/>
                  </a:lnTo>
                  <a:lnTo>
                    <a:pt x="36" y="252"/>
                  </a:lnTo>
                  <a:lnTo>
                    <a:pt x="36" y="246"/>
                  </a:lnTo>
                  <a:lnTo>
                    <a:pt x="36" y="234"/>
                  </a:lnTo>
                  <a:lnTo>
                    <a:pt x="42" y="234"/>
                  </a:lnTo>
                  <a:lnTo>
                    <a:pt x="42" y="228"/>
                  </a:lnTo>
                  <a:lnTo>
                    <a:pt x="42" y="222"/>
                  </a:lnTo>
                  <a:lnTo>
                    <a:pt x="42" y="216"/>
                  </a:lnTo>
                  <a:lnTo>
                    <a:pt x="48" y="210"/>
                  </a:lnTo>
                  <a:lnTo>
                    <a:pt x="42" y="204"/>
                  </a:lnTo>
                  <a:lnTo>
                    <a:pt x="48" y="180"/>
                  </a:lnTo>
                  <a:lnTo>
                    <a:pt x="48" y="174"/>
                  </a:lnTo>
                  <a:lnTo>
                    <a:pt x="48" y="168"/>
                  </a:lnTo>
                  <a:lnTo>
                    <a:pt x="48" y="156"/>
                  </a:lnTo>
                  <a:lnTo>
                    <a:pt x="48" y="150"/>
                  </a:lnTo>
                  <a:lnTo>
                    <a:pt x="48" y="144"/>
                  </a:lnTo>
                  <a:lnTo>
                    <a:pt x="48" y="138"/>
                  </a:lnTo>
                  <a:lnTo>
                    <a:pt x="48" y="132"/>
                  </a:lnTo>
                  <a:lnTo>
                    <a:pt x="66" y="96"/>
                  </a:lnTo>
                  <a:lnTo>
                    <a:pt x="66" y="84"/>
                  </a:lnTo>
                  <a:lnTo>
                    <a:pt x="72" y="72"/>
                  </a:lnTo>
                  <a:lnTo>
                    <a:pt x="66" y="66"/>
                  </a:lnTo>
                  <a:lnTo>
                    <a:pt x="78" y="36"/>
                  </a:lnTo>
                  <a:lnTo>
                    <a:pt x="72" y="30"/>
                  </a:lnTo>
                  <a:lnTo>
                    <a:pt x="66" y="24"/>
                  </a:lnTo>
                  <a:lnTo>
                    <a:pt x="72" y="18"/>
                  </a:lnTo>
                  <a:lnTo>
                    <a:pt x="72" y="12"/>
                  </a:lnTo>
                  <a:lnTo>
                    <a:pt x="120" y="18"/>
                  </a:lnTo>
                  <a:lnTo>
                    <a:pt x="150" y="0"/>
                  </a:lnTo>
                  <a:lnTo>
                    <a:pt x="162" y="36"/>
                  </a:lnTo>
                  <a:lnTo>
                    <a:pt x="150" y="48"/>
                  </a:lnTo>
                  <a:lnTo>
                    <a:pt x="168" y="78"/>
                  </a:lnTo>
                  <a:lnTo>
                    <a:pt x="204" y="90"/>
                  </a:lnTo>
                  <a:lnTo>
                    <a:pt x="222" y="114"/>
                  </a:lnTo>
                  <a:lnTo>
                    <a:pt x="282" y="60"/>
                  </a:lnTo>
                  <a:lnTo>
                    <a:pt x="288" y="66"/>
                  </a:lnTo>
                  <a:lnTo>
                    <a:pt x="282" y="78"/>
                  </a:lnTo>
                  <a:lnTo>
                    <a:pt x="318" y="90"/>
                  </a:lnTo>
                  <a:lnTo>
                    <a:pt x="348" y="138"/>
                  </a:lnTo>
                  <a:lnTo>
                    <a:pt x="348" y="156"/>
                  </a:lnTo>
                  <a:lnTo>
                    <a:pt x="360" y="180"/>
                  </a:lnTo>
                  <a:lnTo>
                    <a:pt x="354" y="198"/>
                  </a:lnTo>
                  <a:lnTo>
                    <a:pt x="342" y="228"/>
                  </a:lnTo>
                  <a:lnTo>
                    <a:pt x="342" y="234"/>
                  </a:lnTo>
                  <a:lnTo>
                    <a:pt x="378" y="240"/>
                  </a:lnTo>
                  <a:lnTo>
                    <a:pt x="384" y="246"/>
                  </a:lnTo>
                  <a:lnTo>
                    <a:pt x="384" y="258"/>
                  </a:lnTo>
                  <a:lnTo>
                    <a:pt x="426" y="288"/>
                  </a:lnTo>
                  <a:lnTo>
                    <a:pt x="450" y="294"/>
                  </a:lnTo>
                  <a:lnTo>
                    <a:pt x="462" y="27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2" name="Freeform 20">
              <a:extLst>
                <a:ext uri="{FF2B5EF4-FFF2-40B4-BE49-F238E27FC236}">
                  <a16:creationId xmlns:a16="http://schemas.microsoft.com/office/drawing/2014/main" id="{C35851FE-49E3-4BFD-B875-ADA9F96A4B94}"/>
                </a:ext>
              </a:extLst>
            </p:cNvPr>
            <p:cNvSpPr>
              <a:spLocks noChangeAspect="1"/>
            </p:cNvSpPr>
            <p:nvPr/>
          </p:nvSpPr>
          <p:spPr bwMode="auto">
            <a:xfrm>
              <a:off x="5873859" y="4185682"/>
              <a:ext cx="1119872" cy="796322"/>
            </a:xfrm>
            <a:custGeom>
              <a:avLst/>
              <a:gdLst/>
              <a:ahLst/>
              <a:cxnLst>
                <a:cxn ang="0">
                  <a:pos x="168" y="522"/>
                </a:cxn>
                <a:cxn ang="0">
                  <a:pos x="186" y="492"/>
                </a:cxn>
                <a:cxn ang="0">
                  <a:pos x="210" y="450"/>
                </a:cxn>
                <a:cxn ang="0">
                  <a:pos x="132" y="456"/>
                </a:cxn>
                <a:cxn ang="0">
                  <a:pos x="54" y="432"/>
                </a:cxn>
                <a:cxn ang="0">
                  <a:pos x="0" y="366"/>
                </a:cxn>
                <a:cxn ang="0">
                  <a:pos x="126" y="294"/>
                </a:cxn>
                <a:cxn ang="0">
                  <a:pos x="144" y="264"/>
                </a:cxn>
                <a:cxn ang="0">
                  <a:pos x="138" y="240"/>
                </a:cxn>
                <a:cxn ang="0">
                  <a:pos x="174" y="204"/>
                </a:cxn>
                <a:cxn ang="0">
                  <a:pos x="180" y="192"/>
                </a:cxn>
                <a:cxn ang="0">
                  <a:pos x="210" y="156"/>
                </a:cxn>
                <a:cxn ang="0">
                  <a:pos x="228" y="150"/>
                </a:cxn>
                <a:cxn ang="0">
                  <a:pos x="252" y="150"/>
                </a:cxn>
                <a:cxn ang="0">
                  <a:pos x="252" y="132"/>
                </a:cxn>
                <a:cxn ang="0">
                  <a:pos x="264" y="132"/>
                </a:cxn>
                <a:cxn ang="0">
                  <a:pos x="282" y="114"/>
                </a:cxn>
                <a:cxn ang="0">
                  <a:pos x="318" y="114"/>
                </a:cxn>
                <a:cxn ang="0">
                  <a:pos x="342" y="96"/>
                </a:cxn>
                <a:cxn ang="0">
                  <a:pos x="396" y="84"/>
                </a:cxn>
                <a:cxn ang="0">
                  <a:pos x="402" y="90"/>
                </a:cxn>
                <a:cxn ang="0">
                  <a:pos x="426" y="90"/>
                </a:cxn>
                <a:cxn ang="0">
                  <a:pos x="486" y="90"/>
                </a:cxn>
                <a:cxn ang="0">
                  <a:pos x="510" y="90"/>
                </a:cxn>
                <a:cxn ang="0">
                  <a:pos x="528" y="66"/>
                </a:cxn>
                <a:cxn ang="0">
                  <a:pos x="594" y="66"/>
                </a:cxn>
                <a:cxn ang="0">
                  <a:pos x="612" y="30"/>
                </a:cxn>
                <a:cxn ang="0">
                  <a:pos x="636" y="12"/>
                </a:cxn>
                <a:cxn ang="0">
                  <a:pos x="690" y="24"/>
                </a:cxn>
                <a:cxn ang="0">
                  <a:pos x="744" y="36"/>
                </a:cxn>
                <a:cxn ang="0">
                  <a:pos x="846" y="66"/>
                </a:cxn>
                <a:cxn ang="0">
                  <a:pos x="870" y="186"/>
                </a:cxn>
                <a:cxn ang="0">
                  <a:pos x="762" y="288"/>
                </a:cxn>
                <a:cxn ang="0">
                  <a:pos x="822" y="330"/>
                </a:cxn>
                <a:cxn ang="0">
                  <a:pos x="918" y="402"/>
                </a:cxn>
                <a:cxn ang="0">
                  <a:pos x="924" y="468"/>
                </a:cxn>
                <a:cxn ang="0">
                  <a:pos x="936" y="504"/>
                </a:cxn>
                <a:cxn ang="0">
                  <a:pos x="972" y="594"/>
                </a:cxn>
                <a:cxn ang="0">
                  <a:pos x="984" y="648"/>
                </a:cxn>
                <a:cxn ang="0">
                  <a:pos x="990" y="684"/>
                </a:cxn>
                <a:cxn ang="0">
                  <a:pos x="942" y="702"/>
                </a:cxn>
                <a:cxn ang="0">
                  <a:pos x="948" y="636"/>
                </a:cxn>
                <a:cxn ang="0">
                  <a:pos x="942" y="582"/>
                </a:cxn>
                <a:cxn ang="0">
                  <a:pos x="924" y="540"/>
                </a:cxn>
                <a:cxn ang="0">
                  <a:pos x="882" y="474"/>
                </a:cxn>
                <a:cxn ang="0">
                  <a:pos x="828" y="462"/>
                </a:cxn>
                <a:cxn ang="0">
                  <a:pos x="726" y="540"/>
                </a:cxn>
                <a:cxn ang="0">
                  <a:pos x="642" y="540"/>
                </a:cxn>
                <a:cxn ang="0">
                  <a:pos x="324" y="558"/>
                </a:cxn>
              </a:cxnLst>
              <a:rect l="0" t="0" r="r" b="b"/>
              <a:pathLst>
                <a:path w="996" h="708">
                  <a:moveTo>
                    <a:pt x="246" y="582"/>
                  </a:moveTo>
                  <a:lnTo>
                    <a:pt x="168" y="546"/>
                  </a:lnTo>
                  <a:lnTo>
                    <a:pt x="168" y="522"/>
                  </a:lnTo>
                  <a:lnTo>
                    <a:pt x="180" y="510"/>
                  </a:lnTo>
                  <a:lnTo>
                    <a:pt x="186" y="498"/>
                  </a:lnTo>
                  <a:lnTo>
                    <a:pt x="186" y="492"/>
                  </a:lnTo>
                  <a:lnTo>
                    <a:pt x="180" y="480"/>
                  </a:lnTo>
                  <a:lnTo>
                    <a:pt x="210" y="456"/>
                  </a:lnTo>
                  <a:lnTo>
                    <a:pt x="210" y="450"/>
                  </a:lnTo>
                  <a:lnTo>
                    <a:pt x="216" y="444"/>
                  </a:lnTo>
                  <a:lnTo>
                    <a:pt x="204" y="438"/>
                  </a:lnTo>
                  <a:lnTo>
                    <a:pt x="132" y="456"/>
                  </a:lnTo>
                  <a:lnTo>
                    <a:pt x="114" y="444"/>
                  </a:lnTo>
                  <a:lnTo>
                    <a:pt x="90" y="450"/>
                  </a:lnTo>
                  <a:lnTo>
                    <a:pt x="54" y="432"/>
                  </a:lnTo>
                  <a:lnTo>
                    <a:pt x="24" y="372"/>
                  </a:lnTo>
                  <a:lnTo>
                    <a:pt x="6" y="378"/>
                  </a:lnTo>
                  <a:lnTo>
                    <a:pt x="0" y="366"/>
                  </a:lnTo>
                  <a:lnTo>
                    <a:pt x="90" y="312"/>
                  </a:lnTo>
                  <a:lnTo>
                    <a:pt x="126" y="300"/>
                  </a:lnTo>
                  <a:lnTo>
                    <a:pt x="126" y="294"/>
                  </a:lnTo>
                  <a:lnTo>
                    <a:pt x="126" y="288"/>
                  </a:lnTo>
                  <a:lnTo>
                    <a:pt x="144" y="270"/>
                  </a:lnTo>
                  <a:lnTo>
                    <a:pt x="144" y="264"/>
                  </a:lnTo>
                  <a:lnTo>
                    <a:pt x="138" y="252"/>
                  </a:lnTo>
                  <a:lnTo>
                    <a:pt x="150" y="246"/>
                  </a:lnTo>
                  <a:lnTo>
                    <a:pt x="138" y="240"/>
                  </a:lnTo>
                  <a:lnTo>
                    <a:pt x="162" y="210"/>
                  </a:lnTo>
                  <a:lnTo>
                    <a:pt x="174" y="216"/>
                  </a:lnTo>
                  <a:lnTo>
                    <a:pt x="174" y="204"/>
                  </a:lnTo>
                  <a:lnTo>
                    <a:pt x="186" y="210"/>
                  </a:lnTo>
                  <a:lnTo>
                    <a:pt x="186" y="204"/>
                  </a:lnTo>
                  <a:lnTo>
                    <a:pt x="180" y="192"/>
                  </a:lnTo>
                  <a:lnTo>
                    <a:pt x="186" y="186"/>
                  </a:lnTo>
                  <a:lnTo>
                    <a:pt x="174" y="174"/>
                  </a:lnTo>
                  <a:lnTo>
                    <a:pt x="210" y="156"/>
                  </a:lnTo>
                  <a:lnTo>
                    <a:pt x="222" y="168"/>
                  </a:lnTo>
                  <a:lnTo>
                    <a:pt x="234" y="162"/>
                  </a:lnTo>
                  <a:lnTo>
                    <a:pt x="228" y="150"/>
                  </a:lnTo>
                  <a:lnTo>
                    <a:pt x="228" y="144"/>
                  </a:lnTo>
                  <a:lnTo>
                    <a:pt x="252" y="156"/>
                  </a:lnTo>
                  <a:lnTo>
                    <a:pt x="252" y="150"/>
                  </a:lnTo>
                  <a:lnTo>
                    <a:pt x="240" y="120"/>
                  </a:lnTo>
                  <a:lnTo>
                    <a:pt x="264" y="144"/>
                  </a:lnTo>
                  <a:lnTo>
                    <a:pt x="252" y="132"/>
                  </a:lnTo>
                  <a:lnTo>
                    <a:pt x="252" y="126"/>
                  </a:lnTo>
                  <a:lnTo>
                    <a:pt x="258" y="120"/>
                  </a:lnTo>
                  <a:lnTo>
                    <a:pt x="264" y="132"/>
                  </a:lnTo>
                  <a:lnTo>
                    <a:pt x="270" y="120"/>
                  </a:lnTo>
                  <a:lnTo>
                    <a:pt x="288" y="120"/>
                  </a:lnTo>
                  <a:lnTo>
                    <a:pt x="282" y="114"/>
                  </a:lnTo>
                  <a:lnTo>
                    <a:pt x="288" y="114"/>
                  </a:lnTo>
                  <a:lnTo>
                    <a:pt x="294" y="126"/>
                  </a:lnTo>
                  <a:lnTo>
                    <a:pt x="318" y="114"/>
                  </a:lnTo>
                  <a:lnTo>
                    <a:pt x="318" y="96"/>
                  </a:lnTo>
                  <a:lnTo>
                    <a:pt x="318" y="90"/>
                  </a:lnTo>
                  <a:lnTo>
                    <a:pt x="342" y="96"/>
                  </a:lnTo>
                  <a:lnTo>
                    <a:pt x="354" y="78"/>
                  </a:lnTo>
                  <a:lnTo>
                    <a:pt x="366" y="96"/>
                  </a:lnTo>
                  <a:lnTo>
                    <a:pt x="396" y="84"/>
                  </a:lnTo>
                  <a:lnTo>
                    <a:pt x="390" y="102"/>
                  </a:lnTo>
                  <a:lnTo>
                    <a:pt x="402" y="96"/>
                  </a:lnTo>
                  <a:lnTo>
                    <a:pt x="402" y="90"/>
                  </a:lnTo>
                  <a:lnTo>
                    <a:pt x="402" y="78"/>
                  </a:lnTo>
                  <a:lnTo>
                    <a:pt x="408" y="90"/>
                  </a:lnTo>
                  <a:lnTo>
                    <a:pt x="426" y="90"/>
                  </a:lnTo>
                  <a:lnTo>
                    <a:pt x="420" y="96"/>
                  </a:lnTo>
                  <a:lnTo>
                    <a:pt x="426" y="102"/>
                  </a:lnTo>
                  <a:lnTo>
                    <a:pt x="486" y="90"/>
                  </a:lnTo>
                  <a:lnTo>
                    <a:pt x="480" y="78"/>
                  </a:lnTo>
                  <a:lnTo>
                    <a:pt x="486" y="78"/>
                  </a:lnTo>
                  <a:lnTo>
                    <a:pt x="510" y="90"/>
                  </a:lnTo>
                  <a:lnTo>
                    <a:pt x="504" y="78"/>
                  </a:lnTo>
                  <a:lnTo>
                    <a:pt x="522" y="78"/>
                  </a:lnTo>
                  <a:lnTo>
                    <a:pt x="528" y="66"/>
                  </a:lnTo>
                  <a:lnTo>
                    <a:pt x="582" y="66"/>
                  </a:lnTo>
                  <a:lnTo>
                    <a:pt x="576" y="60"/>
                  </a:lnTo>
                  <a:lnTo>
                    <a:pt x="594" y="66"/>
                  </a:lnTo>
                  <a:lnTo>
                    <a:pt x="612" y="42"/>
                  </a:lnTo>
                  <a:lnTo>
                    <a:pt x="624" y="48"/>
                  </a:lnTo>
                  <a:lnTo>
                    <a:pt x="612" y="30"/>
                  </a:lnTo>
                  <a:lnTo>
                    <a:pt x="630" y="30"/>
                  </a:lnTo>
                  <a:lnTo>
                    <a:pt x="630" y="18"/>
                  </a:lnTo>
                  <a:lnTo>
                    <a:pt x="636" y="12"/>
                  </a:lnTo>
                  <a:lnTo>
                    <a:pt x="690" y="12"/>
                  </a:lnTo>
                  <a:lnTo>
                    <a:pt x="690" y="18"/>
                  </a:lnTo>
                  <a:lnTo>
                    <a:pt x="690" y="24"/>
                  </a:lnTo>
                  <a:lnTo>
                    <a:pt x="702" y="24"/>
                  </a:lnTo>
                  <a:lnTo>
                    <a:pt x="714" y="12"/>
                  </a:lnTo>
                  <a:lnTo>
                    <a:pt x="744" y="36"/>
                  </a:lnTo>
                  <a:lnTo>
                    <a:pt x="798" y="0"/>
                  </a:lnTo>
                  <a:lnTo>
                    <a:pt x="816" y="54"/>
                  </a:lnTo>
                  <a:lnTo>
                    <a:pt x="846" y="66"/>
                  </a:lnTo>
                  <a:lnTo>
                    <a:pt x="870" y="126"/>
                  </a:lnTo>
                  <a:lnTo>
                    <a:pt x="894" y="150"/>
                  </a:lnTo>
                  <a:lnTo>
                    <a:pt x="870" y="186"/>
                  </a:lnTo>
                  <a:lnTo>
                    <a:pt x="756" y="282"/>
                  </a:lnTo>
                  <a:lnTo>
                    <a:pt x="750" y="300"/>
                  </a:lnTo>
                  <a:lnTo>
                    <a:pt x="762" y="288"/>
                  </a:lnTo>
                  <a:lnTo>
                    <a:pt x="810" y="294"/>
                  </a:lnTo>
                  <a:lnTo>
                    <a:pt x="822" y="318"/>
                  </a:lnTo>
                  <a:lnTo>
                    <a:pt x="822" y="330"/>
                  </a:lnTo>
                  <a:lnTo>
                    <a:pt x="846" y="330"/>
                  </a:lnTo>
                  <a:lnTo>
                    <a:pt x="846" y="342"/>
                  </a:lnTo>
                  <a:lnTo>
                    <a:pt x="918" y="402"/>
                  </a:lnTo>
                  <a:lnTo>
                    <a:pt x="924" y="414"/>
                  </a:lnTo>
                  <a:lnTo>
                    <a:pt x="912" y="438"/>
                  </a:lnTo>
                  <a:lnTo>
                    <a:pt x="924" y="468"/>
                  </a:lnTo>
                  <a:lnTo>
                    <a:pt x="936" y="474"/>
                  </a:lnTo>
                  <a:lnTo>
                    <a:pt x="942" y="486"/>
                  </a:lnTo>
                  <a:lnTo>
                    <a:pt x="936" y="504"/>
                  </a:lnTo>
                  <a:lnTo>
                    <a:pt x="948" y="528"/>
                  </a:lnTo>
                  <a:lnTo>
                    <a:pt x="972" y="588"/>
                  </a:lnTo>
                  <a:lnTo>
                    <a:pt x="972" y="594"/>
                  </a:lnTo>
                  <a:lnTo>
                    <a:pt x="972" y="600"/>
                  </a:lnTo>
                  <a:lnTo>
                    <a:pt x="984" y="630"/>
                  </a:lnTo>
                  <a:lnTo>
                    <a:pt x="984" y="648"/>
                  </a:lnTo>
                  <a:lnTo>
                    <a:pt x="996" y="666"/>
                  </a:lnTo>
                  <a:lnTo>
                    <a:pt x="996" y="672"/>
                  </a:lnTo>
                  <a:lnTo>
                    <a:pt x="990" y="684"/>
                  </a:lnTo>
                  <a:lnTo>
                    <a:pt x="996" y="696"/>
                  </a:lnTo>
                  <a:lnTo>
                    <a:pt x="942" y="708"/>
                  </a:lnTo>
                  <a:lnTo>
                    <a:pt x="942" y="702"/>
                  </a:lnTo>
                  <a:lnTo>
                    <a:pt x="942" y="690"/>
                  </a:lnTo>
                  <a:lnTo>
                    <a:pt x="942" y="672"/>
                  </a:lnTo>
                  <a:lnTo>
                    <a:pt x="948" y="636"/>
                  </a:lnTo>
                  <a:lnTo>
                    <a:pt x="942" y="624"/>
                  </a:lnTo>
                  <a:lnTo>
                    <a:pt x="942" y="588"/>
                  </a:lnTo>
                  <a:lnTo>
                    <a:pt x="942" y="582"/>
                  </a:lnTo>
                  <a:lnTo>
                    <a:pt x="942" y="576"/>
                  </a:lnTo>
                  <a:lnTo>
                    <a:pt x="942" y="570"/>
                  </a:lnTo>
                  <a:lnTo>
                    <a:pt x="924" y="540"/>
                  </a:lnTo>
                  <a:lnTo>
                    <a:pt x="894" y="528"/>
                  </a:lnTo>
                  <a:lnTo>
                    <a:pt x="882" y="492"/>
                  </a:lnTo>
                  <a:lnTo>
                    <a:pt x="882" y="474"/>
                  </a:lnTo>
                  <a:lnTo>
                    <a:pt x="882" y="450"/>
                  </a:lnTo>
                  <a:lnTo>
                    <a:pt x="870" y="438"/>
                  </a:lnTo>
                  <a:lnTo>
                    <a:pt x="828" y="462"/>
                  </a:lnTo>
                  <a:lnTo>
                    <a:pt x="810" y="492"/>
                  </a:lnTo>
                  <a:lnTo>
                    <a:pt x="774" y="492"/>
                  </a:lnTo>
                  <a:lnTo>
                    <a:pt x="726" y="540"/>
                  </a:lnTo>
                  <a:lnTo>
                    <a:pt x="660" y="498"/>
                  </a:lnTo>
                  <a:lnTo>
                    <a:pt x="648" y="528"/>
                  </a:lnTo>
                  <a:lnTo>
                    <a:pt x="642" y="540"/>
                  </a:lnTo>
                  <a:lnTo>
                    <a:pt x="684" y="570"/>
                  </a:lnTo>
                  <a:lnTo>
                    <a:pt x="366" y="570"/>
                  </a:lnTo>
                  <a:lnTo>
                    <a:pt x="324" y="558"/>
                  </a:lnTo>
                  <a:lnTo>
                    <a:pt x="246" y="570"/>
                  </a:lnTo>
                  <a:lnTo>
                    <a:pt x="246" y="58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3" name="Freeform 21">
              <a:extLst>
                <a:ext uri="{FF2B5EF4-FFF2-40B4-BE49-F238E27FC236}">
                  <a16:creationId xmlns:a16="http://schemas.microsoft.com/office/drawing/2014/main" id="{4997EF7D-F654-4105-8F32-37984A33B48A}"/>
                </a:ext>
              </a:extLst>
            </p:cNvPr>
            <p:cNvSpPr>
              <a:spLocks noChangeAspect="1"/>
            </p:cNvSpPr>
            <p:nvPr/>
          </p:nvSpPr>
          <p:spPr bwMode="auto">
            <a:xfrm>
              <a:off x="5077805" y="4502861"/>
              <a:ext cx="1038918" cy="634358"/>
            </a:xfrm>
            <a:custGeom>
              <a:avLst/>
              <a:gdLst/>
              <a:ahLst/>
              <a:cxnLst>
                <a:cxn ang="0">
                  <a:pos x="660" y="12"/>
                </a:cxn>
                <a:cxn ang="0">
                  <a:pos x="660" y="24"/>
                </a:cxn>
                <a:cxn ang="0">
                  <a:pos x="684" y="30"/>
                </a:cxn>
                <a:cxn ang="0">
                  <a:pos x="684" y="18"/>
                </a:cxn>
                <a:cxn ang="0">
                  <a:pos x="702" y="24"/>
                </a:cxn>
                <a:cxn ang="0">
                  <a:pos x="702" y="30"/>
                </a:cxn>
                <a:cxn ang="0">
                  <a:pos x="756" y="30"/>
                </a:cxn>
                <a:cxn ang="0">
                  <a:pos x="756" y="12"/>
                </a:cxn>
                <a:cxn ang="0">
                  <a:pos x="774" y="18"/>
                </a:cxn>
                <a:cxn ang="0">
                  <a:pos x="708" y="84"/>
                </a:cxn>
                <a:cxn ang="0">
                  <a:pos x="732" y="90"/>
                </a:cxn>
                <a:cxn ang="0">
                  <a:pos x="798" y="168"/>
                </a:cxn>
                <a:cxn ang="0">
                  <a:pos x="840" y="174"/>
                </a:cxn>
                <a:cxn ang="0">
                  <a:pos x="924" y="162"/>
                </a:cxn>
                <a:cxn ang="0">
                  <a:pos x="918" y="174"/>
                </a:cxn>
                <a:cxn ang="0">
                  <a:pos x="894" y="210"/>
                </a:cxn>
                <a:cxn ang="0">
                  <a:pos x="696" y="246"/>
                </a:cxn>
                <a:cxn ang="0">
                  <a:pos x="600" y="312"/>
                </a:cxn>
                <a:cxn ang="0">
                  <a:pos x="564" y="330"/>
                </a:cxn>
                <a:cxn ang="0">
                  <a:pos x="528" y="414"/>
                </a:cxn>
                <a:cxn ang="0">
                  <a:pos x="528" y="438"/>
                </a:cxn>
                <a:cxn ang="0">
                  <a:pos x="528" y="450"/>
                </a:cxn>
                <a:cxn ang="0">
                  <a:pos x="516" y="450"/>
                </a:cxn>
                <a:cxn ang="0">
                  <a:pos x="516" y="468"/>
                </a:cxn>
                <a:cxn ang="0">
                  <a:pos x="462" y="510"/>
                </a:cxn>
                <a:cxn ang="0">
                  <a:pos x="390" y="564"/>
                </a:cxn>
                <a:cxn ang="0">
                  <a:pos x="384" y="540"/>
                </a:cxn>
                <a:cxn ang="0">
                  <a:pos x="354" y="534"/>
                </a:cxn>
                <a:cxn ang="0">
                  <a:pos x="342" y="522"/>
                </a:cxn>
                <a:cxn ang="0">
                  <a:pos x="342" y="510"/>
                </a:cxn>
                <a:cxn ang="0">
                  <a:pos x="324" y="498"/>
                </a:cxn>
                <a:cxn ang="0">
                  <a:pos x="318" y="498"/>
                </a:cxn>
                <a:cxn ang="0">
                  <a:pos x="306" y="468"/>
                </a:cxn>
                <a:cxn ang="0">
                  <a:pos x="198" y="432"/>
                </a:cxn>
                <a:cxn ang="0">
                  <a:pos x="198" y="450"/>
                </a:cxn>
                <a:cxn ang="0">
                  <a:pos x="198" y="456"/>
                </a:cxn>
                <a:cxn ang="0">
                  <a:pos x="192" y="468"/>
                </a:cxn>
                <a:cxn ang="0">
                  <a:pos x="126" y="492"/>
                </a:cxn>
                <a:cxn ang="0">
                  <a:pos x="54" y="396"/>
                </a:cxn>
                <a:cxn ang="0">
                  <a:pos x="6" y="342"/>
                </a:cxn>
                <a:cxn ang="0">
                  <a:pos x="12" y="138"/>
                </a:cxn>
                <a:cxn ang="0">
                  <a:pos x="18" y="126"/>
                </a:cxn>
                <a:cxn ang="0">
                  <a:pos x="54" y="132"/>
                </a:cxn>
                <a:cxn ang="0">
                  <a:pos x="54" y="126"/>
                </a:cxn>
                <a:cxn ang="0">
                  <a:pos x="72" y="144"/>
                </a:cxn>
                <a:cxn ang="0">
                  <a:pos x="96" y="126"/>
                </a:cxn>
                <a:cxn ang="0">
                  <a:pos x="126" y="132"/>
                </a:cxn>
                <a:cxn ang="0">
                  <a:pos x="180" y="120"/>
                </a:cxn>
                <a:cxn ang="0">
                  <a:pos x="186" y="102"/>
                </a:cxn>
                <a:cxn ang="0">
                  <a:pos x="192" y="78"/>
                </a:cxn>
                <a:cxn ang="0">
                  <a:pos x="240" y="66"/>
                </a:cxn>
                <a:cxn ang="0">
                  <a:pos x="252" y="66"/>
                </a:cxn>
                <a:cxn ang="0">
                  <a:pos x="264" y="60"/>
                </a:cxn>
                <a:cxn ang="0">
                  <a:pos x="372" y="36"/>
                </a:cxn>
                <a:cxn ang="0">
                  <a:pos x="366" y="12"/>
                </a:cxn>
                <a:cxn ang="0">
                  <a:pos x="420" y="24"/>
                </a:cxn>
                <a:cxn ang="0">
                  <a:pos x="474" y="6"/>
                </a:cxn>
                <a:cxn ang="0">
                  <a:pos x="504" y="18"/>
                </a:cxn>
                <a:cxn ang="0">
                  <a:pos x="570" y="12"/>
                </a:cxn>
                <a:cxn ang="0">
                  <a:pos x="606" y="6"/>
                </a:cxn>
              </a:cxnLst>
              <a:rect l="0" t="0" r="r" b="b"/>
              <a:pathLst>
                <a:path w="924" h="564">
                  <a:moveTo>
                    <a:pt x="648" y="6"/>
                  </a:moveTo>
                  <a:lnTo>
                    <a:pt x="660" y="12"/>
                  </a:lnTo>
                  <a:lnTo>
                    <a:pt x="654" y="18"/>
                  </a:lnTo>
                  <a:lnTo>
                    <a:pt x="660" y="24"/>
                  </a:lnTo>
                  <a:lnTo>
                    <a:pt x="678" y="18"/>
                  </a:lnTo>
                  <a:lnTo>
                    <a:pt x="684" y="30"/>
                  </a:lnTo>
                  <a:lnTo>
                    <a:pt x="690" y="30"/>
                  </a:lnTo>
                  <a:lnTo>
                    <a:pt x="684" y="18"/>
                  </a:lnTo>
                  <a:lnTo>
                    <a:pt x="690" y="12"/>
                  </a:lnTo>
                  <a:lnTo>
                    <a:pt x="702" y="24"/>
                  </a:lnTo>
                  <a:lnTo>
                    <a:pt x="708" y="18"/>
                  </a:lnTo>
                  <a:lnTo>
                    <a:pt x="702" y="30"/>
                  </a:lnTo>
                  <a:lnTo>
                    <a:pt x="744" y="42"/>
                  </a:lnTo>
                  <a:lnTo>
                    <a:pt x="756" y="30"/>
                  </a:lnTo>
                  <a:lnTo>
                    <a:pt x="756" y="24"/>
                  </a:lnTo>
                  <a:lnTo>
                    <a:pt x="756" y="12"/>
                  </a:lnTo>
                  <a:lnTo>
                    <a:pt x="768" y="30"/>
                  </a:lnTo>
                  <a:lnTo>
                    <a:pt x="774" y="18"/>
                  </a:lnTo>
                  <a:lnTo>
                    <a:pt x="798" y="30"/>
                  </a:lnTo>
                  <a:lnTo>
                    <a:pt x="708" y="84"/>
                  </a:lnTo>
                  <a:lnTo>
                    <a:pt x="714" y="96"/>
                  </a:lnTo>
                  <a:lnTo>
                    <a:pt x="732" y="90"/>
                  </a:lnTo>
                  <a:lnTo>
                    <a:pt x="762" y="150"/>
                  </a:lnTo>
                  <a:lnTo>
                    <a:pt x="798" y="168"/>
                  </a:lnTo>
                  <a:lnTo>
                    <a:pt x="822" y="162"/>
                  </a:lnTo>
                  <a:lnTo>
                    <a:pt x="840" y="174"/>
                  </a:lnTo>
                  <a:lnTo>
                    <a:pt x="912" y="156"/>
                  </a:lnTo>
                  <a:lnTo>
                    <a:pt x="924" y="162"/>
                  </a:lnTo>
                  <a:lnTo>
                    <a:pt x="918" y="168"/>
                  </a:lnTo>
                  <a:lnTo>
                    <a:pt x="918" y="174"/>
                  </a:lnTo>
                  <a:lnTo>
                    <a:pt x="888" y="198"/>
                  </a:lnTo>
                  <a:lnTo>
                    <a:pt x="894" y="210"/>
                  </a:lnTo>
                  <a:lnTo>
                    <a:pt x="780" y="246"/>
                  </a:lnTo>
                  <a:lnTo>
                    <a:pt x="696" y="246"/>
                  </a:lnTo>
                  <a:lnTo>
                    <a:pt x="678" y="270"/>
                  </a:lnTo>
                  <a:lnTo>
                    <a:pt x="600" y="312"/>
                  </a:lnTo>
                  <a:lnTo>
                    <a:pt x="570" y="300"/>
                  </a:lnTo>
                  <a:lnTo>
                    <a:pt x="564" y="330"/>
                  </a:lnTo>
                  <a:lnTo>
                    <a:pt x="552" y="336"/>
                  </a:lnTo>
                  <a:lnTo>
                    <a:pt x="528" y="414"/>
                  </a:lnTo>
                  <a:lnTo>
                    <a:pt x="540" y="450"/>
                  </a:lnTo>
                  <a:lnTo>
                    <a:pt x="528" y="438"/>
                  </a:lnTo>
                  <a:lnTo>
                    <a:pt x="522" y="438"/>
                  </a:lnTo>
                  <a:lnTo>
                    <a:pt x="528" y="450"/>
                  </a:lnTo>
                  <a:lnTo>
                    <a:pt x="522" y="450"/>
                  </a:lnTo>
                  <a:lnTo>
                    <a:pt x="516" y="450"/>
                  </a:lnTo>
                  <a:lnTo>
                    <a:pt x="522" y="456"/>
                  </a:lnTo>
                  <a:lnTo>
                    <a:pt x="516" y="468"/>
                  </a:lnTo>
                  <a:lnTo>
                    <a:pt x="474" y="480"/>
                  </a:lnTo>
                  <a:lnTo>
                    <a:pt x="462" y="510"/>
                  </a:lnTo>
                  <a:lnTo>
                    <a:pt x="408" y="558"/>
                  </a:lnTo>
                  <a:lnTo>
                    <a:pt x="390" y="564"/>
                  </a:lnTo>
                  <a:lnTo>
                    <a:pt x="396" y="558"/>
                  </a:lnTo>
                  <a:lnTo>
                    <a:pt x="384" y="540"/>
                  </a:lnTo>
                  <a:lnTo>
                    <a:pt x="354" y="552"/>
                  </a:lnTo>
                  <a:lnTo>
                    <a:pt x="354" y="534"/>
                  </a:lnTo>
                  <a:lnTo>
                    <a:pt x="336" y="528"/>
                  </a:lnTo>
                  <a:lnTo>
                    <a:pt x="342" y="522"/>
                  </a:lnTo>
                  <a:lnTo>
                    <a:pt x="336" y="516"/>
                  </a:lnTo>
                  <a:lnTo>
                    <a:pt x="342" y="510"/>
                  </a:lnTo>
                  <a:lnTo>
                    <a:pt x="330" y="516"/>
                  </a:lnTo>
                  <a:lnTo>
                    <a:pt x="324" y="498"/>
                  </a:lnTo>
                  <a:lnTo>
                    <a:pt x="324" y="492"/>
                  </a:lnTo>
                  <a:lnTo>
                    <a:pt x="318" y="498"/>
                  </a:lnTo>
                  <a:lnTo>
                    <a:pt x="318" y="492"/>
                  </a:lnTo>
                  <a:lnTo>
                    <a:pt x="306" y="468"/>
                  </a:lnTo>
                  <a:lnTo>
                    <a:pt x="252" y="432"/>
                  </a:lnTo>
                  <a:lnTo>
                    <a:pt x="198" y="432"/>
                  </a:lnTo>
                  <a:lnTo>
                    <a:pt x="192" y="444"/>
                  </a:lnTo>
                  <a:lnTo>
                    <a:pt x="198" y="450"/>
                  </a:lnTo>
                  <a:lnTo>
                    <a:pt x="186" y="450"/>
                  </a:lnTo>
                  <a:lnTo>
                    <a:pt x="198" y="456"/>
                  </a:lnTo>
                  <a:lnTo>
                    <a:pt x="192" y="462"/>
                  </a:lnTo>
                  <a:lnTo>
                    <a:pt x="192" y="468"/>
                  </a:lnTo>
                  <a:lnTo>
                    <a:pt x="162" y="492"/>
                  </a:lnTo>
                  <a:lnTo>
                    <a:pt x="126" y="492"/>
                  </a:lnTo>
                  <a:lnTo>
                    <a:pt x="60" y="426"/>
                  </a:lnTo>
                  <a:lnTo>
                    <a:pt x="54" y="396"/>
                  </a:lnTo>
                  <a:lnTo>
                    <a:pt x="6" y="348"/>
                  </a:lnTo>
                  <a:lnTo>
                    <a:pt x="6" y="342"/>
                  </a:lnTo>
                  <a:lnTo>
                    <a:pt x="0" y="318"/>
                  </a:lnTo>
                  <a:lnTo>
                    <a:pt x="12" y="138"/>
                  </a:lnTo>
                  <a:lnTo>
                    <a:pt x="6" y="132"/>
                  </a:lnTo>
                  <a:lnTo>
                    <a:pt x="18" y="126"/>
                  </a:lnTo>
                  <a:lnTo>
                    <a:pt x="48" y="138"/>
                  </a:lnTo>
                  <a:lnTo>
                    <a:pt x="54" y="132"/>
                  </a:lnTo>
                  <a:lnTo>
                    <a:pt x="48" y="126"/>
                  </a:lnTo>
                  <a:lnTo>
                    <a:pt x="54" y="126"/>
                  </a:lnTo>
                  <a:lnTo>
                    <a:pt x="54" y="138"/>
                  </a:lnTo>
                  <a:lnTo>
                    <a:pt x="72" y="144"/>
                  </a:lnTo>
                  <a:lnTo>
                    <a:pt x="102" y="132"/>
                  </a:lnTo>
                  <a:lnTo>
                    <a:pt x="96" y="126"/>
                  </a:lnTo>
                  <a:lnTo>
                    <a:pt x="114" y="120"/>
                  </a:lnTo>
                  <a:lnTo>
                    <a:pt x="126" y="132"/>
                  </a:lnTo>
                  <a:lnTo>
                    <a:pt x="168" y="114"/>
                  </a:lnTo>
                  <a:lnTo>
                    <a:pt x="180" y="120"/>
                  </a:lnTo>
                  <a:lnTo>
                    <a:pt x="174" y="108"/>
                  </a:lnTo>
                  <a:lnTo>
                    <a:pt x="186" y="102"/>
                  </a:lnTo>
                  <a:lnTo>
                    <a:pt x="174" y="96"/>
                  </a:lnTo>
                  <a:lnTo>
                    <a:pt x="192" y="78"/>
                  </a:lnTo>
                  <a:lnTo>
                    <a:pt x="234" y="78"/>
                  </a:lnTo>
                  <a:lnTo>
                    <a:pt x="240" y="66"/>
                  </a:lnTo>
                  <a:lnTo>
                    <a:pt x="252" y="78"/>
                  </a:lnTo>
                  <a:lnTo>
                    <a:pt x="252" y="66"/>
                  </a:lnTo>
                  <a:lnTo>
                    <a:pt x="270" y="72"/>
                  </a:lnTo>
                  <a:lnTo>
                    <a:pt x="264" y="60"/>
                  </a:lnTo>
                  <a:lnTo>
                    <a:pt x="354" y="24"/>
                  </a:lnTo>
                  <a:lnTo>
                    <a:pt x="372" y="36"/>
                  </a:lnTo>
                  <a:lnTo>
                    <a:pt x="372" y="30"/>
                  </a:lnTo>
                  <a:lnTo>
                    <a:pt x="366" y="12"/>
                  </a:lnTo>
                  <a:lnTo>
                    <a:pt x="384" y="6"/>
                  </a:lnTo>
                  <a:lnTo>
                    <a:pt x="420" y="24"/>
                  </a:lnTo>
                  <a:lnTo>
                    <a:pt x="474" y="12"/>
                  </a:lnTo>
                  <a:lnTo>
                    <a:pt x="474" y="6"/>
                  </a:lnTo>
                  <a:lnTo>
                    <a:pt x="474" y="0"/>
                  </a:lnTo>
                  <a:lnTo>
                    <a:pt x="504" y="18"/>
                  </a:lnTo>
                  <a:lnTo>
                    <a:pt x="552" y="6"/>
                  </a:lnTo>
                  <a:lnTo>
                    <a:pt x="570" y="12"/>
                  </a:lnTo>
                  <a:lnTo>
                    <a:pt x="588" y="0"/>
                  </a:lnTo>
                  <a:lnTo>
                    <a:pt x="606" y="6"/>
                  </a:lnTo>
                  <a:lnTo>
                    <a:pt x="648" y="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4" name="Freeform 22">
              <a:extLst>
                <a:ext uri="{FF2B5EF4-FFF2-40B4-BE49-F238E27FC236}">
                  <a16:creationId xmlns:a16="http://schemas.microsoft.com/office/drawing/2014/main" id="{34380B07-D448-4B69-9DBD-D4E3D6A2DC1D}"/>
                </a:ext>
              </a:extLst>
            </p:cNvPr>
            <p:cNvSpPr>
              <a:spLocks noChangeAspect="1"/>
            </p:cNvSpPr>
            <p:nvPr/>
          </p:nvSpPr>
          <p:spPr bwMode="auto">
            <a:xfrm>
              <a:off x="4241274" y="4239670"/>
              <a:ext cx="607160" cy="647855"/>
            </a:xfrm>
            <a:custGeom>
              <a:avLst/>
              <a:gdLst/>
              <a:ahLst/>
              <a:cxnLst>
                <a:cxn ang="0">
                  <a:pos x="390" y="264"/>
                </a:cxn>
                <a:cxn ang="0">
                  <a:pos x="408" y="294"/>
                </a:cxn>
                <a:cxn ang="0">
                  <a:pos x="360" y="330"/>
                </a:cxn>
                <a:cxn ang="0">
                  <a:pos x="342" y="336"/>
                </a:cxn>
                <a:cxn ang="0">
                  <a:pos x="294" y="402"/>
                </a:cxn>
                <a:cxn ang="0">
                  <a:pos x="222" y="486"/>
                </a:cxn>
                <a:cxn ang="0">
                  <a:pos x="156" y="570"/>
                </a:cxn>
                <a:cxn ang="0">
                  <a:pos x="84" y="576"/>
                </a:cxn>
                <a:cxn ang="0">
                  <a:pos x="42" y="546"/>
                </a:cxn>
                <a:cxn ang="0">
                  <a:pos x="42" y="528"/>
                </a:cxn>
                <a:cxn ang="0">
                  <a:pos x="42" y="510"/>
                </a:cxn>
                <a:cxn ang="0">
                  <a:pos x="6" y="486"/>
                </a:cxn>
                <a:cxn ang="0">
                  <a:pos x="6" y="456"/>
                </a:cxn>
                <a:cxn ang="0">
                  <a:pos x="0" y="432"/>
                </a:cxn>
                <a:cxn ang="0">
                  <a:pos x="48" y="432"/>
                </a:cxn>
                <a:cxn ang="0">
                  <a:pos x="66" y="414"/>
                </a:cxn>
                <a:cxn ang="0">
                  <a:pos x="66" y="396"/>
                </a:cxn>
                <a:cxn ang="0">
                  <a:pos x="78" y="372"/>
                </a:cxn>
                <a:cxn ang="0">
                  <a:pos x="126" y="354"/>
                </a:cxn>
                <a:cxn ang="0">
                  <a:pos x="180" y="348"/>
                </a:cxn>
                <a:cxn ang="0">
                  <a:pos x="186" y="300"/>
                </a:cxn>
                <a:cxn ang="0">
                  <a:pos x="162" y="234"/>
                </a:cxn>
                <a:cxn ang="0">
                  <a:pos x="162" y="216"/>
                </a:cxn>
                <a:cxn ang="0">
                  <a:pos x="186" y="204"/>
                </a:cxn>
                <a:cxn ang="0">
                  <a:pos x="264" y="168"/>
                </a:cxn>
                <a:cxn ang="0">
                  <a:pos x="264" y="156"/>
                </a:cxn>
                <a:cxn ang="0">
                  <a:pos x="318" y="102"/>
                </a:cxn>
                <a:cxn ang="0">
                  <a:pos x="396" y="96"/>
                </a:cxn>
                <a:cxn ang="0">
                  <a:pos x="390" y="132"/>
                </a:cxn>
                <a:cxn ang="0">
                  <a:pos x="468" y="96"/>
                </a:cxn>
                <a:cxn ang="0">
                  <a:pos x="462" y="72"/>
                </a:cxn>
                <a:cxn ang="0">
                  <a:pos x="528" y="0"/>
                </a:cxn>
                <a:cxn ang="0">
                  <a:pos x="534" y="24"/>
                </a:cxn>
                <a:cxn ang="0">
                  <a:pos x="540" y="36"/>
                </a:cxn>
                <a:cxn ang="0">
                  <a:pos x="510" y="90"/>
                </a:cxn>
                <a:cxn ang="0">
                  <a:pos x="510" y="120"/>
                </a:cxn>
                <a:cxn ang="0">
                  <a:pos x="486" y="156"/>
                </a:cxn>
                <a:cxn ang="0">
                  <a:pos x="450" y="186"/>
                </a:cxn>
              </a:cxnLst>
              <a:rect l="0" t="0" r="r" b="b"/>
              <a:pathLst>
                <a:path w="540" h="576">
                  <a:moveTo>
                    <a:pt x="432" y="216"/>
                  </a:moveTo>
                  <a:lnTo>
                    <a:pt x="390" y="264"/>
                  </a:lnTo>
                  <a:lnTo>
                    <a:pt x="408" y="288"/>
                  </a:lnTo>
                  <a:lnTo>
                    <a:pt x="408" y="294"/>
                  </a:lnTo>
                  <a:lnTo>
                    <a:pt x="408" y="300"/>
                  </a:lnTo>
                  <a:lnTo>
                    <a:pt x="360" y="330"/>
                  </a:lnTo>
                  <a:lnTo>
                    <a:pt x="354" y="318"/>
                  </a:lnTo>
                  <a:lnTo>
                    <a:pt x="342" y="336"/>
                  </a:lnTo>
                  <a:lnTo>
                    <a:pt x="336" y="360"/>
                  </a:lnTo>
                  <a:lnTo>
                    <a:pt x="294" y="402"/>
                  </a:lnTo>
                  <a:lnTo>
                    <a:pt x="264" y="462"/>
                  </a:lnTo>
                  <a:lnTo>
                    <a:pt x="222" y="486"/>
                  </a:lnTo>
                  <a:lnTo>
                    <a:pt x="192" y="540"/>
                  </a:lnTo>
                  <a:lnTo>
                    <a:pt x="156" y="570"/>
                  </a:lnTo>
                  <a:lnTo>
                    <a:pt x="114" y="570"/>
                  </a:lnTo>
                  <a:lnTo>
                    <a:pt x="84" y="576"/>
                  </a:lnTo>
                  <a:lnTo>
                    <a:pt x="72" y="558"/>
                  </a:lnTo>
                  <a:lnTo>
                    <a:pt x="42" y="546"/>
                  </a:lnTo>
                  <a:lnTo>
                    <a:pt x="42" y="540"/>
                  </a:lnTo>
                  <a:lnTo>
                    <a:pt x="42" y="528"/>
                  </a:lnTo>
                  <a:lnTo>
                    <a:pt x="42" y="522"/>
                  </a:lnTo>
                  <a:lnTo>
                    <a:pt x="42" y="510"/>
                  </a:lnTo>
                  <a:lnTo>
                    <a:pt x="42" y="504"/>
                  </a:lnTo>
                  <a:lnTo>
                    <a:pt x="6" y="486"/>
                  </a:lnTo>
                  <a:lnTo>
                    <a:pt x="0" y="468"/>
                  </a:lnTo>
                  <a:lnTo>
                    <a:pt x="6" y="456"/>
                  </a:lnTo>
                  <a:lnTo>
                    <a:pt x="0" y="444"/>
                  </a:lnTo>
                  <a:lnTo>
                    <a:pt x="0" y="432"/>
                  </a:lnTo>
                  <a:lnTo>
                    <a:pt x="18" y="420"/>
                  </a:lnTo>
                  <a:lnTo>
                    <a:pt x="48" y="432"/>
                  </a:lnTo>
                  <a:lnTo>
                    <a:pt x="66" y="426"/>
                  </a:lnTo>
                  <a:lnTo>
                    <a:pt x="66" y="414"/>
                  </a:lnTo>
                  <a:lnTo>
                    <a:pt x="66" y="402"/>
                  </a:lnTo>
                  <a:lnTo>
                    <a:pt x="66" y="396"/>
                  </a:lnTo>
                  <a:lnTo>
                    <a:pt x="54" y="384"/>
                  </a:lnTo>
                  <a:lnTo>
                    <a:pt x="78" y="372"/>
                  </a:lnTo>
                  <a:lnTo>
                    <a:pt x="84" y="354"/>
                  </a:lnTo>
                  <a:lnTo>
                    <a:pt x="126" y="354"/>
                  </a:lnTo>
                  <a:lnTo>
                    <a:pt x="150" y="330"/>
                  </a:lnTo>
                  <a:lnTo>
                    <a:pt x="180" y="348"/>
                  </a:lnTo>
                  <a:lnTo>
                    <a:pt x="198" y="342"/>
                  </a:lnTo>
                  <a:lnTo>
                    <a:pt x="186" y="300"/>
                  </a:lnTo>
                  <a:lnTo>
                    <a:pt x="162" y="252"/>
                  </a:lnTo>
                  <a:lnTo>
                    <a:pt x="162" y="234"/>
                  </a:lnTo>
                  <a:lnTo>
                    <a:pt x="162" y="228"/>
                  </a:lnTo>
                  <a:lnTo>
                    <a:pt x="162" y="216"/>
                  </a:lnTo>
                  <a:lnTo>
                    <a:pt x="162" y="210"/>
                  </a:lnTo>
                  <a:lnTo>
                    <a:pt x="186" y="204"/>
                  </a:lnTo>
                  <a:lnTo>
                    <a:pt x="204" y="192"/>
                  </a:lnTo>
                  <a:lnTo>
                    <a:pt x="264" y="168"/>
                  </a:lnTo>
                  <a:lnTo>
                    <a:pt x="264" y="162"/>
                  </a:lnTo>
                  <a:lnTo>
                    <a:pt x="264" y="156"/>
                  </a:lnTo>
                  <a:lnTo>
                    <a:pt x="264" y="144"/>
                  </a:lnTo>
                  <a:lnTo>
                    <a:pt x="318" y="102"/>
                  </a:lnTo>
                  <a:lnTo>
                    <a:pt x="342" y="114"/>
                  </a:lnTo>
                  <a:lnTo>
                    <a:pt x="396" y="96"/>
                  </a:lnTo>
                  <a:lnTo>
                    <a:pt x="402" y="108"/>
                  </a:lnTo>
                  <a:lnTo>
                    <a:pt x="390" y="132"/>
                  </a:lnTo>
                  <a:lnTo>
                    <a:pt x="426" y="132"/>
                  </a:lnTo>
                  <a:lnTo>
                    <a:pt x="468" y="96"/>
                  </a:lnTo>
                  <a:lnTo>
                    <a:pt x="462" y="84"/>
                  </a:lnTo>
                  <a:lnTo>
                    <a:pt x="462" y="72"/>
                  </a:lnTo>
                  <a:lnTo>
                    <a:pt x="516" y="18"/>
                  </a:lnTo>
                  <a:lnTo>
                    <a:pt x="528" y="0"/>
                  </a:lnTo>
                  <a:lnTo>
                    <a:pt x="540" y="12"/>
                  </a:lnTo>
                  <a:lnTo>
                    <a:pt x="534" y="24"/>
                  </a:lnTo>
                  <a:lnTo>
                    <a:pt x="540" y="30"/>
                  </a:lnTo>
                  <a:lnTo>
                    <a:pt x="540" y="36"/>
                  </a:lnTo>
                  <a:lnTo>
                    <a:pt x="510" y="84"/>
                  </a:lnTo>
                  <a:lnTo>
                    <a:pt x="510" y="90"/>
                  </a:lnTo>
                  <a:lnTo>
                    <a:pt x="510" y="108"/>
                  </a:lnTo>
                  <a:lnTo>
                    <a:pt x="510" y="120"/>
                  </a:lnTo>
                  <a:lnTo>
                    <a:pt x="504" y="138"/>
                  </a:lnTo>
                  <a:lnTo>
                    <a:pt x="486" y="156"/>
                  </a:lnTo>
                  <a:lnTo>
                    <a:pt x="480" y="174"/>
                  </a:lnTo>
                  <a:lnTo>
                    <a:pt x="450" y="186"/>
                  </a:lnTo>
                  <a:lnTo>
                    <a:pt x="432" y="21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5" name="Freeform 23">
              <a:extLst>
                <a:ext uri="{FF2B5EF4-FFF2-40B4-BE49-F238E27FC236}">
                  <a16:creationId xmlns:a16="http://schemas.microsoft.com/office/drawing/2014/main" id="{53C61038-204D-48AA-AD38-2782DA595999}"/>
                </a:ext>
              </a:extLst>
            </p:cNvPr>
            <p:cNvSpPr>
              <a:spLocks noChangeAspect="1" noEditPoints="1"/>
            </p:cNvSpPr>
            <p:nvPr/>
          </p:nvSpPr>
          <p:spPr bwMode="auto">
            <a:xfrm>
              <a:off x="5152013" y="1796716"/>
              <a:ext cx="735338" cy="587119"/>
            </a:xfrm>
            <a:custGeom>
              <a:avLst/>
              <a:gdLst/>
              <a:ahLst/>
              <a:cxnLst>
                <a:cxn ang="0">
                  <a:pos x="504" y="18"/>
                </a:cxn>
                <a:cxn ang="0">
                  <a:pos x="504" y="24"/>
                </a:cxn>
                <a:cxn ang="0">
                  <a:pos x="498" y="18"/>
                </a:cxn>
                <a:cxn ang="0">
                  <a:pos x="522" y="6"/>
                </a:cxn>
                <a:cxn ang="0">
                  <a:pos x="522" y="0"/>
                </a:cxn>
                <a:cxn ang="0">
                  <a:pos x="618" y="30"/>
                </a:cxn>
                <a:cxn ang="0">
                  <a:pos x="654" y="102"/>
                </a:cxn>
                <a:cxn ang="0">
                  <a:pos x="612" y="138"/>
                </a:cxn>
                <a:cxn ang="0">
                  <a:pos x="606" y="138"/>
                </a:cxn>
                <a:cxn ang="0">
                  <a:pos x="438" y="204"/>
                </a:cxn>
                <a:cxn ang="0">
                  <a:pos x="306" y="336"/>
                </a:cxn>
                <a:cxn ang="0">
                  <a:pos x="300" y="354"/>
                </a:cxn>
                <a:cxn ang="0">
                  <a:pos x="258" y="396"/>
                </a:cxn>
                <a:cxn ang="0">
                  <a:pos x="192" y="504"/>
                </a:cxn>
                <a:cxn ang="0">
                  <a:pos x="192" y="522"/>
                </a:cxn>
                <a:cxn ang="0">
                  <a:pos x="114" y="522"/>
                </a:cxn>
                <a:cxn ang="0">
                  <a:pos x="108" y="504"/>
                </a:cxn>
                <a:cxn ang="0">
                  <a:pos x="138" y="462"/>
                </a:cxn>
                <a:cxn ang="0">
                  <a:pos x="90" y="438"/>
                </a:cxn>
                <a:cxn ang="0">
                  <a:pos x="90" y="408"/>
                </a:cxn>
                <a:cxn ang="0">
                  <a:pos x="0" y="384"/>
                </a:cxn>
                <a:cxn ang="0">
                  <a:pos x="0" y="354"/>
                </a:cxn>
                <a:cxn ang="0">
                  <a:pos x="0" y="336"/>
                </a:cxn>
                <a:cxn ang="0">
                  <a:pos x="18" y="300"/>
                </a:cxn>
                <a:cxn ang="0">
                  <a:pos x="138" y="264"/>
                </a:cxn>
                <a:cxn ang="0">
                  <a:pos x="144" y="264"/>
                </a:cxn>
                <a:cxn ang="0">
                  <a:pos x="150" y="264"/>
                </a:cxn>
                <a:cxn ang="0">
                  <a:pos x="150" y="258"/>
                </a:cxn>
                <a:cxn ang="0">
                  <a:pos x="216" y="222"/>
                </a:cxn>
                <a:cxn ang="0">
                  <a:pos x="234" y="198"/>
                </a:cxn>
                <a:cxn ang="0">
                  <a:pos x="366" y="144"/>
                </a:cxn>
                <a:cxn ang="0">
                  <a:pos x="396" y="66"/>
                </a:cxn>
                <a:cxn ang="0">
                  <a:pos x="444" y="48"/>
                </a:cxn>
                <a:cxn ang="0">
                  <a:pos x="450" y="78"/>
                </a:cxn>
                <a:cxn ang="0">
                  <a:pos x="468" y="60"/>
                </a:cxn>
                <a:cxn ang="0">
                  <a:pos x="480" y="48"/>
                </a:cxn>
                <a:cxn ang="0">
                  <a:pos x="480" y="24"/>
                </a:cxn>
                <a:cxn ang="0">
                  <a:pos x="474" y="30"/>
                </a:cxn>
                <a:cxn ang="0">
                  <a:pos x="474" y="30"/>
                </a:cxn>
                <a:cxn ang="0">
                  <a:pos x="468" y="42"/>
                </a:cxn>
                <a:cxn ang="0">
                  <a:pos x="498" y="30"/>
                </a:cxn>
                <a:cxn ang="0">
                  <a:pos x="528" y="18"/>
                </a:cxn>
                <a:cxn ang="0">
                  <a:pos x="528" y="12"/>
                </a:cxn>
                <a:cxn ang="0">
                  <a:pos x="522" y="6"/>
                </a:cxn>
              </a:cxnLst>
              <a:rect l="0" t="0" r="r" b="b"/>
              <a:pathLst>
                <a:path w="654" h="522">
                  <a:moveTo>
                    <a:pt x="504" y="12"/>
                  </a:moveTo>
                  <a:lnTo>
                    <a:pt x="504" y="18"/>
                  </a:lnTo>
                  <a:lnTo>
                    <a:pt x="510" y="12"/>
                  </a:lnTo>
                  <a:lnTo>
                    <a:pt x="504" y="24"/>
                  </a:lnTo>
                  <a:lnTo>
                    <a:pt x="516" y="24"/>
                  </a:lnTo>
                  <a:lnTo>
                    <a:pt x="498" y="18"/>
                  </a:lnTo>
                  <a:lnTo>
                    <a:pt x="504" y="12"/>
                  </a:lnTo>
                  <a:close/>
                  <a:moveTo>
                    <a:pt x="522" y="6"/>
                  </a:moveTo>
                  <a:lnTo>
                    <a:pt x="504" y="12"/>
                  </a:lnTo>
                  <a:lnTo>
                    <a:pt x="522" y="0"/>
                  </a:lnTo>
                  <a:lnTo>
                    <a:pt x="552" y="6"/>
                  </a:lnTo>
                  <a:lnTo>
                    <a:pt x="618" y="30"/>
                  </a:lnTo>
                  <a:lnTo>
                    <a:pt x="654" y="90"/>
                  </a:lnTo>
                  <a:lnTo>
                    <a:pt x="654" y="102"/>
                  </a:lnTo>
                  <a:lnTo>
                    <a:pt x="654" y="108"/>
                  </a:lnTo>
                  <a:lnTo>
                    <a:pt x="612" y="138"/>
                  </a:lnTo>
                  <a:lnTo>
                    <a:pt x="600" y="138"/>
                  </a:lnTo>
                  <a:lnTo>
                    <a:pt x="606" y="138"/>
                  </a:lnTo>
                  <a:lnTo>
                    <a:pt x="600" y="156"/>
                  </a:lnTo>
                  <a:lnTo>
                    <a:pt x="438" y="204"/>
                  </a:lnTo>
                  <a:lnTo>
                    <a:pt x="360" y="330"/>
                  </a:lnTo>
                  <a:lnTo>
                    <a:pt x="306" y="336"/>
                  </a:lnTo>
                  <a:lnTo>
                    <a:pt x="300" y="342"/>
                  </a:lnTo>
                  <a:lnTo>
                    <a:pt x="300" y="354"/>
                  </a:lnTo>
                  <a:lnTo>
                    <a:pt x="276" y="384"/>
                  </a:lnTo>
                  <a:lnTo>
                    <a:pt x="258" y="396"/>
                  </a:lnTo>
                  <a:lnTo>
                    <a:pt x="228" y="450"/>
                  </a:lnTo>
                  <a:lnTo>
                    <a:pt x="192" y="504"/>
                  </a:lnTo>
                  <a:lnTo>
                    <a:pt x="186" y="510"/>
                  </a:lnTo>
                  <a:lnTo>
                    <a:pt x="192" y="522"/>
                  </a:lnTo>
                  <a:lnTo>
                    <a:pt x="138" y="510"/>
                  </a:lnTo>
                  <a:lnTo>
                    <a:pt x="114" y="522"/>
                  </a:lnTo>
                  <a:lnTo>
                    <a:pt x="114" y="510"/>
                  </a:lnTo>
                  <a:lnTo>
                    <a:pt x="108" y="504"/>
                  </a:lnTo>
                  <a:lnTo>
                    <a:pt x="126" y="486"/>
                  </a:lnTo>
                  <a:lnTo>
                    <a:pt x="138" y="462"/>
                  </a:lnTo>
                  <a:lnTo>
                    <a:pt x="108" y="438"/>
                  </a:lnTo>
                  <a:lnTo>
                    <a:pt x="90" y="438"/>
                  </a:lnTo>
                  <a:lnTo>
                    <a:pt x="90" y="426"/>
                  </a:lnTo>
                  <a:lnTo>
                    <a:pt x="90" y="408"/>
                  </a:lnTo>
                  <a:lnTo>
                    <a:pt x="12" y="414"/>
                  </a:lnTo>
                  <a:lnTo>
                    <a:pt x="0" y="384"/>
                  </a:lnTo>
                  <a:lnTo>
                    <a:pt x="0" y="366"/>
                  </a:lnTo>
                  <a:lnTo>
                    <a:pt x="0" y="354"/>
                  </a:lnTo>
                  <a:lnTo>
                    <a:pt x="0" y="342"/>
                  </a:lnTo>
                  <a:lnTo>
                    <a:pt x="0" y="336"/>
                  </a:lnTo>
                  <a:lnTo>
                    <a:pt x="18" y="318"/>
                  </a:lnTo>
                  <a:lnTo>
                    <a:pt x="18" y="300"/>
                  </a:lnTo>
                  <a:lnTo>
                    <a:pt x="102" y="294"/>
                  </a:lnTo>
                  <a:lnTo>
                    <a:pt x="138" y="264"/>
                  </a:lnTo>
                  <a:lnTo>
                    <a:pt x="150" y="258"/>
                  </a:lnTo>
                  <a:lnTo>
                    <a:pt x="144" y="264"/>
                  </a:lnTo>
                  <a:lnTo>
                    <a:pt x="150" y="270"/>
                  </a:lnTo>
                  <a:lnTo>
                    <a:pt x="150" y="264"/>
                  </a:lnTo>
                  <a:lnTo>
                    <a:pt x="156" y="258"/>
                  </a:lnTo>
                  <a:lnTo>
                    <a:pt x="150" y="258"/>
                  </a:lnTo>
                  <a:lnTo>
                    <a:pt x="168" y="246"/>
                  </a:lnTo>
                  <a:lnTo>
                    <a:pt x="216" y="222"/>
                  </a:lnTo>
                  <a:lnTo>
                    <a:pt x="210" y="222"/>
                  </a:lnTo>
                  <a:lnTo>
                    <a:pt x="234" y="198"/>
                  </a:lnTo>
                  <a:lnTo>
                    <a:pt x="312" y="174"/>
                  </a:lnTo>
                  <a:lnTo>
                    <a:pt x="366" y="144"/>
                  </a:lnTo>
                  <a:lnTo>
                    <a:pt x="396" y="90"/>
                  </a:lnTo>
                  <a:lnTo>
                    <a:pt x="396" y="66"/>
                  </a:lnTo>
                  <a:lnTo>
                    <a:pt x="390" y="60"/>
                  </a:lnTo>
                  <a:lnTo>
                    <a:pt x="444" y="48"/>
                  </a:lnTo>
                  <a:lnTo>
                    <a:pt x="432" y="66"/>
                  </a:lnTo>
                  <a:lnTo>
                    <a:pt x="450" y="78"/>
                  </a:lnTo>
                  <a:lnTo>
                    <a:pt x="468" y="66"/>
                  </a:lnTo>
                  <a:lnTo>
                    <a:pt x="468" y="60"/>
                  </a:lnTo>
                  <a:lnTo>
                    <a:pt x="468" y="54"/>
                  </a:lnTo>
                  <a:lnTo>
                    <a:pt x="480" y="48"/>
                  </a:lnTo>
                  <a:lnTo>
                    <a:pt x="444" y="48"/>
                  </a:lnTo>
                  <a:lnTo>
                    <a:pt x="480" y="24"/>
                  </a:lnTo>
                  <a:lnTo>
                    <a:pt x="486" y="24"/>
                  </a:lnTo>
                  <a:lnTo>
                    <a:pt x="474" y="30"/>
                  </a:lnTo>
                  <a:lnTo>
                    <a:pt x="486" y="36"/>
                  </a:lnTo>
                  <a:lnTo>
                    <a:pt x="474" y="30"/>
                  </a:lnTo>
                  <a:lnTo>
                    <a:pt x="468" y="36"/>
                  </a:lnTo>
                  <a:lnTo>
                    <a:pt x="468" y="42"/>
                  </a:lnTo>
                  <a:lnTo>
                    <a:pt x="498" y="42"/>
                  </a:lnTo>
                  <a:lnTo>
                    <a:pt x="498" y="30"/>
                  </a:lnTo>
                  <a:lnTo>
                    <a:pt x="486" y="36"/>
                  </a:lnTo>
                  <a:lnTo>
                    <a:pt x="528" y="18"/>
                  </a:lnTo>
                  <a:lnTo>
                    <a:pt x="510" y="18"/>
                  </a:lnTo>
                  <a:lnTo>
                    <a:pt x="528" y="12"/>
                  </a:lnTo>
                  <a:lnTo>
                    <a:pt x="516" y="12"/>
                  </a:lnTo>
                  <a:lnTo>
                    <a:pt x="522" y="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6" name="Freeform 24">
              <a:extLst>
                <a:ext uri="{FF2B5EF4-FFF2-40B4-BE49-F238E27FC236}">
                  <a16:creationId xmlns:a16="http://schemas.microsoft.com/office/drawing/2014/main" id="{19A41719-E3FC-483B-9097-C83A93487981}"/>
                </a:ext>
              </a:extLst>
            </p:cNvPr>
            <p:cNvSpPr>
              <a:spLocks noChangeAspect="1"/>
            </p:cNvSpPr>
            <p:nvPr/>
          </p:nvSpPr>
          <p:spPr bwMode="auto">
            <a:xfrm>
              <a:off x="4780971" y="2113895"/>
              <a:ext cx="391281" cy="668101"/>
            </a:xfrm>
            <a:custGeom>
              <a:avLst/>
              <a:gdLst/>
              <a:ahLst/>
              <a:cxnLst>
                <a:cxn ang="0">
                  <a:pos x="348" y="36"/>
                </a:cxn>
                <a:cxn ang="0">
                  <a:pos x="330" y="60"/>
                </a:cxn>
                <a:cxn ang="0">
                  <a:pos x="330" y="84"/>
                </a:cxn>
                <a:cxn ang="0">
                  <a:pos x="342" y="132"/>
                </a:cxn>
                <a:cxn ang="0">
                  <a:pos x="342" y="150"/>
                </a:cxn>
                <a:cxn ang="0">
                  <a:pos x="336" y="204"/>
                </a:cxn>
                <a:cxn ang="0">
                  <a:pos x="252" y="252"/>
                </a:cxn>
                <a:cxn ang="0">
                  <a:pos x="210" y="318"/>
                </a:cxn>
                <a:cxn ang="0">
                  <a:pos x="264" y="402"/>
                </a:cxn>
                <a:cxn ang="0">
                  <a:pos x="282" y="438"/>
                </a:cxn>
                <a:cxn ang="0">
                  <a:pos x="216" y="438"/>
                </a:cxn>
                <a:cxn ang="0">
                  <a:pos x="228" y="498"/>
                </a:cxn>
                <a:cxn ang="0">
                  <a:pos x="234" y="540"/>
                </a:cxn>
                <a:cxn ang="0">
                  <a:pos x="264" y="570"/>
                </a:cxn>
                <a:cxn ang="0">
                  <a:pos x="270" y="582"/>
                </a:cxn>
                <a:cxn ang="0">
                  <a:pos x="186" y="582"/>
                </a:cxn>
                <a:cxn ang="0">
                  <a:pos x="144" y="552"/>
                </a:cxn>
                <a:cxn ang="0">
                  <a:pos x="96" y="528"/>
                </a:cxn>
                <a:cxn ang="0">
                  <a:pos x="30" y="480"/>
                </a:cxn>
                <a:cxn ang="0">
                  <a:pos x="30" y="456"/>
                </a:cxn>
                <a:cxn ang="0">
                  <a:pos x="36" y="438"/>
                </a:cxn>
                <a:cxn ang="0">
                  <a:pos x="30" y="396"/>
                </a:cxn>
                <a:cxn ang="0">
                  <a:pos x="36" y="342"/>
                </a:cxn>
                <a:cxn ang="0">
                  <a:pos x="0" y="312"/>
                </a:cxn>
                <a:cxn ang="0">
                  <a:pos x="36" y="222"/>
                </a:cxn>
                <a:cxn ang="0">
                  <a:pos x="60" y="186"/>
                </a:cxn>
                <a:cxn ang="0">
                  <a:pos x="60" y="156"/>
                </a:cxn>
                <a:cxn ang="0">
                  <a:pos x="126" y="132"/>
                </a:cxn>
                <a:cxn ang="0">
                  <a:pos x="126" y="90"/>
                </a:cxn>
                <a:cxn ang="0">
                  <a:pos x="126" y="96"/>
                </a:cxn>
                <a:cxn ang="0">
                  <a:pos x="126" y="120"/>
                </a:cxn>
                <a:cxn ang="0">
                  <a:pos x="132" y="138"/>
                </a:cxn>
                <a:cxn ang="0">
                  <a:pos x="132" y="150"/>
                </a:cxn>
                <a:cxn ang="0">
                  <a:pos x="150" y="150"/>
                </a:cxn>
                <a:cxn ang="0">
                  <a:pos x="174" y="84"/>
                </a:cxn>
                <a:cxn ang="0">
                  <a:pos x="192" y="54"/>
                </a:cxn>
                <a:cxn ang="0">
                  <a:pos x="192" y="42"/>
                </a:cxn>
                <a:cxn ang="0">
                  <a:pos x="192" y="30"/>
                </a:cxn>
                <a:cxn ang="0">
                  <a:pos x="198" y="18"/>
                </a:cxn>
                <a:cxn ang="0">
                  <a:pos x="216" y="12"/>
                </a:cxn>
                <a:cxn ang="0">
                  <a:pos x="216" y="0"/>
                </a:cxn>
              </a:cxnLst>
              <a:rect l="0" t="0" r="r" b="b"/>
              <a:pathLst>
                <a:path w="348" h="594">
                  <a:moveTo>
                    <a:pt x="348" y="18"/>
                  </a:moveTo>
                  <a:lnTo>
                    <a:pt x="348" y="36"/>
                  </a:lnTo>
                  <a:lnTo>
                    <a:pt x="330" y="54"/>
                  </a:lnTo>
                  <a:lnTo>
                    <a:pt x="330" y="60"/>
                  </a:lnTo>
                  <a:lnTo>
                    <a:pt x="330" y="72"/>
                  </a:lnTo>
                  <a:lnTo>
                    <a:pt x="330" y="84"/>
                  </a:lnTo>
                  <a:lnTo>
                    <a:pt x="330" y="102"/>
                  </a:lnTo>
                  <a:lnTo>
                    <a:pt x="342" y="132"/>
                  </a:lnTo>
                  <a:lnTo>
                    <a:pt x="324" y="144"/>
                  </a:lnTo>
                  <a:lnTo>
                    <a:pt x="342" y="150"/>
                  </a:lnTo>
                  <a:lnTo>
                    <a:pt x="336" y="168"/>
                  </a:lnTo>
                  <a:lnTo>
                    <a:pt x="336" y="204"/>
                  </a:lnTo>
                  <a:lnTo>
                    <a:pt x="306" y="234"/>
                  </a:lnTo>
                  <a:lnTo>
                    <a:pt x="252" y="252"/>
                  </a:lnTo>
                  <a:lnTo>
                    <a:pt x="222" y="288"/>
                  </a:lnTo>
                  <a:lnTo>
                    <a:pt x="210" y="318"/>
                  </a:lnTo>
                  <a:lnTo>
                    <a:pt x="270" y="390"/>
                  </a:lnTo>
                  <a:lnTo>
                    <a:pt x="264" y="402"/>
                  </a:lnTo>
                  <a:lnTo>
                    <a:pt x="282" y="432"/>
                  </a:lnTo>
                  <a:lnTo>
                    <a:pt x="282" y="438"/>
                  </a:lnTo>
                  <a:lnTo>
                    <a:pt x="276" y="444"/>
                  </a:lnTo>
                  <a:lnTo>
                    <a:pt x="216" y="438"/>
                  </a:lnTo>
                  <a:lnTo>
                    <a:pt x="192" y="468"/>
                  </a:lnTo>
                  <a:lnTo>
                    <a:pt x="228" y="498"/>
                  </a:lnTo>
                  <a:lnTo>
                    <a:pt x="240" y="522"/>
                  </a:lnTo>
                  <a:lnTo>
                    <a:pt x="234" y="540"/>
                  </a:lnTo>
                  <a:lnTo>
                    <a:pt x="252" y="540"/>
                  </a:lnTo>
                  <a:lnTo>
                    <a:pt x="264" y="570"/>
                  </a:lnTo>
                  <a:lnTo>
                    <a:pt x="270" y="576"/>
                  </a:lnTo>
                  <a:lnTo>
                    <a:pt x="270" y="582"/>
                  </a:lnTo>
                  <a:lnTo>
                    <a:pt x="258" y="594"/>
                  </a:lnTo>
                  <a:lnTo>
                    <a:pt x="186" y="582"/>
                  </a:lnTo>
                  <a:lnTo>
                    <a:pt x="162" y="552"/>
                  </a:lnTo>
                  <a:lnTo>
                    <a:pt x="144" y="552"/>
                  </a:lnTo>
                  <a:lnTo>
                    <a:pt x="150" y="540"/>
                  </a:lnTo>
                  <a:lnTo>
                    <a:pt x="96" y="528"/>
                  </a:lnTo>
                  <a:lnTo>
                    <a:pt x="60" y="486"/>
                  </a:lnTo>
                  <a:lnTo>
                    <a:pt x="30" y="480"/>
                  </a:lnTo>
                  <a:lnTo>
                    <a:pt x="24" y="474"/>
                  </a:lnTo>
                  <a:lnTo>
                    <a:pt x="30" y="456"/>
                  </a:lnTo>
                  <a:lnTo>
                    <a:pt x="30" y="450"/>
                  </a:lnTo>
                  <a:lnTo>
                    <a:pt x="36" y="438"/>
                  </a:lnTo>
                  <a:lnTo>
                    <a:pt x="24" y="414"/>
                  </a:lnTo>
                  <a:lnTo>
                    <a:pt x="30" y="396"/>
                  </a:lnTo>
                  <a:lnTo>
                    <a:pt x="12" y="360"/>
                  </a:lnTo>
                  <a:lnTo>
                    <a:pt x="36" y="342"/>
                  </a:lnTo>
                  <a:lnTo>
                    <a:pt x="18" y="318"/>
                  </a:lnTo>
                  <a:lnTo>
                    <a:pt x="0" y="312"/>
                  </a:lnTo>
                  <a:lnTo>
                    <a:pt x="6" y="270"/>
                  </a:lnTo>
                  <a:lnTo>
                    <a:pt x="36" y="222"/>
                  </a:lnTo>
                  <a:lnTo>
                    <a:pt x="54" y="198"/>
                  </a:lnTo>
                  <a:lnTo>
                    <a:pt x="60" y="186"/>
                  </a:lnTo>
                  <a:lnTo>
                    <a:pt x="54" y="180"/>
                  </a:lnTo>
                  <a:lnTo>
                    <a:pt x="60" y="156"/>
                  </a:lnTo>
                  <a:lnTo>
                    <a:pt x="132" y="156"/>
                  </a:lnTo>
                  <a:lnTo>
                    <a:pt x="126" y="132"/>
                  </a:lnTo>
                  <a:lnTo>
                    <a:pt x="114" y="108"/>
                  </a:lnTo>
                  <a:lnTo>
                    <a:pt x="126" y="90"/>
                  </a:lnTo>
                  <a:lnTo>
                    <a:pt x="174" y="84"/>
                  </a:lnTo>
                  <a:lnTo>
                    <a:pt x="126" y="96"/>
                  </a:lnTo>
                  <a:lnTo>
                    <a:pt x="120" y="108"/>
                  </a:lnTo>
                  <a:lnTo>
                    <a:pt x="126" y="120"/>
                  </a:lnTo>
                  <a:lnTo>
                    <a:pt x="132" y="132"/>
                  </a:lnTo>
                  <a:lnTo>
                    <a:pt x="132" y="138"/>
                  </a:lnTo>
                  <a:lnTo>
                    <a:pt x="132" y="144"/>
                  </a:lnTo>
                  <a:lnTo>
                    <a:pt x="132" y="150"/>
                  </a:lnTo>
                  <a:lnTo>
                    <a:pt x="138" y="156"/>
                  </a:lnTo>
                  <a:lnTo>
                    <a:pt x="150" y="150"/>
                  </a:lnTo>
                  <a:lnTo>
                    <a:pt x="180" y="84"/>
                  </a:lnTo>
                  <a:lnTo>
                    <a:pt x="174" y="84"/>
                  </a:lnTo>
                  <a:lnTo>
                    <a:pt x="198" y="66"/>
                  </a:lnTo>
                  <a:lnTo>
                    <a:pt x="192" y="54"/>
                  </a:lnTo>
                  <a:lnTo>
                    <a:pt x="192" y="48"/>
                  </a:lnTo>
                  <a:lnTo>
                    <a:pt x="192" y="42"/>
                  </a:lnTo>
                  <a:lnTo>
                    <a:pt x="192" y="36"/>
                  </a:lnTo>
                  <a:lnTo>
                    <a:pt x="192" y="30"/>
                  </a:lnTo>
                  <a:lnTo>
                    <a:pt x="204" y="18"/>
                  </a:lnTo>
                  <a:lnTo>
                    <a:pt x="198" y="18"/>
                  </a:lnTo>
                  <a:lnTo>
                    <a:pt x="204" y="6"/>
                  </a:lnTo>
                  <a:lnTo>
                    <a:pt x="216" y="12"/>
                  </a:lnTo>
                  <a:lnTo>
                    <a:pt x="210" y="0"/>
                  </a:lnTo>
                  <a:lnTo>
                    <a:pt x="216" y="0"/>
                  </a:lnTo>
                  <a:lnTo>
                    <a:pt x="348" y="18"/>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7" name="Freeform 25">
              <a:extLst>
                <a:ext uri="{FF2B5EF4-FFF2-40B4-BE49-F238E27FC236}">
                  <a16:creationId xmlns:a16="http://schemas.microsoft.com/office/drawing/2014/main" id="{F965D8D5-FAA3-4E39-A6A0-BE5258D44D0B}"/>
                </a:ext>
              </a:extLst>
            </p:cNvPr>
            <p:cNvSpPr>
              <a:spLocks noChangeAspect="1"/>
            </p:cNvSpPr>
            <p:nvPr/>
          </p:nvSpPr>
          <p:spPr bwMode="auto">
            <a:xfrm>
              <a:off x="4727002" y="3942736"/>
              <a:ext cx="1092887" cy="924543"/>
            </a:xfrm>
            <a:custGeom>
              <a:avLst/>
              <a:gdLst/>
              <a:ahLst/>
              <a:cxnLst>
                <a:cxn ang="0">
                  <a:pos x="918" y="504"/>
                </a:cxn>
                <a:cxn ang="0">
                  <a:pos x="882" y="510"/>
                </a:cxn>
                <a:cxn ang="0">
                  <a:pos x="816" y="516"/>
                </a:cxn>
                <a:cxn ang="0">
                  <a:pos x="786" y="504"/>
                </a:cxn>
                <a:cxn ang="0">
                  <a:pos x="732" y="522"/>
                </a:cxn>
                <a:cxn ang="0">
                  <a:pos x="678" y="510"/>
                </a:cxn>
                <a:cxn ang="0">
                  <a:pos x="684" y="534"/>
                </a:cxn>
                <a:cxn ang="0">
                  <a:pos x="576" y="558"/>
                </a:cxn>
                <a:cxn ang="0">
                  <a:pos x="564" y="564"/>
                </a:cxn>
                <a:cxn ang="0">
                  <a:pos x="552" y="564"/>
                </a:cxn>
                <a:cxn ang="0">
                  <a:pos x="504" y="576"/>
                </a:cxn>
                <a:cxn ang="0">
                  <a:pos x="498" y="600"/>
                </a:cxn>
                <a:cxn ang="0">
                  <a:pos x="492" y="618"/>
                </a:cxn>
                <a:cxn ang="0">
                  <a:pos x="438" y="630"/>
                </a:cxn>
                <a:cxn ang="0">
                  <a:pos x="408" y="624"/>
                </a:cxn>
                <a:cxn ang="0">
                  <a:pos x="384" y="642"/>
                </a:cxn>
                <a:cxn ang="0">
                  <a:pos x="366" y="624"/>
                </a:cxn>
                <a:cxn ang="0">
                  <a:pos x="366" y="630"/>
                </a:cxn>
                <a:cxn ang="0">
                  <a:pos x="330" y="624"/>
                </a:cxn>
                <a:cxn ang="0">
                  <a:pos x="324" y="636"/>
                </a:cxn>
                <a:cxn ang="0">
                  <a:pos x="234" y="822"/>
                </a:cxn>
                <a:cxn ang="0">
                  <a:pos x="174" y="774"/>
                </a:cxn>
                <a:cxn ang="0">
                  <a:pos x="96" y="750"/>
                </a:cxn>
                <a:cxn ang="0">
                  <a:pos x="72" y="696"/>
                </a:cxn>
                <a:cxn ang="0">
                  <a:pos x="72" y="678"/>
                </a:cxn>
                <a:cxn ang="0">
                  <a:pos x="66" y="654"/>
                </a:cxn>
                <a:cxn ang="0">
                  <a:pos x="60" y="612"/>
                </a:cxn>
                <a:cxn ang="0">
                  <a:pos x="54" y="588"/>
                </a:cxn>
                <a:cxn ang="0">
                  <a:pos x="78" y="540"/>
                </a:cxn>
                <a:cxn ang="0">
                  <a:pos x="78" y="522"/>
                </a:cxn>
                <a:cxn ang="0">
                  <a:pos x="18" y="450"/>
                </a:cxn>
                <a:cxn ang="0">
                  <a:pos x="54" y="420"/>
                </a:cxn>
                <a:cxn ang="0">
                  <a:pos x="78" y="384"/>
                </a:cxn>
                <a:cxn ang="0">
                  <a:pos x="78" y="354"/>
                </a:cxn>
                <a:cxn ang="0">
                  <a:pos x="108" y="300"/>
                </a:cxn>
                <a:cxn ang="0">
                  <a:pos x="180" y="216"/>
                </a:cxn>
                <a:cxn ang="0">
                  <a:pos x="282" y="120"/>
                </a:cxn>
                <a:cxn ang="0">
                  <a:pos x="336" y="102"/>
                </a:cxn>
                <a:cxn ang="0">
                  <a:pos x="336" y="120"/>
                </a:cxn>
                <a:cxn ang="0">
                  <a:pos x="384" y="144"/>
                </a:cxn>
                <a:cxn ang="0">
                  <a:pos x="474" y="48"/>
                </a:cxn>
                <a:cxn ang="0">
                  <a:pos x="600" y="138"/>
                </a:cxn>
                <a:cxn ang="0">
                  <a:pos x="672" y="114"/>
                </a:cxn>
                <a:cxn ang="0">
                  <a:pos x="786" y="78"/>
                </a:cxn>
                <a:cxn ang="0">
                  <a:pos x="972" y="48"/>
                </a:cxn>
                <a:cxn ang="0">
                  <a:pos x="960" y="378"/>
                </a:cxn>
              </a:cxnLst>
              <a:rect l="0" t="0" r="r" b="b"/>
              <a:pathLst>
                <a:path w="972" h="822">
                  <a:moveTo>
                    <a:pt x="960" y="504"/>
                  </a:moveTo>
                  <a:lnTo>
                    <a:pt x="918" y="504"/>
                  </a:lnTo>
                  <a:lnTo>
                    <a:pt x="900" y="498"/>
                  </a:lnTo>
                  <a:lnTo>
                    <a:pt x="882" y="510"/>
                  </a:lnTo>
                  <a:lnTo>
                    <a:pt x="864" y="504"/>
                  </a:lnTo>
                  <a:lnTo>
                    <a:pt x="816" y="516"/>
                  </a:lnTo>
                  <a:lnTo>
                    <a:pt x="786" y="498"/>
                  </a:lnTo>
                  <a:lnTo>
                    <a:pt x="786" y="504"/>
                  </a:lnTo>
                  <a:lnTo>
                    <a:pt x="786" y="510"/>
                  </a:lnTo>
                  <a:lnTo>
                    <a:pt x="732" y="522"/>
                  </a:lnTo>
                  <a:lnTo>
                    <a:pt x="696" y="504"/>
                  </a:lnTo>
                  <a:lnTo>
                    <a:pt x="678" y="510"/>
                  </a:lnTo>
                  <a:lnTo>
                    <a:pt x="684" y="528"/>
                  </a:lnTo>
                  <a:lnTo>
                    <a:pt x="684" y="534"/>
                  </a:lnTo>
                  <a:lnTo>
                    <a:pt x="666" y="522"/>
                  </a:lnTo>
                  <a:lnTo>
                    <a:pt x="576" y="558"/>
                  </a:lnTo>
                  <a:lnTo>
                    <a:pt x="582" y="570"/>
                  </a:lnTo>
                  <a:lnTo>
                    <a:pt x="564" y="564"/>
                  </a:lnTo>
                  <a:lnTo>
                    <a:pt x="564" y="576"/>
                  </a:lnTo>
                  <a:lnTo>
                    <a:pt x="552" y="564"/>
                  </a:lnTo>
                  <a:lnTo>
                    <a:pt x="546" y="576"/>
                  </a:lnTo>
                  <a:lnTo>
                    <a:pt x="504" y="576"/>
                  </a:lnTo>
                  <a:lnTo>
                    <a:pt x="486" y="594"/>
                  </a:lnTo>
                  <a:lnTo>
                    <a:pt x="498" y="600"/>
                  </a:lnTo>
                  <a:lnTo>
                    <a:pt x="486" y="606"/>
                  </a:lnTo>
                  <a:lnTo>
                    <a:pt x="492" y="618"/>
                  </a:lnTo>
                  <a:lnTo>
                    <a:pt x="480" y="612"/>
                  </a:lnTo>
                  <a:lnTo>
                    <a:pt x="438" y="630"/>
                  </a:lnTo>
                  <a:lnTo>
                    <a:pt x="426" y="618"/>
                  </a:lnTo>
                  <a:lnTo>
                    <a:pt x="408" y="624"/>
                  </a:lnTo>
                  <a:lnTo>
                    <a:pt x="414" y="630"/>
                  </a:lnTo>
                  <a:lnTo>
                    <a:pt x="384" y="642"/>
                  </a:lnTo>
                  <a:lnTo>
                    <a:pt x="366" y="636"/>
                  </a:lnTo>
                  <a:lnTo>
                    <a:pt x="366" y="624"/>
                  </a:lnTo>
                  <a:lnTo>
                    <a:pt x="360" y="624"/>
                  </a:lnTo>
                  <a:lnTo>
                    <a:pt x="366" y="630"/>
                  </a:lnTo>
                  <a:lnTo>
                    <a:pt x="360" y="636"/>
                  </a:lnTo>
                  <a:lnTo>
                    <a:pt x="330" y="624"/>
                  </a:lnTo>
                  <a:lnTo>
                    <a:pt x="318" y="630"/>
                  </a:lnTo>
                  <a:lnTo>
                    <a:pt x="324" y="636"/>
                  </a:lnTo>
                  <a:lnTo>
                    <a:pt x="312" y="816"/>
                  </a:lnTo>
                  <a:lnTo>
                    <a:pt x="234" y="822"/>
                  </a:lnTo>
                  <a:lnTo>
                    <a:pt x="192" y="804"/>
                  </a:lnTo>
                  <a:lnTo>
                    <a:pt x="174" y="774"/>
                  </a:lnTo>
                  <a:lnTo>
                    <a:pt x="108" y="762"/>
                  </a:lnTo>
                  <a:lnTo>
                    <a:pt x="96" y="750"/>
                  </a:lnTo>
                  <a:lnTo>
                    <a:pt x="72" y="708"/>
                  </a:lnTo>
                  <a:lnTo>
                    <a:pt x="72" y="696"/>
                  </a:lnTo>
                  <a:lnTo>
                    <a:pt x="72" y="690"/>
                  </a:lnTo>
                  <a:lnTo>
                    <a:pt x="72" y="678"/>
                  </a:lnTo>
                  <a:lnTo>
                    <a:pt x="72" y="672"/>
                  </a:lnTo>
                  <a:lnTo>
                    <a:pt x="66" y="654"/>
                  </a:lnTo>
                  <a:lnTo>
                    <a:pt x="60" y="624"/>
                  </a:lnTo>
                  <a:lnTo>
                    <a:pt x="60" y="612"/>
                  </a:lnTo>
                  <a:lnTo>
                    <a:pt x="60" y="606"/>
                  </a:lnTo>
                  <a:lnTo>
                    <a:pt x="54" y="588"/>
                  </a:lnTo>
                  <a:lnTo>
                    <a:pt x="78" y="546"/>
                  </a:lnTo>
                  <a:lnTo>
                    <a:pt x="78" y="540"/>
                  </a:lnTo>
                  <a:lnTo>
                    <a:pt x="78" y="528"/>
                  </a:lnTo>
                  <a:lnTo>
                    <a:pt x="78" y="522"/>
                  </a:lnTo>
                  <a:lnTo>
                    <a:pt x="0" y="480"/>
                  </a:lnTo>
                  <a:lnTo>
                    <a:pt x="18" y="450"/>
                  </a:lnTo>
                  <a:lnTo>
                    <a:pt x="48" y="438"/>
                  </a:lnTo>
                  <a:lnTo>
                    <a:pt x="54" y="420"/>
                  </a:lnTo>
                  <a:lnTo>
                    <a:pt x="72" y="402"/>
                  </a:lnTo>
                  <a:lnTo>
                    <a:pt x="78" y="384"/>
                  </a:lnTo>
                  <a:lnTo>
                    <a:pt x="78" y="372"/>
                  </a:lnTo>
                  <a:lnTo>
                    <a:pt x="78" y="354"/>
                  </a:lnTo>
                  <a:lnTo>
                    <a:pt x="78" y="348"/>
                  </a:lnTo>
                  <a:lnTo>
                    <a:pt x="108" y="300"/>
                  </a:lnTo>
                  <a:lnTo>
                    <a:pt x="126" y="294"/>
                  </a:lnTo>
                  <a:lnTo>
                    <a:pt x="180" y="216"/>
                  </a:lnTo>
                  <a:lnTo>
                    <a:pt x="294" y="162"/>
                  </a:lnTo>
                  <a:lnTo>
                    <a:pt x="282" y="120"/>
                  </a:lnTo>
                  <a:lnTo>
                    <a:pt x="306" y="90"/>
                  </a:lnTo>
                  <a:lnTo>
                    <a:pt x="336" y="102"/>
                  </a:lnTo>
                  <a:lnTo>
                    <a:pt x="336" y="114"/>
                  </a:lnTo>
                  <a:lnTo>
                    <a:pt x="336" y="120"/>
                  </a:lnTo>
                  <a:lnTo>
                    <a:pt x="348" y="150"/>
                  </a:lnTo>
                  <a:lnTo>
                    <a:pt x="384" y="144"/>
                  </a:lnTo>
                  <a:lnTo>
                    <a:pt x="450" y="168"/>
                  </a:lnTo>
                  <a:lnTo>
                    <a:pt x="474" y="48"/>
                  </a:lnTo>
                  <a:lnTo>
                    <a:pt x="558" y="150"/>
                  </a:lnTo>
                  <a:lnTo>
                    <a:pt x="600" y="138"/>
                  </a:lnTo>
                  <a:lnTo>
                    <a:pt x="636" y="138"/>
                  </a:lnTo>
                  <a:lnTo>
                    <a:pt x="672" y="114"/>
                  </a:lnTo>
                  <a:lnTo>
                    <a:pt x="744" y="120"/>
                  </a:lnTo>
                  <a:lnTo>
                    <a:pt x="786" y="78"/>
                  </a:lnTo>
                  <a:lnTo>
                    <a:pt x="972" y="0"/>
                  </a:lnTo>
                  <a:lnTo>
                    <a:pt x="972" y="48"/>
                  </a:lnTo>
                  <a:lnTo>
                    <a:pt x="966" y="168"/>
                  </a:lnTo>
                  <a:lnTo>
                    <a:pt x="960" y="378"/>
                  </a:lnTo>
                  <a:lnTo>
                    <a:pt x="960" y="504"/>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8" name="Freeform 26">
              <a:extLst>
                <a:ext uri="{FF2B5EF4-FFF2-40B4-BE49-F238E27FC236}">
                  <a16:creationId xmlns:a16="http://schemas.microsoft.com/office/drawing/2014/main" id="{34E16111-50E9-4175-9A2A-45924081149F}"/>
                </a:ext>
              </a:extLst>
            </p:cNvPr>
            <p:cNvSpPr>
              <a:spLocks noChangeAspect="1"/>
            </p:cNvSpPr>
            <p:nvPr/>
          </p:nvSpPr>
          <p:spPr bwMode="auto">
            <a:xfrm>
              <a:off x="3573398" y="4556849"/>
              <a:ext cx="613906" cy="654604"/>
            </a:xfrm>
            <a:custGeom>
              <a:avLst/>
              <a:gdLst/>
              <a:ahLst/>
              <a:cxnLst>
                <a:cxn ang="0">
                  <a:pos x="318" y="108"/>
                </a:cxn>
                <a:cxn ang="0">
                  <a:pos x="402" y="114"/>
                </a:cxn>
                <a:cxn ang="0">
                  <a:pos x="426" y="144"/>
                </a:cxn>
                <a:cxn ang="0">
                  <a:pos x="432" y="162"/>
                </a:cxn>
                <a:cxn ang="0">
                  <a:pos x="444" y="186"/>
                </a:cxn>
                <a:cxn ang="0">
                  <a:pos x="420" y="222"/>
                </a:cxn>
                <a:cxn ang="0">
                  <a:pos x="408" y="246"/>
                </a:cxn>
                <a:cxn ang="0">
                  <a:pos x="492" y="240"/>
                </a:cxn>
                <a:cxn ang="0">
                  <a:pos x="546" y="282"/>
                </a:cxn>
                <a:cxn ang="0">
                  <a:pos x="534" y="312"/>
                </a:cxn>
                <a:cxn ang="0">
                  <a:pos x="534" y="342"/>
                </a:cxn>
                <a:cxn ang="0">
                  <a:pos x="474" y="378"/>
                </a:cxn>
                <a:cxn ang="0">
                  <a:pos x="474" y="396"/>
                </a:cxn>
                <a:cxn ang="0">
                  <a:pos x="480" y="432"/>
                </a:cxn>
                <a:cxn ang="0">
                  <a:pos x="474" y="438"/>
                </a:cxn>
                <a:cxn ang="0">
                  <a:pos x="486" y="462"/>
                </a:cxn>
                <a:cxn ang="0">
                  <a:pos x="492" y="504"/>
                </a:cxn>
                <a:cxn ang="0">
                  <a:pos x="468" y="528"/>
                </a:cxn>
                <a:cxn ang="0">
                  <a:pos x="474" y="558"/>
                </a:cxn>
                <a:cxn ang="0">
                  <a:pos x="474" y="576"/>
                </a:cxn>
                <a:cxn ang="0">
                  <a:pos x="384" y="576"/>
                </a:cxn>
                <a:cxn ang="0">
                  <a:pos x="378" y="522"/>
                </a:cxn>
                <a:cxn ang="0">
                  <a:pos x="336" y="474"/>
                </a:cxn>
                <a:cxn ang="0">
                  <a:pos x="336" y="468"/>
                </a:cxn>
                <a:cxn ang="0">
                  <a:pos x="198" y="432"/>
                </a:cxn>
                <a:cxn ang="0">
                  <a:pos x="198" y="420"/>
                </a:cxn>
                <a:cxn ang="0">
                  <a:pos x="138" y="384"/>
                </a:cxn>
                <a:cxn ang="0">
                  <a:pos x="78" y="324"/>
                </a:cxn>
                <a:cxn ang="0">
                  <a:pos x="48" y="300"/>
                </a:cxn>
                <a:cxn ang="0">
                  <a:pos x="30" y="294"/>
                </a:cxn>
                <a:cxn ang="0">
                  <a:pos x="0" y="264"/>
                </a:cxn>
                <a:cxn ang="0">
                  <a:pos x="114" y="234"/>
                </a:cxn>
                <a:cxn ang="0">
                  <a:pos x="120" y="222"/>
                </a:cxn>
                <a:cxn ang="0">
                  <a:pos x="114" y="204"/>
                </a:cxn>
                <a:cxn ang="0">
                  <a:pos x="114" y="192"/>
                </a:cxn>
                <a:cxn ang="0">
                  <a:pos x="102" y="186"/>
                </a:cxn>
                <a:cxn ang="0">
                  <a:pos x="96" y="168"/>
                </a:cxn>
                <a:cxn ang="0">
                  <a:pos x="84" y="168"/>
                </a:cxn>
                <a:cxn ang="0">
                  <a:pos x="102" y="78"/>
                </a:cxn>
                <a:cxn ang="0">
                  <a:pos x="144" y="18"/>
                </a:cxn>
                <a:cxn ang="0">
                  <a:pos x="246" y="6"/>
                </a:cxn>
              </a:cxnLst>
              <a:rect l="0" t="0" r="r" b="b"/>
              <a:pathLst>
                <a:path w="546" h="582">
                  <a:moveTo>
                    <a:pt x="246" y="6"/>
                  </a:moveTo>
                  <a:lnTo>
                    <a:pt x="318" y="108"/>
                  </a:lnTo>
                  <a:lnTo>
                    <a:pt x="348" y="120"/>
                  </a:lnTo>
                  <a:lnTo>
                    <a:pt x="402" y="114"/>
                  </a:lnTo>
                  <a:lnTo>
                    <a:pt x="414" y="150"/>
                  </a:lnTo>
                  <a:lnTo>
                    <a:pt x="426" y="144"/>
                  </a:lnTo>
                  <a:lnTo>
                    <a:pt x="432" y="150"/>
                  </a:lnTo>
                  <a:lnTo>
                    <a:pt x="432" y="162"/>
                  </a:lnTo>
                  <a:lnTo>
                    <a:pt x="432" y="168"/>
                  </a:lnTo>
                  <a:lnTo>
                    <a:pt x="444" y="186"/>
                  </a:lnTo>
                  <a:lnTo>
                    <a:pt x="420" y="216"/>
                  </a:lnTo>
                  <a:lnTo>
                    <a:pt x="420" y="222"/>
                  </a:lnTo>
                  <a:lnTo>
                    <a:pt x="420" y="234"/>
                  </a:lnTo>
                  <a:lnTo>
                    <a:pt x="408" y="246"/>
                  </a:lnTo>
                  <a:lnTo>
                    <a:pt x="414" y="252"/>
                  </a:lnTo>
                  <a:lnTo>
                    <a:pt x="492" y="240"/>
                  </a:lnTo>
                  <a:lnTo>
                    <a:pt x="540" y="270"/>
                  </a:lnTo>
                  <a:lnTo>
                    <a:pt x="546" y="282"/>
                  </a:lnTo>
                  <a:lnTo>
                    <a:pt x="546" y="288"/>
                  </a:lnTo>
                  <a:lnTo>
                    <a:pt x="534" y="312"/>
                  </a:lnTo>
                  <a:lnTo>
                    <a:pt x="546" y="336"/>
                  </a:lnTo>
                  <a:lnTo>
                    <a:pt x="534" y="342"/>
                  </a:lnTo>
                  <a:lnTo>
                    <a:pt x="474" y="372"/>
                  </a:lnTo>
                  <a:lnTo>
                    <a:pt x="474" y="378"/>
                  </a:lnTo>
                  <a:lnTo>
                    <a:pt x="474" y="390"/>
                  </a:lnTo>
                  <a:lnTo>
                    <a:pt x="474" y="396"/>
                  </a:lnTo>
                  <a:lnTo>
                    <a:pt x="474" y="402"/>
                  </a:lnTo>
                  <a:lnTo>
                    <a:pt x="480" y="432"/>
                  </a:lnTo>
                  <a:lnTo>
                    <a:pt x="474" y="432"/>
                  </a:lnTo>
                  <a:lnTo>
                    <a:pt x="474" y="438"/>
                  </a:lnTo>
                  <a:lnTo>
                    <a:pt x="486" y="456"/>
                  </a:lnTo>
                  <a:lnTo>
                    <a:pt x="486" y="462"/>
                  </a:lnTo>
                  <a:lnTo>
                    <a:pt x="486" y="468"/>
                  </a:lnTo>
                  <a:lnTo>
                    <a:pt x="492" y="504"/>
                  </a:lnTo>
                  <a:lnTo>
                    <a:pt x="462" y="516"/>
                  </a:lnTo>
                  <a:lnTo>
                    <a:pt x="468" y="528"/>
                  </a:lnTo>
                  <a:lnTo>
                    <a:pt x="462" y="540"/>
                  </a:lnTo>
                  <a:lnTo>
                    <a:pt x="474" y="558"/>
                  </a:lnTo>
                  <a:lnTo>
                    <a:pt x="474" y="570"/>
                  </a:lnTo>
                  <a:lnTo>
                    <a:pt x="474" y="576"/>
                  </a:lnTo>
                  <a:lnTo>
                    <a:pt x="474" y="582"/>
                  </a:lnTo>
                  <a:lnTo>
                    <a:pt x="384" y="576"/>
                  </a:lnTo>
                  <a:lnTo>
                    <a:pt x="378" y="540"/>
                  </a:lnTo>
                  <a:lnTo>
                    <a:pt x="378" y="522"/>
                  </a:lnTo>
                  <a:lnTo>
                    <a:pt x="324" y="492"/>
                  </a:lnTo>
                  <a:lnTo>
                    <a:pt x="336" y="474"/>
                  </a:lnTo>
                  <a:lnTo>
                    <a:pt x="330" y="474"/>
                  </a:lnTo>
                  <a:lnTo>
                    <a:pt x="336" y="468"/>
                  </a:lnTo>
                  <a:lnTo>
                    <a:pt x="270" y="468"/>
                  </a:lnTo>
                  <a:lnTo>
                    <a:pt x="198" y="432"/>
                  </a:lnTo>
                  <a:lnTo>
                    <a:pt x="204" y="426"/>
                  </a:lnTo>
                  <a:lnTo>
                    <a:pt x="198" y="420"/>
                  </a:lnTo>
                  <a:lnTo>
                    <a:pt x="162" y="408"/>
                  </a:lnTo>
                  <a:lnTo>
                    <a:pt x="138" y="384"/>
                  </a:lnTo>
                  <a:lnTo>
                    <a:pt x="90" y="354"/>
                  </a:lnTo>
                  <a:lnTo>
                    <a:pt x="78" y="324"/>
                  </a:lnTo>
                  <a:lnTo>
                    <a:pt x="42" y="306"/>
                  </a:lnTo>
                  <a:lnTo>
                    <a:pt x="48" y="300"/>
                  </a:lnTo>
                  <a:lnTo>
                    <a:pt x="36" y="300"/>
                  </a:lnTo>
                  <a:lnTo>
                    <a:pt x="30" y="294"/>
                  </a:lnTo>
                  <a:lnTo>
                    <a:pt x="36" y="288"/>
                  </a:lnTo>
                  <a:lnTo>
                    <a:pt x="0" y="264"/>
                  </a:lnTo>
                  <a:lnTo>
                    <a:pt x="42" y="216"/>
                  </a:lnTo>
                  <a:lnTo>
                    <a:pt x="114" y="234"/>
                  </a:lnTo>
                  <a:lnTo>
                    <a:pt x="108" y="228"/>
                  </a:lnTo>
                  <a:lnTo>
                    <a:pt x="120" y="222"/>
                  </a:lnTo>
                  <a:lnTo>
                    <a:pt x="114" y="216"/>
                  </a:lnTo>
                  <a:lnTo>
                    <a:pt x="114" y="204"/>
                  </a:lnTo>
                  <a:lnTo>
                    <a:pt x="114" y="198"/>
                  </a:lnTo>
                  <a:lnTo>
                    <a:pt x="114" y="192"/>
                  </a:lnTo>
                  <a:lnTo>
                    <a:pt x="102" y="198"/>
                  </a:lnTo>
                  <a:lnTo>
                    <a:pt x="102" y="186"/>
                  </a:lnTo>
                  <a:lnTo>
                    <a:pt x="102" y="180"/>
                  </a:lnTo>
                  <a:lnTo>
                    <a:pt x="96" y="168"/>
                  </a:lnTo>
                  <a:lnTo>
                    <a:pt x="84" y="174"/>
                  </a:lnTo>
                  <a:lnTo>
                    <a:pt x="84" y="168"/>
                  </a:lnTo>
                  <a:lnTo>
                    <a:pt x="72" y="126"/>
                  </a:lnTo>
                  <a:lnTo>
                    <a:pt x="102" y="78"/>
                  </a:lnTo>
                  <a:lnTo>
                    <a:pt x="96" y="78"/>
                  </a:lnTo>
                  <a:lnTo>
                    <a:pt x="144" y="18"/>
                  </a:lnTo>
                  <a:lnTo>
                    <a:pt x="216" y="0"/>
                  </a:lnTo>
                  <a:lnTo>
                    <a:pt x="246" y="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49" name="Freeform 27">
              <a:extLst>
                <a:ext uri="{FF2B5EF4-FFF2-40B4-BE49-F238E27FC236}">
                  <a16:creationId xmlns:a16="http://schemas.microsoft.com/office/drawing/2014/main" id="{DDDD892F-382B-4DE8-9AF4-4233B40FFD06}"/>
                </a:ext>
              </a:extLst>
            </p:cNvPr>
            <p:cNvSpPr>
              <a:spLocks noChangeAspect="1"/>
            </p:cNvSpPr>
            <p:nvPr/>
          </p:nvSpPr>
          <p:spPr bwMode="auto">
            <a:xfrm>
              <a:off x="5118282" y="2687517"/>
              <a:ext cx="451997" cy="688346"/>
            </a:xfrm>
            <a:custGeom>
              <a:avLst/>
              <a:gdLst/>
              <a:ahLst/>
              <a:cxnLst>
                <a:cxn ang="0">
                  <a:pos x="330" y="582"/>
                </a:cxn>
                <a:cxn ang="0">
                  <a:pos x="276" y="606"/>
                </a:cxn>
                <a:cxn ang="0">
                  <a:pos x="258" y="600"/>
                </a:cxn>
                <a:cxn ang="0">
                  <a:pos x="258" y="582"/>
                </a:cxn>
                <a:cxn ang="0">
                  <a:pos x="180" y="564"/>
                </a:cxn>
                <a:cxn ang="0">
                  <a:pos x="180" y="516"/>
                </a:cxn>
                <a:cxn ang="0">
                  <a:pos x="162" y="450"/>
                </a:cxn>
                <a:cxn ang="0">
                  <a:pos x="96" y="426"/>
                </a:cxn>
                <a:cxn ang="0">
                  <a:pos x="30" y="432"/>
                </a:cxn>
                <a:cxn ang="0">
                  <a:pos x="54" y="402"/>
                </a:cxn>
                <a:cxn ang="0">
                  <a:pos x="72" y="360"/>
                </a:cxn>
                <a:cxn ang="0">
                  <a:pos x="84" y="330"/>
                </a:cxn>
                <a:cxn ang="0">
                  <a:pos x="60" y="306"/>
                </a:cxn>
                <a:cxn ang="0">
                  <a:pos x="60" y="294"/>
                </a:cxn>
                <a:cxn ang="0">
                  <a:pos x="60" y="276"/>
                </a:cxn>
                <a:cxn ang="0">
                  <a:pos x="78" y="222"/>
                </a:cxn>
                <a:cxn ang="0">
                  <a:pos x="60" y="228"/>
                </a:cxn>
                <a:cxn ang="0">
                  <a:pos x="60" y="240"/>
                </a:cxn>
                <a:cxn ang="0">
                  <a:pos x="36" y="234"/>
                </a:cxn>
                <a:cxn ang="0">
                  <a:pos x="48" y="216"/>
                </a:cxn>
                <a:cxn ang="0">
                  <a:pos x="30" y="192"/>
                </a:cxn>
                <a:cxn ang="0">
                  <a:pos x="36" y="168"/>
                </a:cxn>
                <a:cxn ang="0">
                  <a:pos x="54" y="150"/>
                </a:cxn>
                <a:cxn ang="0">
                  <a:pos x="66" y="132"/>
                </a:cxn>
                <a:cxn ang="0">
                  <a:pos x="66" y="114"/>
                </a:cxn>
                <a:cxn ang="0">
                  <a:pos x="66" y="72"/>
                </a:cxn>
                <a:cxn ang="0">
                  <a:pos x="72" y="48"/>
                </a:cxn>
                <a:cxn ang="0">
                  <a:pos x="78" y="36"/>
                </a:cxn>
                <a:cxn ang="0">
                  <a:pos x="174" y="0"/>
                </a:cxn>
                <a:cxn ang="0">
                  <a:pos x="180" y="18"/>
                </a:cxn>
                <a:cxn ang="0">
                  <a:pos x="186" y="30"/>
                </a:cxn>
                <a:cxn ang="0">
                  <a:pos x="180" y="36"/>
                </a:cxn>
                <a:cxn ang="0">
                  <a:pos x="222" y="42"/>
                </a:cxn>
                <a:cxn ang="0">
                  <a:pos x="258" y="168"/>
                </a:cxn>
                <a:cxn ang="0">
                  <a:pos x="318" y="258"/>
                </a:cxn>
                <a:cxn ang="0">
                  <a:pos x="324" y="300"/>
                </a:cxn>
                <a:cxn ang="0">
                  <a:pos x="330" y="312"/>
                </a:cxn>
                <a:cxn ang="0">
                  <a:pos x="312" y="318"/>
                </a:cxn>
                <a:cxn ang="0">
                  <a:pos x="300" y="348"/>
                </a:cxn>
                <a:cxn ang="0">
                  <a:pos x="294" y="384"/>
                </a:cxn>
                <a:cxn ang="0">
                  <a:pos x="294" y="402"/>
                </a:cxn>
                <a:cxn ang="0">
                  <a:pos x="294" y="420"/>
                </a:cxn>
                <a:cxn ang="0">
                  <a:pos x="294" y="456"/>
                </a:cxn>
                <a:cxn ang="0">
                  <a:pos x="360" y="480"/>
                </a:cxn>
                <a:cxn ang="0">
                  <a:pos x="366" y="504"/>
                </a:cxn>
                <a:cxn ang="0">
                  <a:pos x="402" y="570"/>
                </a:cxn>
              </a:cxnLst>
              <a:rect l="0" t="0" r="r" b="b"/>
              <a:pathLst>
                <a:path w="402" h="612">
                  <a:moveTo>
                    <a:pt x="402" y="570"/>
                  </a:moveTo>
                  <a:lnTo>
                    <a:pt x="330" y="582"/>
                  </a:lnTo>
                  <a:lnTo>
                    <a:pt x="300" y="612"/>
                  </a:lnTo>
                  <a:lnTo>
                    <a:pt x="276" y="606"/>
                  </a:lnTo>
                  <a:lnTo>
                    <a:pt x="258" y="606"/>
                  </a:lnTo>
                  <a:lnTo>
                    <a:pt x="258" y="600"/>
                  </a:lnTo>
                  <a:lnTo>
                    <a:pt x="264" y="594"/>
                  </a:lnTo>
                  <a:lnTo>
                    <a:pt x="258" y="582"/>
                  </a:lnTo>
                  <a:lnTo>
                    <a:pt x="228" y="588"/>
                  </a:lnTo>
                  <a:lnTo>
                    <a:pt x="180" y="564"/>
                  </a:lnTo>
                  <a:lnTo>
                    <a:pt x="192" y="540"/>
                  </a:lnTo>
                  <a:lnTo>
                    <a:pt x="180" y="516"/>
                  </a:lnTo>
                  <a:lnTo>
                    <a:pt x="192" y="498"/>
                  </a:lnTo>
                  <a:lnTo>
                    <a:pt x="162" y="450"/>
                  </a:lnTo>
                  <a:lnTo>
                    <a:pt x="156" y="426"/>
                  </a:lnTo>
                  <a:lnTo>
                    <a:pt x="96" y="426"/>
                  </a:lnTo>
                  <a:lnTo>
                    <a:pt x="78" y="450"/>
                  </a:lnTo>
                  <a:lnTo>
                    <a:pt x="30" y="432"/>
                  </a:lnTo>
                  <a:lnTo>
                    <a:pt x="0" y="402"/>
                  </a:lnTo>
                  <a:lnTo>
                    <a:pt x="54" y="402"/>
                  </a:lnTo>
                  <a:lnTo>
                    <a:pt x="72" y="378"/>
                  </a:lnTo>
                  <a:lnTo>
                    <a:pt x="72" y="360"/>
                  </a:lnTo>
                  <a:lnTo>
                    <a:pt x="90" y="342"/>
                  </a:lnTo>
                  <a:lnTo>
                    <a:pt x="84" y="330"/>
                  </a:lnTo>
                  <a:lnTo>
                    <a:pt x="66" y="318"/>
                  </a:lnTo>
                  <a:lnTo>
                    <a:pt x="60" y="306"/>
                  </a:lnTo>
                  <a:lnTo>
                    <a:pt x="66" y="300"/>
                  </a:lnTo>
                  <a:lnTo>
                    <a:pt x="60" y="294"/>
                  </a:lnTo>
                  <a:lnTo>
                    <a:pt x="60" y="288"/>
                  </a:lnTo>
                  <a:lnTo>
                    <a:pt x="60" y="276"/>
                  </a:lnTo>
                  <a:lnTo>
                    <a:pt x="78" y="234"/>
                  </a:lnTo>
                  <a:lnTo>
                    <a:pt x="78" y="222"/>
                  </a:lnTo>
                  <a:lnTo>
                    <a:pt x="60" y="222"/>
                  </a:lnTo>
                  <a:lnTo>
                    <a:pt x="60" y="228"/>
                  </a:lnTo>
                  <a:lnTo>
                    <a:pt x="66" y="234"/>
                  </a:lnTo>
                  <a:lnTo>
                    <a:pt x="60" y="240"/>
                  </a:lnTo>
                  <a:lnTo>
                    <a:pt x="48" y="252"/>
                  </a:lnTo>
                  <a:lnTo>
                    <a:pt x="36" y="234"/>
                  </a:lnTo>
                  <a:lnTo>
                    <a:pt x="48" y="222"/>
                  </a:lnTo>
                  <a:lnTo>
                    <a:pt x="48" y="216"/>
                  </a:lnTo>
                  <a:lnTo>
                    <a:pt x="48" y="210"/>
                  </a:lnTo>
                  <a:lnTo>
                    <a:pt x="30" y="192"/>
                  </a:lnTo>
                  <a:lnTo>
                    <a:pt x="36" y="174"/>
                  </a:lnTo>
                  <a:lnTo>
                    <a:pt x="36" y="168"/>
                  </a:lnTo>
                  <a:lnTo>
                    <a:pt x="54" y="156"/>
                  </a:lnTo>
                  <a:lnTo>
                    <a:pt x="54" y="150"/>
                  </a:lnTo>
                  <a:lnTo>
                    <a:pt x="60" y="138"/>
                  </a:lnTo>
                  <a:lnTo>
                    <a:pt x="66" y="132"/>
                  </a:lnTo>
                  <a:lnTo>
                    <a:pt x="66" y="120"/>
                  </a:lnTo>
                  <a:lnTo>
                    <a:pt x="66" y="114"/>
                  </a:lnTo>
                  <a:lnTo>
                    <a:pt x="60" y="84"/>
                  </a:lnTo>
                  <a:lnTo>
                    <a:pt x="66" y="72"/>
                  </a:lnTo>
                  <a:lnTo>
                    <a:pt x="72" y="54"/>
                  </a:lnTo>
                  <a:lnTo>
                    <a:pt x="72" y="48"/>
                  </a:lnTo>
                  <a:lnTo>
                    <a:pt x="72" y="42"/>
                  </a:lnTo>
                  <a:lnTo>
                    <a:pt x="78" y="36"/>
                  </a:lnTo>
                  <a:lnTo>
                    <a:pt x="132" y="30"/>
                  </a:lnTo>
                  <a:lnTo>
                    <a:pt x="174" y="0"/>
                  </a:lnTo>
                  <a:lnTo>
                    <a:pt x="180" y="12"/>
                  </a:lnTo>
                  <a:lnTo>
                    <a:pt x="180" y="18"/>
                  </a:lnTo>
                  <a:lnTo>
                    <a:pt x="186" y="24"/>
                  </a:lnTo>
                  <a:lnTo>
                    <a:pt x="186" y="30"/>
                  </a:lnTo>
                  <a:lnTo>
                    <a:pt x="186" y="36"/>
                  </a:lnTo>
                  <a:lnTo>
                    <a:pt x="180" y="36"/>
                  </a:lnTo>
                  <a:lnTo>
                    <a:pt x="192" y="54"/>
                  </a:lnTo>
                  <a:lnTo>
                    <a:pt x="222" y="42"/>
                  </a:lnTo>
                  <a:lnTo>
                    <a:pt x="234" y="48"/>
                  </a:lnTo>
                  <a:lnTo>
                    <a:pt x="258" y="168"/>
                  </a:lnTo>
                  <a:lnTo>
                    <a:pt x="324" y="246"/>
                  </a:lnTo>
                  <a:lnTo>
                    <a:pt x="318" y="258"/>
                  </a:lnTo>
                  <a:lnTo>
                    <a:pt x="330" y="282"/>
                  </a:lnTo>
                  <a:lnTo>
                    <a:pt x="324" y="300"/>
                  </a:lnTo>
                  <a:lnTo>
                    <a:pt x="330" y="306"/>
                  </a:lnTo>
                  <a:lnTo>
                    <a:pt x="330" y="312"/>
                  </a:lnTo>
                  <a:lnTo>
                    <a:pt x="330" y="324"/>
                  </a:lnTo>
                  <a:lnTo>
                    <a:pt x="312" y="318"/>
                  </a:lnTo>
                  <a:lnTo>
                    <a:pt x="294" y="342"/>
                  </a:lnTo>
                  <a:lnTo>
                    <a:pt x="300" y="348"/>
                  </a:lnTo>
                  <a:lnTo>
                    <a:pt x="300" y="372"/>
                  </a:lnTo>
                  <a:lnTo>
                    <a:pt x="294" y="384"/>
                  </a:lnTo>
                  <a:lnTo>
                    <a:pt x="294" y="396"/>
                  </a:lnTo>
                  <a:lnTo>
                    <a:pt x="294" y="402"/>
                  </a:lnTo>
                  <a:lnTo>
                    <a:pt x="294" y="408"/>
                  </a:lnTo>
                  <a:lnTo>
                    <a:pt x="294" y="420"/>
                  </a:lnTo>
                  <a:lnTo>
                    <a:pt x="300" y="438"/>
                  </a:lnTo>
                  <a:lnTo>
                    <a:pt x="294" y="456"/>
                  </a:lnTo>
                  <a:lnTo>
                    <a:pt x="300" y="480"/>
                  </a:lnTo>
                  <a:lnTo>
                    <a:pt x="360" y="480"/>
                  </a:lnTo>
                  <a:lnTo>
                    <a:pt x="372" y="498"/>
                  </a:lnTo>
                  <a:lnTo>
                    <a:pt x="366" y="504"/>
                  </a:lnTo>
                  <a:lnTo>
                    <a:pt x="366" y="516"/>
                  </a:lnTo>
                  <a:lnTo>
                    <a:pt x="402" y="57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0" name="Freeform 28">
              <a:extLst>
                <a:ext uri="{FF2B5EF4-FFF2-40B4-BE49-F238E27FC236}">
                  <a16:creationId xmlns:a16="http://schemas.microsoft.com/office/drawing/2014/main" id="{D952C9FB-E2EE-482E-8405-61083D6946BA}"/>
                </a:ext>
              </a:extLst>
            </p:cNvPr>
            <p:cNvSpPr>
              <a:spLocks noChangeAspect="1"/>
            </p:cNvSpPr>
            <p:nvPr/>
          </p:nvSpPr>
          <p:spPr bwMode="auto">
            <a:xfrm>
              <a:off x="4092857" y="4907771"/>
              <a:ext cx="924232" cy="566873"/>
            </a:xfrm>
            <a:custGeom>
              <a:avLst/>
              <a:gdLst/>
              <a:ahLst/>
              <a:cxnLst>
                <a:cxn ang="0">
                  <a:pos x="306" y="108"/>
                </a:cxn>
                <a:cxn ang="0">
                  <a:pos x="342" y="156"/>
                </a:cxn>
                <a:cxn ang="0">
                  <a:pos x="396" y="156"/>
                </a:cxn>
                <a:cxn ang="0">
                  <a:pos x="468" y="180"/>
                </a:cxn>
                <a:cxn ang="0">
                  <a:pos x="468" y="198"/>
                </a:cxn>
                <a:cxn ang="0">
                  <a:pos x="474" y="222"/>
                </a:cxn>
                <a:cxn ang="0">
                  <a:pos x="534" y="246"/>
                </a:cxn>
                <a:cxn ang="0">
                  <a:pos x="534" y="264"/>
                </a:cxn>
                <a:cxn ang="0">
                  <a:pos x="540" y="288"/>
                </a:cxn>
                <a:cxn ang="0">
                  <a:pos x="612" y="324"/>
                </a:cxn>
                <a:cxn ang="0">
                  <a:pos x="612" y="342"/>
                </a:cxn>
                <a:cxn ang="0">
                  <a:pos x="618" y="354"/>
                </a:cxn>
                <a:cxn ang="0">
                  <a:pos x="618" y="372"/>
                </a:cxn>
                <a:cxn ang="0">
                  <a:pos x="660" y="402"/>
                </a:cxn>
                <a:cxn ang="0">
                  <a:pos x="678" y="402"/>
                </a:cxn>
                <a:cxn ang="0">
                  <a:pos x="714" y="420"/>
                </a:cxn>
                <a:cxn ang="0">
                  <a:pos x="696" y="504"/>
                </a:cxn>
                <a:cxn ang="0">
                  <a:pos x="684" y="492"/>
                </a:cxn>
                <a:cxn ang="0">
                  <a:pos x="660" y="480"/>
                </a:cxn>
                <a:cxn ang="0">
                  <a:pos x="588" y="432"/>
                </a:cxn>
                <a:cxn ang="0">
                  <a:pos x="594" y="408"/>
                </a:cxn>
                <a:cxn ang="0">
                  <a:pos x="492" y="372"/>
                </a:cxn>
                <a:cxn ang="0">
                  <a:pos x="396" y="360"/>
                </a:cxn>
                <a:cxn ang="0">
                  <a:pos x="336" y="342"/>
                </a:cxn>
                <a:cxn ang="0">
                  <a:pos x="294" y="294"/>
                </a:cxn>
                <a:cxn ang="0">
                  <a:pos x="294" y="282"/>
                </a:cxn>
                <a:cxn ang="0">
                  <a:pos x="192" y="264"/>
                </a:cxn>
                <a:cxn ang="0">
                  <a:pos x="186" y="300"/>
                </a:cxn>
                <a:cxn ang="0">
                  <a:pos x="108" y="288"/>
                </a:cxn>
                <a:cxn ang="0">
                  <a:pos x="18" y="288"/>
                </a:cxn>
                <a:cxn ang="0">
                  <a:pos x="12" y="264"/>
                </a:cxn>
                <a:cxn ang="0">
                  <a:pos x="12" y="246"/>
                </a:cxn>
                <a:cxn ang="0">
                  <a:pos x="6" y="216"/>
                </a:cxn>
                <a:cxn ang="0">
                  <a:pos x="30" y="192"/>
                </a:cxn>
                <a:cxn ang="0">
                  <a:pos x="24" y="150"/>
                </a:cxn>
                <a:cxn ang="0">
                  <a:pos x="12" y="126"/>
                </a:cxn>
                <a:cxn ang="0">
                  <a:pos x="18" y="120"/>
                </a:cxn>
                <a:cxn ang="0">
                  <a:pos x="12" y="84"/>
                </a:cxn>
                <a:cxn ang="0">
                  <a:pos x="12" y="66"/>
                </a:cxn>
                <a:cxn ang="0">
                  <a:pos x="72" y="30"/>
                </a:cxn>
                <a:cxn ang="0">
                  <a:pos x="114" y="0"/>
                </a:cxn>
                <a:cxn ang="0">
                  <a:pos x="144" y="24"/>
                </a:cxn>
                <a:cxn ang="0">
                  <a:pos x="144" y="78"/>
                </a:cxn>
                <a:cxn ang="0">
                  <a:pos x="144" y="96"/>
                </a:cxn>
                <a:cxn ang="0">
                  <a:pos x="222" y="120"/>
                </a:cxn>
                <a:cxn ang="0">
                  <a:pos x="258" y="108"/>
                </a:cxn>
                <a:cxn ang="0">
                  <a:pos x="264" y="96"/>
                </a:cxn>
              </a:cxnLst>
              <a:rect l="0" t="0" r="r" b="b"/>
              <a:pathLst>
                <a:path w="822" h="504">
                  <a:moveTo>
                    <a:pt x="264" y="96"/>
                  </a:moveTo>
                  <a:lnTo>
                    <a:pt x="306" y="108"/>
                  </a:lnTo>
                  <a:lnTo>
                    <a:pt x="300" y="114"/>
                  </a:lnTo>
                  <a:lnTo>
                    <a:pt x="342" y="156"/>
                  </a:lnTo>
                  <a:lnTo>
                    <a:pt x="378" y="144"/>
                  </a:lnTo>
                  <a:lnTo>
                    <a:pt x="396" y="156"/>
                  </a:lnTo>
                  <a:lnTo>
                    <a:pt x="402" y="168"/>
                  </a:lnTo>
                  <a:lnTo>
                    <a:pt x="468" y="180"/>
                  </a:lnTo>
                  <a:lnTo>
                    <a:pt x="468" y="186"/>
                  </a:lnTo>
                  <a:lnTo>
                    <a:pt x="468" y="198"/>
                  </a:lnTo>
                  <a:lnTo>
                    <a:pt x="480" y="210"/>
                  </a:lnTo>
                  <a:lnTo>
                    <a:pt x="474" y="222"/>
                  </a:lnTo>
                  <a:lnTo>
                    <a:pt x="480" y="240"/>
                  </a:lnTo>
                  <a:lnTo>
                    <a:pt x="534" y="246"/>
                  </a:lnTo>
                  <a:lnTo>
                    <a:pt x="540" y="264"/>
                  </a:lnTo>
                  <a:lnTo>
                    <a:pt x="534" y="264"/>
                  </a:lnTo>
                  <a:lnTo>
                    <a:pt x="534" y="276"/>
                  </a:lnTo>
                  <a:lnTo>
                    <a:pt x="540" y="288"/>
                  </a:lnTo>
                  <a:lnTo>
                    <a:pt x="534" y="294"/>
                  </a:lnTo>
                  <a:lnTo>
                    <a:pt x="612" y="324"/>
                  </a:lnTo>
                  <a:lnTo>
                    <a:pt x="612" y="330"/>
                  </a:lnTo>
                  <a:lnTo>
                    <a:pt x="612" y="342"/>
                  </a:lnTo>
                  <a:lnTo>
                    <a:pt x="606" y="348"/>
                  </a:lnTo>
                  <a:lnTo>
                    <a:pt x="618" y="354"/>
                  </a:lnTo>
                  <a:lnTo>
                    <a:pt x="612" y="354"/>
                  </a:lnTo>
                  <a:lnTo>
                    <a:pt x="618" y="372"/>
                  </a:lnTo>
                  <a:lnTo>
                    <a:pt x="618" y="384"/>
                  </a:lnTo>
                  <a:lnTo>
                    <a:pt x="660" y="402"/>
                  </a:lnTo>
                  <a:lnTo>
                    <a:pt x="672" y="390"/>
                  </a:lnTo>
                  <a:lnTo>
                    <a:pt x="678" y="402"/>
                  </a:lnTo>
                  <a:lnTo>
                    <a:pt x="714" y="402"/>
                  </a:lnTo>
                  <a:lnTo>
                    <a:pt x="714" y="420"/>
                  </a:lnTo>
                  <a:lnTo>
                    <a:pt x="822" y="468"/>
                  </a:lnTo>
                  <a:lnTo>
                    <a:pt x="696" y="504"/>
                  </a:lnTo>
                  <a:lnTo>
                    <a:pt x="684" y="498"/>
                  </a:lnTo>
                  <a:lnTo>
                    <a:pt x="684" y="492"/>
                  </a:lnTo>
                  <a:lnTo>
                    <a:pt x="684" y="486"/>
                  </a:lnTo>
                  <a:lnTo>
                    <a:pt x="660" y="480"/>
                  </a:lnTo>
                  <a:lnTo>
                    <a:pt x="624" y="444"/>
                  </a:lnTo>
                  <a:lnTo>
                    <a:pt x="588" y="432"/>
                  </a:lnTo>
                  <a:lnTo>
                    <a:pt x="594" y="426"/>
                  </a:lnTo>
                  <a:lnTo>
                    <a:pt x="594" y="408"/>
                  </a:lnTo>
                  <a:lnTo>
                    <a:pt x="564" y="420"/>
                  </a:lnTo>
                  <a:lnTo>
                    <a:pt x="492" y="372"/>
                  </a:lnTo>
                  <a:lnTo>
                    <a:pt x="474" y="390"/>
                  </a:lnTo>
                  <a:lnTo>
                    <a:pt x="396" y="360"/>
                  </a:lnTo>
                  <a:lnTo>
                    <a:pt x="372" y="342"/>
                  </a:lnTo>
                  <a:lnTo>
                    <a:pt x="336" y="342"/>
                  </a:lnTo>
                  <a:lnTo>
                    <a:pt x="306" y="300"/>
                  </a:lnTo>
                  <a:lnTo>
                    <a:pt x="294" y="294"/>
                  </a:lnTo>
                  <a:lnTo>
                    <a:pt x="300" y="288"/>
                  </a:lnTo>
                  <a:lnTo>
                    <a:pt x="294" y="282"/>
                  </a:lnTo>
                  <a:lnTo>
                    <a:pt x="222" y="246"/>
                  </a:lnTo>
                  <a:lnTo>
                    <a:pt x="192" y="264"/>
                  </a:lnTo>
                  <a:lnTo>
                    <a:pt x="186" y="294"/>
                  </a:lnTo>
                  <a:lnTo>
                    <a:pt x="186" y="300"/>
                  </a:lnTo>
                  <a:lnTo>
                    <a:pt x="138" y="300"/>
                  </a:lnTo>
                  <a:lnTo>
                    <a:pt x="108" y="288"/>
                  </a:lnTo>
                  <a:lnTo>
                    <a:pt x="60" y="300"/>
                  </a:lnTo>
                  <a:lnTo>
                    <a:pt x="18" y="288"/>
                  </a:lnTo>
                  <a:lnTo>
                    <a:pt x="12" y="270"/>
                  </a:lnTo>
                  <a:lnTo>
                    <a:pt x="12" y="264"/>
                  </a:lnTo>
                  <a:lnTo>
                    <a:pt x="12" y="258"/>
                  </a:lnTo>
                  <a:lnTo>
                    <a:pt x="12" y="246"/>
                  </a:lnTo>
                  <a:lnTo>
                    <a:pt x="0" y="228"/>
                  </a:lnTo>
                  <a:lnTo>
                    <a:pt x="6" y="216"/>
                  </a:lnTo>
                  <a:lnTo>
                    <a:pt x="0" y="204"/>
                  </a:lnTo>
                  <a:lnTo>
                    <a:pt x="30" y="192"/>
                  </a:lnTo>
                  <a:lnTo>
                    <a:pt x="24" y="156"/>
                  </a:lnTo>
                  <a:lnTo>
                    <a:pt x="24" y="150"/>
                  </a:lnTo>
                  <a:lnTo>
                    <a:pt x="24" y="144"/>
                  </a:lnTo>
                  <a:lnTo>
                    <a:pt x="12" y="126"/>
                  </a:lnTo>
                  <a:lnTo>
                    <a:pt x="12" y="120"/>
                  </a:lnTo>
                  <a:lnTo>
                    <a:pt x="18" y="120"/>
                  </a:lnTo>
                  <a:lnTo>
                    <a:pt x="12" y="90"/>
                  </a:lnTo>
                  <a:lnTo>
                    <a:pt x="12" y="84"/>
                  </a:lnTo>
                  <a:lnTo>
                    <a:pt x="12" y="78"/>
                  </a:lnTo>
                  <a:lnTo>
                    <a:pt x="12" y="66"/>
                  </a:lnTo>
                  <a:lnTo>
                    <a:pt x="12" y="60"/>
                  </a:lnTo>
                  <a:lnTo>
                    <a:pt x="72" y="30"/>
                  </a:lnTo>
                  <a:lnTo>
                    <a:pt x="96" y="36"/>
                  </a:lnTo>
                  <a:lnTo>
                    <a:pt x="114" y="0"/>
                  </a:lnTo>
                  <a:lnTo>
                    <a:pt x="138" y="12"/>
                  </a:lnTo>
                  <a:lnTo>
                    <a:pt x="144" y="24"/>
                  </a:lnTo>
                  <a:lnTo>
                    <a:pt x="150" y="48"/>
                  </a:lnTo>
                  <a:lnTo>
                    <a:pt x="144" y="78"/>
                  </a:lnTo>
                  <a:lnTo>
                    <a:pt x="144" y="90"/>
                  </a:lnTo>
                  <a:lnTo>
                    <a:pt x="144" y="96"/>
                  </a:lnTo>
                  <a:lnTo>
                    <a:pt x="180" y="114"/>
                  </a:lnTo>
                  <a:lnTo>
                    <a:pt x="222" y="120"/>
                  </a:lnTo>
                  <a:lnTo>
                    <a:pt x="240" y="108"/>
                  </a:lnTo>
                  <a:lnTo>
                    <a:pt x="258" y="108"/>
                  </a:lnTo>
                  <a:lnTo>
                    <a:pt x="264" y="102"/>
                  </a:lnTo>
                  <a:lnTo>
                    <a:pt x="264" y="96"/>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1" name="Freeform 29">
              <a:extLst>
                <a:ext uri="{FF2B5EF4-FFF2-40B4-BE49-F238E27FC236}">
                  <a16:creationId xmlns:a16="http://schemas.microsoft.com/office/drawing/2014/main" id="{11919336-3B09-4B3C-92EA-DBDD4D4D962C}"/>
                </a:ext>
              </a:extLst>
            </p:cNvPr>
            <p:cNvSpPr>
              <a:spLocks noChangeAspect="1"/>
            </p:cNvSpPr>
            <p:nvPr/>
          </p:nvSpPr>
          <p:spPr bwMode="auto">
            <a:xfrm>
              <a:off x="4457153" y="3983227"/>
              <a:ext cx="155163" cy="161964"/>
            </a:xfrm>
            <a:custGeom>
              <a:avLst/>
              <a:gdLst/>
              <a:ahLst/>
              <a:cxnLst>
                <a:cxn ang="0">
                  <a:pos x="126" y="0"/>
                </a:cxn>
                <a:cxn ang="0">
                  <a:pos x="138" y="18"/>
                </a:cxn>
                <a:cxn ang="0">
                  <a:pos x="90" y="48"/>
                </a:cxn>
                <a:cxn ang="0">
                  <a:pos x="78" y="72"/>
                </a:cxn>
                <a:cxn ang="0">
                  <a:pos x="66" y="108"/>
                </a:cxn>
                <a:cxn ang="0">
                  <a:pos x="48" y="144"/>
                </a:cxn>
                <a:cxn ang="0">
                  <a:pos x="24" y="126"/>
                </a:cxn>
                <a:cxn ang="0">
                  <a:pos x="18" y="108"/>
                </a:cxn>
                <a:cxn ang="0">
                  <a:pos x="18" y="96"/>
                </a:cxn>
                <a:cxn ang="0">
                  <a:pos x="18" y="84"/>
                </a:cxn>
                <a:cxn ang="0">
                  <a:pos x="12" y="72"/>
                </a:cxn>
                <a:cxn ang="0">
                  <a:pos x="6" y="60"/>
                </a:cxn>
                <a:cxn ang="0">
                  <a:pos x="12" y="48"/>
                </a:cxn>
                <a:cxn ang="0">
                  <a:pos x="0" y="30"/>
                </a:cxn>
                <a:cxn ang="0">
                  <a:pos x="42" y="18"/>
                </a:cxn>
                <a:cxn ang="0">
                  <a:pos x="42" y="12"/>
                </a:cxn>
                <a:cxn ang="0">
                  <a:pos x="42" y="0"/>
                </a:cxn>
                <a:cxn ang="0">
                  <a:pos x="126" y="0"/>
                </a:cxn>
              </a:cxnLst>
              <a:rect l="0" t="0" r="r" b="b"/>
              <a:pathLst>
                <a:path w="138" h="144">
                  <a:moveTo>
                    <a:pt x="126" y="0"/>
                  </a:moveTo>
                  <a:lnTo>
                    <a:pt x="138" y="18"/>
                  </a:lnTo>
                  <a:lnTo>
                    <a:pt x="90" y="48"/>
                  </a:lnTo>
                  <a:lnTo>
                    <a:pt x="78" y="72"/>
                  </a:lnTo>
                  <a:lnTo>
                    <a:pt x="66" y="108"/>
                  </a:lnTo>
                  <a:lnTo>
                    <a:pt x="48" y="144"/>
                  </a:lnTo>
                  <a:lnTo>
                    <a:pt x="24" y="126"/>
                  </a:lnTo>
                  <a:lnTo>
                    <a:pt x="18" y="108"/>
                  </a:lnTo>
                  <a:lnTo>
                    <a:pt x="18" y="96"/>
                  </a:lnTo>
                  <a:lnTo>
                    <a:pt x="18" y="84"/>
                  </a:lnTo>
                  <a:lnTo>
                    <a:pt x="12" y="72"/>
                  </a:lnTo>
                  <a:lnTo>
                    <a:pt x="6" y="60"/>
                  </a:lnTo>
                  <a:lnTo>
                    <a:pt x="12" y="48"/>
                  </a:lnTo>
                  <a:lnTo>
                    <a:pt x="0" y="30"/>
                  </a:lnTo>
                  <a:lnTo>
                    <a:pt x="42" y="18"/>
                  </a:lnTo>
                  <a:lnTo>
                    <a:pt x="42" y="12"/>
                  </a:lnTo>
                  <a:lnTo>
                    <a:pt x="42" y="0"/>
                  </a:lnTo>
                  <a:lnTo>
                    <a:pt x="126"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2" name="Freeform 30">
              <a:extLst>
                <a:ext uri="{FF2B5EF4-FFF2-40B4-BE49-F238E27FC236}">
                  <a16:creationId xmlns:a16="http://schemas.microsoft.com/office/drawing/2014/main" id="{4E6A3D08-0136-445B-B897-A73ED41B0CA1}"/>
                </a:ext>
              </a:extLst>
            </p:cNvPr>
            <p:cNvSpPr>
              <a:spLocks noChangeAspect="1"/>
            </p:cNvSpPr>
            <p:nvPr/>
          </p:nvSpPr>
          <p:spPr bwMode="auto">
            <a:xfrm>
              <a:off x="4335721" y="3767276"/>
              <a:ext cx="263103" cy="215952"/>
            </a:xfrm>
            <a:custGeom>
              <a:avLst/>
              <a:gdLst/>
              <a:ahLst/>
              <a:cxnLst>
                <a:cxn ang="0">
                  <a:pos x="120" y="0"/>
                </a:cxn>
                <a:cxn ang="0">
                  <a:pos x="114" y="24"/>
                </a:cxn>
                <a:cxn ang="0">
                  <a:pos x="114" y="30"/>
                </a:cxn>
                <a:cxn ang="0">
                  <a:pos x="156" y="24"/>
                </a:cxn>
                <a:cxn ang="0">
                  <a:pos x="168" y="36"/>
                </a:cxn>
                <a:cxn ang="0">
                  <a:pos x="156" y="54"/>
                </a:cxn>
                <a:cxn ang="0">
                  <a:pos x="120" y="48"/>
                </a:cxn>
                <a:cxn ang="0">
                  <a:pos x="126" y="72"/>
                </a:cxn>
                <a:cxn ang="0">
                  <a:pos x="120" y="90"/>
                </a:cxn>
                <a:cxn ang="0">
                  <a:pos x="102" y="90"/>
                </a:cxn>
                <a:cxn ang="0">
                  <a:pos x="102" y="96"/>
                </a:cxn>
                <a:cxn ang="0">
                  <a:pos x="102" y="108"/>
                </a:cxn>
                <a:cxn ang="0">
                  <a:pos x="114" y="132"/>
                </a:cxn>
                <a:cxn ang="0">
                  <a:pos x="108" y="138"/>
                </a:cxn>
                <a:cxn ang="0">
                  <a:pos x="132" y="138"/>
                </a:cxn>
                <a:cxn ang="0">
                  <a:pos x="126" y="132"/>
                </a:cxn>
                <a:cxn ang="0">
                  <a:pos x="144" y="114"/>
                </a:cxn>
                <a:cxn ang="0">
                  <a:pos x="150" y="138"/>
                </a:cxn>
                <a:cxn ang="0">
                  <a:pos x="210" y="144"/>
                </a:cxn>
                <a:cxn ang="0">
                  <a:pos x="234" y="168"/>
                </a:cxn>
                <a:cxn ang="0">
                  <a:pos x="234" y="180"/>
                </a:cxn>
                <a:cxn ang="0">
                  <a:pos x="234" y="192"/>
                </a:cxn>
                <a:cxn ang="0">
                  <a:pos x="150" y="192"/>
                </a:cxn>
                <a:cxn ang="0">
                  <a:pos x="102" y="180"/>
                </a:cxn>
                <a:cxn ang="0">
                  <a:pos x="96" y="168"/>
                </a:cxn>
                <a:cxn ang="0">
                  <a:pos x="102" y="156"/>
                </a:cxn>
                <a:cxn ang="0">
                  <a:pos x="84" y="156"/>
                </a:cxn>
                <a:cxn ang="0">
                  <a:pos x="66" y="126"/>
                </a:cxn>
                <a:cxn ang="0">
                  <a:pos x="48" y="126"/>
                </a:cxn>
                <a:cxn ang="0">
                  <a:pos x="24" y="114"/>
                </a:cxn>
                <a:cxn ang="0">
                  <a:pos x="18" y="84"/>
                </a:cxn>
                <a:cxn ang="0">
                  <a:pos x="0" y="60"/>
                </a:cxn>
                <a:cxn ang="0">
                  <a:pos x="0" y="48"/>
                </a:cxn>
                <a:cxn ang="0">
                  <a:pos x="84" y="0"/>
                </a:cxn>
                <a:cxn ang="0">
                  <a:pos x="120" y="0"/>
                </a:cxn>
              </a:cxnLst>
              <a:rect l="0" t="0" r="r" b="b"/>
              <a:pathLst>
                <a:path w="234" h="192">
                  <a:moveTo>
                    <a:pt x="120" y="0"/>
                  </a:moveTo>
                  <a:lnTo>
                    <a:pt x="114" y="24"/>
                  </a:lnTo>
                  <a:lnTo>
                    <a:pt x="114" y="30"/>
                  </a:lnTo>
                  <a:lnTo>
                    <a:pt x="156" y="24"/>
                  </a:lnTo>
                  <a:lnTo>
                    <a:pt x="168" y="36"/>
                  </a:lnTo>
                  <a:lnTo>
                    <a:pt x="156" y="54"/>
                  </a:lnTo>
                  <a:lnTo>
                    <a:pt x="120" y="48"/>
                  </a:lnTo>
                  <a:lnTo>
                    <a:pt x="126" y="72"/>
                  </a:lnTo>
                  <a:lnTo>
                    <a:pt x="120" y="90"/>
                  </a:lnTo>
                  <a:lnTo>
                    <a:pt x="102" y="90"/>
                  </a:lnTo>
                  <a:lnTo>
                    <a:pt x="102" y="96"/>
                  </a:lnTo>
                  <a:lnTo>
                    <a:pt x="102" y="108"/>
                  </a:lnTo>
                  <a:lnTo>
                    <a:pt x="114" y="132"/>
                  </a:lnTo>
                  <a:lnTo>
                    <a:pt x="108" y="138"/>
                  </a:lnTo>
                  <a:lnTo>
                    <a:pt x="132" y="138"/>
                  </a:lnTo>
                  <a:lnTo>
                    <a:pt x="126" y="132"/>
                  </a:lnTo>
                  <a:lnTo>
                    <a:pt x="144" y="114"/>
                  </a:lnTo>
                  <a:lnTo>
                    <a:pt x="150" y="138"/>
                  </a:lnTo>
                  <a:lnTo>
                    <a:pt x="210" y="144"/>
                  </a:lnTo>
                  <a:lnTo>
                    <a:pt x="234" y="168"/>
                  </a:lnTo>
                  <a:lnTo>
                    <a:pt x="234" y="180"/>
                  </a:lnTo>
                  <a:lnTo>
                    <a:pt x="234" y="192"/>
                  </a:lnTo>
                  <a:lnTo>
                    <a:pt x="150" y="192"/>
                  </a:lnTo>
                  <a:lnTo>
                    <a:pt x="102" y="180"/>
                  </a:lnTo>
                  <a:lnTo>
                    <a:pt x="96" y="168"/>
                  </a:lnTo>
                  <a:lnTo>
                    <a:pt x="102" y="156"/>
                  </a:lnTo>
                  <a:lnTo>
                    <a:pt x="84" y="156"/>
                  </a:lnTo>
                  <a:lnTo>
                    <a:pt x="66" y="126"/>
                  </a:lnTo>
                  <a:lnTo>
                    <a:pt x="48" y="126"/>
                  </a:lnTo>
                  <a:lnTo>
                    <a:pt x="24" y="114"/>
                  </a:lnTo>
                  <a:lnTo>
                    <a:pt x="18" y="84"/>
                  </a:lnTo>
                  <a:lnTo>
                    <a:pt x="0" y="60"/>
                  </a:lnTo>
                  <a:lnTo>
                    <a:pt x="0" y="48"/>
                  </a:lnTo>
                  <a:lnTo>
                    <a:pt x="84" y="0"/>
                  </a:lnTo>
                  <a:lnTo>
                    <a:pt x="120"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3" name="Freeform 32">
              <a:extLst>
                <a:ext uri="{FF2B5EF4-FFF2-40B4-BE49-F238E27FC236}">
                  <a16:creationId xmlns:a16="http://schemas.microsoft.com/office/drawing/2014/main" id="{12FC8F3F-6DE6-45AC-BFDE-B3B65DF2A7F5}"/>
                </a:ext>
              </a:extLst>
            </p:cNvPr>
            <p:cNvSpPr>
              <a:spLocks noChangeAspect="1"/>
            </p:cNvSpPr>
            <p:nvPr/>
          </p:nvSpPr>
          <p:spPr bwMode="auto">
            <a:xfrm>
              <a:off x="4855180" y="3024942"/>
              <a:ext cx="573429" cy="674849"/>
            </a:xfrm>
            <a:custGeom>
              <a:avLst/>
              <a:gdLst/>
              <a:ahLst/>
              <a:cxnLst>
                <a:cxn ang="0">
                  <a:pos x="264" y="132"/>
                </a:cxn>
                <a:cxn ang="0">
                  <a:pos x="330" y="126"/>
                </a:cxn>
                <a:cxn ang="0">
                  <a:pos x="396" y="150"/>
                </a:cxn>
                <a:cxn ang="0">
                  <a:pos x="414" y="216"/>
                </a:cxn>
                <a:cxn ang="0">
                  <a:pos x="414" y="264"/>
                </a:cxn>
                <a:cxn ang="0">
                  <a:pos x="492" y="282"/>
                </a:cxn>
                <a:cxn ang="0">
                  <a:pos x="492" y="300"/>
                </a:cxn>
                <a:cxn ang="0">
                  <a:pos x="510" y="306"/>
                </a:cxn>
                <a:cxn ang="0">
                  <a:pos x="510" y="330"/>
                </a:cxn>
                <a:cxn ang="0">
                  <a:pos x="510" y="366"/>
                </a:cxn>
                <a:cxn ang="0">
                  <a:pos x="498" y="396"/>
                </a:cxn>
                <a:cxn ang="0">
                  <a:pos x="468" y="426"/>
                </a:cxn>
                <a:cxn ang="0">
                  <a:pos x="432" y="390"/>
                </a:cxn>
                <a:cxn ang="0">
                  <a:pos x="438" y="456"/>
                </a:cxn>
                <a:cxn ang="0">
                  <a:pos x="438" y="474"/>
                </a:cxn>
                <a:cxn ang="0">
                  <a:pos x="324" y="534"/>
                </a:cxn>
                <a:cxn ang="0">
                  <a:pos x="288" y="570"/>
                </a:cxn>
                <a:cxn ang="0">
                  <a:pos x="258" y="570"/>
                </a:cxn>
                <a:cxn ang="0">
                  <a:pos x="276" y="516"/>
                </a:cxn>
                <a:cxn ang="0">
                  <a:pos x="228" y="540"/>
                </a:cxn>
                <a:cxn ang="0">
                  <a:pos x="228" y="570"/>
                </a:cxn>
                <a:cxn ang="0">
                  <a:pos x="222" y="582"/>
                </a:cxn>
                <a:cxn ang="0">
                  <a:pos x="216" y="600"/>
                </a:cxn>
                <a:cxn ang="0">
                  <a:pos x="156" y="600"/>
                </a:cxn>
                <a:cxn ang="0">
                  <a:pos x="120" y="582"/>
                </a:cxn>
                <a:cxn ang="0">
                  <a:pos x="72" y="570"/>
                </a:cxn>
                <a:cxn ang="0">
                  <a:pos x="66" y="558"/>
                </a:cxn>
                <a:cxn ang="0">
                  <a:pos x="60" y="546"/>
                </a:cxn>
                <a:cxn ang="0">
                  <a:pos x="60" y="528"/>
                </a:cxn>
                <a:cxn ang="0">
                  <a:pos x="18" y="516"/>
                </a:cxn>
                <a:cxn ang="0">
                  <a:pos x="0" y="468"/>
                </a:cxn>
                <a:cxn ang="0">
                  <a:pos x="24" y="396"/>
                </a:cxn>
                <a:cxn ang="0">
                  <a:pos x="90" y="348"/>
                </a:cxn>
                <a:cxn ang="0">
                  <a:pos x="168" y="282"/>
                </a:cxn>
                <a:cxn ang="0">
                  <a:pos x="156" y="258"/>
                </a:cxn>
                <a:cxn ang="0">
                  <a:pos x="156" y="234"/>
                </a:cxn>
                <a:cxn ang="0">
                  <a:pos x="156" y="210"/>
                </a:cxn>
                <a:cxn ang="0">
                  <a:pos x="162" y="162"/>
                </a:cxn>
                <a:cxn ang="0">
                  <a:pos x="192" y="90"/>
                </a:cxn>
                <a:cxn ang="0">
                  <a:pos x="186" y="60"/>
                </a:cxn>
                <a:cxn ang="0">
                  <a:pos x="174" y="24"/>
                </a:cxn>
                <a:cxn ang="0">
                  <a:pos x="198" y="0"/>
                </a:cxn>
                <a:cxn ang="0">
                  <a:pos x="198" y="6"/>
                </a:cxn>
                <a:cxn ang="0">
                  <a:pos x="210" y="36"/>
                </a:cxn>
                <a:cxn ang="0">
                  <a:pos x="204" y="72"/>
                </a:cxn>
                <a:cxn ang="0">
                  <a:pos x="210" y="84"/>
                </a:cxn>
                <a:cxn ang="0">
                  <a:pos x="234" y="102"/>
                </a:cxn>
              </a:cxnLst>
              <a:rect l="0" t="0" r="r" b="b"/>
              <a:pathLst>
                <a:path w="510" h="600">
                  <a:moveTo>
                    <a:pt x="234" y="102"/>
                  </a:moveTo>
                  <a:lnTo>
                    <a:pt x="264" y="132"/>
                  </a:lnTo>
                  <a:lnTo>
                    <a:pt x="312" y="150"/>
                  </a:lnTo>
                  <a:lnTo>
                    <a:pt x="330" y="126"/>
                  </a:lnTo>
                  <a:lnTo>
                    <a:pt x="390" y="126"/>
                  </a:lnTo>
                  <a:lnTo>
                    <a:pt x="396" y="150"/>
                  </a:lnTo>
                  <a:lnTo>
                    <a:pt x="426" y="198"/>
                  </a:lnTo>
                  <a:lnTo>
                    <a:pt x="414" y="216"/>
                  </a:lnTo>
                  <a:lnTo>
                    <a:pt x="426" y="240"/>
                  </a:lnTo>
                  <a:lnTo>
                    <a:pt x="414" y="264"/>
                  </a:lnTo>
                  <a:lnTo>
                    <a:pt x="462" y="288"/>
                  </a:lnTo>
                  <a:lnTo>
                    <a:pt x="492" y="282"/>
                  </a:lnTo>
                  <a:lnTo>
                    <a:pt x="498" y="294"/>
                  </a:lnTo>
                  <a:lnTo>
                    <a:pt x="492" y="300"/>
                  </a:lnTo>
                  <a:lnTo>
                    <a:pt x="492" y="306"/>
                  </a:lnTo>
                  <a:lnTo>
                    <a:pt x="510" y="306"/>
                  </a:lnTo>
                  <a:lnTo>
                    <a:pt x="510" y="312"/>
                  </a:lnTo>
                  <a:lnTo>
                    <a:pt x="510" y="330"/>
                  </a:lnTo>
                  <a:lnTo>
                    <a:pt x="510" y="360"/>
                  </a:lnTo>
                  <a:lnTo>
                    <a:pt x="510" y="366"/>
                  </a:lnTo>
                  <a:lnTo>
                    <a:pt x="498" y="390"/>
                  </a:lnTo>
                  <a:lnTo>
                    <a:pt x="498" y="396"/>
                  </a:lnTo>
                  <a:lnTo>
                    <a:pt x="498" y="408"/>
                  </a:lnTo>
                  <a:lnTo>
                    <a:pt x="468" y="426"/>
                  </a:lnTo>
                  <a:lnTo>
                    <a:pt x="450" y="396"/>
                  </a:lnTo>
                  <a:lnTo>
                    <a:pt x="432" y="390"/>
                  </a:lnTo>
                  <a:lnTo>
                    <a:pt x="450" y="420"/>
                  </a:lnTo>
                  <a:lnTo>
                    <a:pt x="438" y="456"/>
                  </a:lnTo>
                  <a:lnTo>
                    <a:pt x="438" y="462"/>
                  </a:lnTo>
                  <a:lnTo>
                    <a:pt x="438" y="474"/>
                  </a:lnTo>
                  <a:lnTo>
                    <a:pt x="372" y="540"/>
                  </a:lnTo>
                  <a:lnTo>
                    <a:pt x="324" y="534"/>
                  </a:lnTo>
                  <a:lnTo>
                    <a:pt x="306" y="564"/>
                  </a:lnTo>
                  <a:lnTo>
                    <a:pt x="288" y="570"/>
                  </a:lnTo>
                  <a:lnTo>
                    <a:pt x="276" y="594"/>
                  </a:lnTo>
                  <a:lnTo>
                    <a:pt x="258" y="570"/>
                  </a:lnTo>
                  <a:lnTo>
                    <a:pt x="282" y="534"/>
                  </a:lnTo>
                  <a:lnTo>
                    <a:pt x="276" y="516"/>
                  </a:lnTo>
                  <a:lnTo>
                    <a:pt x="258" y="504"/>
                  </a:lnTo>
                  <a:lnTo>
                    <a:pt x="228" y="540"/>
                  </a:lnTo>
                  <a:lnTo>
                    <a:pt x="222" y="552"/>
                  </a:lnTo>
                  <a:lnTo>
                    <a:pt x="228" y="570"/>
                  </a:lnTo>
                  <a:lnTo>
                    <a:pt x="222" y="576"/>
                  </a:lnTo>
                  <a:lnTo>
                    <a:pt x="222" y="582"/>
                  </a:lnTo>
                  <a:lnTo>
                    <a:pt x="222" y="594"/>
                  </a:lnTo>
                  <a:lnTo>
                    <a:pt x="216" y="600"/>
                  </a:lnTo>
                  <a:lnTo>
                    <a:pt x="192" y="588"/>
                  </a:lnTo>
                  <a:lnTo>
                    <a:pt x="156" y="600"/>
                  </a:lnTo>
                  <a:lnTo>
                    <a:pt x="132" y="600"/>
                  </a:lnTo>
                  <a:lnTo>
                    <a:pt x="120" y="582"/>
                  </a:lnTo>
                  <a:lnTo>
                    <a:pt x="84" y="558"/>
                  </a:lnTo>
                  <a:lnTo>
                    <a:pt x="72" y="570"/>
                  </a:lnTo>
                  <a:lnTo>
                    <a:pt x="66" y="564"/>
                  </a:lnTo>
                  <a:lnTo>
                    <a:pt x="66" y="558"/>
                  </a:lnTo>
                  <a:lnTo>
                    <a:pt x="66" y="546"/>
                  </a:lnTo>
                  <a:lnTo>
                    <a:pt x="60" y="546"/>
                  </a:lnTo>
                  <a:lnTo>
                    <a:pt x="60" y="540"/>
                  </a:lnTo>
                  <a:lnTo>
                    <a:pt x="60" y="528"/>
                  </a:lnTo>
                  <a:lnTo>
                    <a:pt x="60" y="516"/>
                  </a:lnTo>
                  <a:lnTo>
                    <a:pt x="18" y="516"/>
                  </a:lnTo>
                  <a:lnTo>
                    <a:pt x="6" y="480"/>
                  </a:lnTo>
                  <a:lnTo>
                    <a:pt x="0" y="468"/>
                  </a:lnTo>
                  <a:lnTo>
                    <a:pt x="36" y="432"/>
                  </a:lnTo>
                  <a:lnTo>
                    <a:pt x="24" y="396"/>
                  </a:lnTo>
                  <a:lnTo>
                    <a:pt x="36" y="384"/>
                  </a:lnTo>
                  <a:lnTo>
                    <a:pt x="90" y="348"/>
                  </a:lnTo>
                  <a:lnTo>
                    <a:pt x="114" y="324"/>
                  </a:lnTo>
                  <a:lnTo>
                    <a:pt x="168" y="282"/>
                  </a:lnTo>
                  <a:lnTo>
                    <a:pt x="168" y="276"/>
                  </a:lnTo>
                  <a:lnTo>
                    <a:pt x="156" y="258"/>
                  </a:lnTo>
                  <a:lnTo>
                    <a:pt x="156" y="246"/>
                  </a:lnTo>
                  <a:lnTo>
                    <a:pt x="156" y="234"/>
                  </a:lnTo>
                  <a:lnTo>
                    <a:pt x="156" y="216"/>
                  </a:lnTo>
                  <a:lnTo>
                    <a:pt x="156" y="210"/>
                  </a:lnTo>
                  <a:lnTo>
                    <a:pt x="162" y="180"/>
                  </a:lnTo>
                  <a:lnTo>
                    <a:pt x="162" y="162"/>
                  </a:lnTo>
                  <a:lnTo>
                    <a:pt x="180" y="132"/>
                  </a:lnTo>
                  <a:lnTo>
                    <a:pt x="192" y="90"/>
                  </a:lnTo>
                  <a:lnTo>
                    <a:pt x="186" y="72"/>
                  </a:lnTo>
                  <a:lnTo>
                    <a:pt x="186" y="60"/>
                  </a:lnTo>
                  <a:lnTo>
                    <a:pt x="174" y="30"/>
                  </a:lnTo>
                  <a:lnTo>
                    <a:pt x="174" y="24"/>
                  </a:lnTo>
                  <a:lnTo>
                    <a:pt x="180" y="12"/>
                  </a:lnTo>
                  <a:lnTo>
                    <a:pt x="198" y="0"/>
                  </a:lnTo>
                  <a:lnTo>
                    <a:pt x="204" y="0"/>
                  </a:lnTo>
                  <a:lnTo>
                    <a:pt x="198" y="6"/>
                  </a:lnTo>
                  <a:lnTo>
                    <a:pt x="210" y="30"/>
                  </a:lnTo>
                  <a:lnTo>
                    <a:pt x="210" y="36"/>
                  </a:lnTo>
                  <a:lnTo>
                    <a:pt x="222" y="48"/>
                  </a:lnTo>
                  <a:lnTo>
                    <a:pt x="204" y="72"/>
                  </a:lnTo>
                  <a:lnTo>
                    <a:pt x="204" y="78"/>
                  </a:lnTo>
                  <a:lnTo>
                    <a:pt x="210" y="84"/>
                  </a:lnTo>
                  <a:lnTo>
                    <a:pt x="204" y="96"/>
                  </a:lnTo>
                  <a:lnTo>
                    <a:pt x="234" y="10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4" name="Freeform 33">
              <a:extLst>
                <a:ext uri="{FF2B5EF4-FFF2-40B4-BE49-F238E27FC236}">
                  <a16:creationId xmlns:a16="http://schemas.microsoft.com/office/drawing/2014/main" id="{1DA269C0-BE31-4268-BD53-480D9C157BB9}"/>
                </a:ext>
              </a:extLst>
            </p:cNvPr>
            <p:cNvSpPr>
              <a:spLocks noChangeAspect="1"/>
            </p:cNvSpPr>
            <p:nvPr/>
          </p:nvSpPr>
          <p:spPr bwMode="auto">
            <a:xfrm>
              <a:off x="4558346" y="2458068"/>
              <a:ext cx="310326" cy="526382"/>
            </a:xfrm>
            <a:custGeom>
              <a:avLst/>
              <a:gdLst/>
              <a:ahLst/>
              <a:cxnLst>
                <a:cxn ang="0">
                  <a:pos x="216" y="456"/>
                </a:cxn>
                <a:cxn ang="0">
                  <a:pos x="216" y="438"/>
                </a:cxn>
                <a:cxn ang="0">
                  <a:pos x="156" y="414"/>
                </a:cxn>
                <a:cxn ang="0">
                  <a:pos x="114" y="426"/>
                </a:cxn>
                <a:cxn ang="0">
                  <a:pos x="114" y="408"/>
                </a:cxn>
                <a:cxn ang="0">
                  <a:pos x="84" y="402"/>
                </a:cxn>
                <a:cxn ang="0">
                  <a:pos x="84" y="378"/>
                </a:cxn>
                <a:cxn ang="0">
                  <a:pos x="84" y="342"/>
                </a:cxn>
                <a:cxn ang="0">
                  <a:pos x="120" y="312"/>
                </a:cxn>
                <a:cxn ang="0">
                  <a:pos x="120" y="300"/>
                </a:cxn>
                <a:cxn ang="0">
                  <a:pos x="114" y="264"/>
                </a:cxn>
                <a:cxn ang="0">
                  <a:pos x="60" y="234"/>
                </a:cxn>
                <a:cxn ang="0">
                  <a:pos x="0" y="198"/>
                </a:cxn>
                <a:cxn ang="0">
                  <a:pos x="0" y="174"/>
                </a:cxn>
                <a:cxn ang="0">
                  <a:pos x="36" y="138"/>
                </a:cxn>
                <a:cxn ang="0">
                  <a:pos x="36" y="120"/>
                </a:cxn>
                <a:cxn ang="0">
                  <a:pos x="6" y="102"/>
                </a:cxn>
                <a:cxn ang="0">
                  <a:pos x="30" y="66"/>
                </a:cxn>
                <a:cxn ang="0">
                  <a:pos x="42" y="36"/>
                </a:cxn>
                <a:cxn ang="0">
                  <a:pos x="42" y="24"/>
                </a:cxn>
                <a:cxn ang="0">
                  <a:pos x="42" y="12"/>
                </a:cxn>
                <a:cxn ang="0">
                  <a:pos x="60" y="0"/>
                </a:cxn>
                <a:cxn ang="0">
                  <a:pos x="66" y="30"/>
                </a:cxn>
                <a:cxn ang="0">
                  <a:pos x="60" y="54"/>
                </a:cxn>
                <a:cxn ang="0">
                  <a:pos x="96" y="66"/>
                </a:cxn>
                <a:cxn ang="0">
                  <a:pos x="96" y="84"/>
                </a:cxn>
                <a:cxn ang="0">
                  <a:pos x="84" y="114"/>
                </a:cxn>
                <a:cxn ang="0">
                  <a:pos x="96" y="108"/>
                </a:cxn>
                <a:cxn ang="0">
                  <a:pos x="180" y="150"/>
                </a:cxn>
                <a:cxn ang="0">
                  <a:pos x="192" y="180"/>
                </a:cxn>
                <a:cxn ang="0">
                  <a:pos x="192" y="192"/>
                </a:cxn>
                <a:cxn ang="0">
                  <a:pos x="198" y="228"/>
                </a:cxn>
                <a:cxn ang="0">
                  <a:pos x="252" y="282"/>
                </a:cxn>
                <a:cxn ang="0">
                  <a:pos x="276" y="336"/>
                </a:cxn>
                <a:cxn ang="0">
                  <a:pos x="270" y="384"/>
                </a:cxn>
                <a:cxn ang="0">
                  <a:pos x="270" y="396"/>
                </a:cxn>
                <a:cxn ang="0">
                  <a:pos x="276" y="426"/>
                </a:cxn>
                <a:cxn ang="0">
                  <a:pos x="258" y="450"/>
                </a:cxn>
              </a:cxnLst>
              <a:rect l="0" t="0" r="r" b="b"/>
              <a:pathLst>
                <a:path w="276" h="468">
                  <a:moveTo>
                    <a:pt x="222" y="468"/>
                  </a:moveTo>
                  <a:lnTo>
                    <a:pt x="216" y="456"/>
                  </a:lnTo>
                  <a:lnTo>
                    <a:pt x="216" y="444"/>
                  </a:lnTo>
                  <a:lnTo>
                    <a:pt x="216" y="438"/>
                  </a:lnTo>
                  <a:lnTo>
                    <a:pt x="192" y="420"/>
                  </a:lnTo>
                  <a:lnTo>
                    <a:pt x="156" y="414"/>
                  </a:lnTo>
                  <a:lnTo>
                    <a:pt x="126" y="438"/>
                  </a:lnTo>
                  <a:lnTo>
                    <a:pt x="114" y="426"/>
                  </a:lnTo>
                  <a:lnTo>
                    <a:pt x="120" y="414"/>
                  </a:lnTo>
                  <a:lnTo>
                    <a:pt x="114" y="408"/>
                  </a:lnTo>
                  <a:lnTo>
                    <a:pt x="90" y="408"/>
                  </a:lnTo>
                  <a:lnTo>
                    <a:pt x="84" y="402"/>
                  </a:lnTo>
                  <a:lnTo>
                    <a:pt x="90" y="390"/>
                  </a:lnTo>
                  <a:lnTo>
                    <a:pt x="84" y="378"/>
                  </a:lnTo>
                  <a:lnTo>
                    <a:pt x="78" y="348"/>
                  </a:lnTo>
                  <a:lnTo>
                    <a:pt x="84" y="342"/>
                  </a:lnTo>
                  <a:lnTo>
                    <a:pt x="72" y="324"/>
                  </a:lnTo>
                  <a:lnTo>
                    <a:pt x="120" y="312"/>
                  </a:lnTo>
                  <a:lnTo>
                    <a:pt x="120" y="306"/>
                  </a:lnTo>
                  <a:lnTo>
                    <a:pt x="120" y="300"/>
                  </a:lnTo>
                  <a:lnTo>
                    <a:pt x="120" y="288"/>
                  </a:lnTo>
                  <a:lnTo>
                    <a:pt x="114" y="264"/>
                  </a:lnTo>
                  <a:lnTo>
                    <a:pt x="66" y="246"/>
                  </a:lnTo>
                  <a:lnTo>
                    <a:pt x="60" y="234"/>
                  </a:lnTo>
                  <a:lnTo>
                    <a:pt x="60" y="222"/>
                  </a:lnTo>
                  <a:lnTo>
                    <a:pt x="0" y="198"/>
                  </a:lnTo>
                  <a:lnTo>
                    <a:pt x="6" y="186"/>
                  </a:lnTo>
                  <a:lnTo>
                    <a:pt x="0" y="174"/>
                  </a:lnTo>
                  <a:lnTo>
                    <a:pt x="18" y="174"/>
                  </a:lnTo>
                  <a:lnTo>
                    <a:pt x="36" y="138"/>
                  </a:lnTo>
                  <a:lnTo>
                    <a:pt x="36" y="132"/>
                  </a:lnTo>
                  <a:lnTo>
                    <a:pt x="36" y="120"/>
                  </a:lnTo>
                  <a:lnTo>
                    <a:pt x="30" y="108"/>
                  </a:lnTo>
                  <a:lnTo>
                    <a:pt x="6" y="102"/>
                  </a:lnTo>
                  <a:lnTo>
                    <a:pt x="24" y="78"/>
                  </a:lnTo>
                  <a:lnTo>
                    <a:pt x="30" y="66"/>
                  </a:lnTo>
                  <a:lnTo>
                    <a:pt x="30" y="60"/>
                  </a:lnTo>
                  <a:lnTo>
                    <a:pt x="42" y="36"/>
                  </a:lnTo>
                  <a:lnTo>
                    <a:pt x="36" y="30"/>
                  </a:lnTo>
                  <a:lnTo>
                    <a:pt x="42" y="24"/>
                  </a:lnTo>
                  <a:lnTo>
                    <a:pt x="42" y="18"/>
                  </a:lnTo>
                  <a:lnTo>
                    <a:pt x="42" y="12"/>
                  </a:lnTo>
                  <a:lnTo>
                    <a:pt x="42" y="6"/>
                  </a:lnTo>
                  <a:lnTo>
                    <a:pt x="60" y="0"/>
                  </a:lnTo>
                  <a:lnTo>
                    <a:pt x="54" y="18"/>
                  </a:lnTo>
                  <a:lnTo>
                    <a:pt x="66" y="30"/>
                  </a:lnTo>
                  <a:lnTo>
                    <a:pt x="66" y="48"/>
                  </a:lnTo>
                  <a:lnTo>
                    <a:pt x="60" y="54"/>
                  </a:lnTo>
                  <a:lnTo>
                    <a:pt x="66" y="60"/>
                  </a:lnTo>
                  <a:lnTo>
                    <a:pt x="96" y="66"/>
                  </a:lnTo>
                  <a:lnTo>
                    <a:pt x="96" y="72"/>
                  </a:lnTo>
                  <a:lnTo>
                    <a:pt x="96" y="84"/>
                  </a:lnTo>
                  <a:lnTo>
                    <a:pt x="84" y="108"/>
                  </a:lnTo>
                  <a:lnTo>
                    <a:pt x="84" y="114"/>
                  </a:lnTo>
                  <a:lnTo>
                    <a:pt x="84" y="126"/>
                  </a:lnTo>
                  <a:lnTo>
                    <a:pt x="96" y="108"/>
                  </a:lnTo>
                  <a:lnTo>
                    <a:pt x="126" y="114"/>
                  </a:lnTo>
                  <a:lnTo>
                    <a:pt x="180" y="150"/>
                  </a:lnTo>
                  <a:lnTo>
                    <a:pt x="198" y="180"/>
                  </a:lnTo>
                  <a:lnTo>
                    <a:pt x="192" y="180"/>
                  </a:lnTo>
                  <a:lnTo>
                    <a:pt x="192" y="186"/>
                  </a:lnTo>
                  <a:lnTo>
                    <a:pt x="192" y="192"/>
                  </a:lnTo>
                  <a:lnTo>
                    <a:pt x="192" y="216"/>
                  </a:lnTo>
                  <a:lnTo>
                    <a:pt x="198" y="228"/>
                  </a:lnTo>
                  <a:lnTo>
                    <a:pt x="216" y="264"/>
                  </a:lnTo>
                  <a:lnTo>
                    <a:pt x="252" y="282"/>
                  </a:lnTo>
                  <a:lnTo>
                    <a:pt x="276" y="318"/>
                  </a:lnTo>
                  <a:lnTo>
                    <a:pt x="276" y="336"/>
                  </a:lnTo>
                  <a:lnTo>
                    <a:pt x="264" y="354"/>
                  </a:lnTo>
                  <a:lnTo>
                    <a:pt x="270" y="384"/>
                  </a:lnTo>
                  <a:lnTo>
                    <a:pt x="270" y="390"/>
                  </a:lnTo>
                  <a:lnTo>
                    <a:pt x="270" y="396"/>
                  </a:lnTo>
                  <a:lnTo>
                    <a:pt x="276" y="408"/>
                  </a:lnTo>
                  <a:lnTo>
                    <a:pt x="276" y="426"/>
                  </a:lnTo>
                  <a:lnTo>
                    <a:pt x="264" y="438"/>
                  </a:lnTo>
                  <a:lnTo>
                    <a:pt x="258" y="450"/>
                  </a:lnTo>
                  <a:lnTo>
                    <a:pt x="222" y="468"/>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5" name="Freeform 34">
              <a:extLst>
                <a:ext uri="{FF2B5EF4-FFF2-40B4-BE49-F238E27FC236}">
                  <a16:creationId xmlns:a16="http://schemas.microsoft.com/office/drawing/2014/main" id="{14BD838E-EFD3-4A40-91F2-F4845C35DCBF}"/>
                </a:ext>
              </a:extLst>
            </p:cNvPr>
            <p:cNvSpPr>
              <a:spLocks noChangeAspect="1"/>
            </p:cNvSpPr>
            <p:nvPr/>
          </p:nvSpPr>
          <p:spPr bwMode="auto">
            <a:xfrm>
              <a:off x="4396437" y="3821264"/>
              <a:ext cx="451997" cy="654604"/>
            </a:xfrm>
            <a:custGeom>
              <a:avLst/>
              <a:gdLst/>
              <a:ahLst/>
              <a:cxnLst>
                <a:cxn ang="0">
                  <a:pos x="348" y="6"/>
                </a:cxn>
                <a:cxn ang="0">
                  <a:pos x="348" y="18"/>
                </a:cxn>
                <a:cxn ang="0">
                  <a:pos x="348" y="36"/>
                </a:cxn>
                <a:cxn ang="0">
                  <a:pos x="348" y="48"/>
                </a:cxn>
                <a:cxn ang="0">
                  <a:pos x="348" y="78"/>
                </a:cxn>
                <a:cxn ang="0">
                  <a:pos x="342" y="90"/>
                </a:cxn>
                <a:cxn ang="0">
                  <a:pos x="342" y="102"/>
                </a:cxn>
                <a:cxn ang="0">
                  <a:pos x="336" y="114"/>
                </a:cxn>
                <a:cxn ang="0">
                  <a:pos x="336" y="132"/>
                </a:cxn>
                <a:cxn ang="0">
                  <a:pos x="324" y="162"/>
                </a:cxn>
                <a:cxn ang="0">
                  <a:pos x="318" y="180"/>
                </a:cxn>
                <a:cxn ang="0">
                  <a:pos x="300" y="258"/>
                </a:cxn>
                <a:cxn ang="0">
                  <a:pos x="348" y="270"/>
                </a:cxn>
                <a:cxn ang="0">
                  <a:pos x="396" y="264"/>
                </a:cxn>
                <a:cxn ang="0">
                  <a:pos x="396" y="318"/>
                </a:cxn>
                <a:cxn ang="0">
                  <a:pos x="390" y="330"/>
                </a:cxn>
                <a:cxn ang="0">
                  <a:pos x="390" y="372"/>
                </a:cxn>
                <a:cxn ang="0">
                  <a:pos x="324" y="444"/>
                </a:cxn>
                <a:cxn ang="0">
                  <a:pos x="330" y="468"/>
                </a:cxn>
                <a:cxn ang="0">
                  <a:pos x="252" y="504"/>
                </a:cxn>
                <a:cxn ang="0">
                  <a:pos x="258" y="468"/>
                </a:cxn>
                <a:cxn ang="0">
                  <a:pos x="180" y="474"/>
                </a:cxn>
                <a:cxn ang="0">
                  <a:pos x="126" y="528"/>
                </a:cxn>
                <a:cxn ang="0">
                  <a:pos x="126" y="540"/>
                </a:cxn>
                <a:cxn ang="0">
                  <a:pos x="48" y="576"/>
                </a:cxn>
                <a:cxn ang="0">
                  <a:pos x="0" y="558"/>
                </a:cxn>
                <a:cxn ang="0">
                  <a:pos x="0" y="546"/>
                </a:cxn>
                <a:cxn ang="0">
                  <a:pos x="0" y="534"/>
                </a:cxn>
                <a:cxn ang="0">
                  <a:pos x="0" y="522"/>
                </a:cxn>
                <a:cxn ang="0">
                  <a:pos x="24" y="444"/>
                </a:cxn>
                <a:cxn ang="0">
                  <a:pos x="24" y="426"/>
                </a:cxn>
                <a:cxn ang="0">
                  <a:pos x="66" y="342"/>
                </a:cxn>
                <a:cxn ang="0">
                  <a:pos x="102" y="324"/>
                </a:cxn>
                <a:cxn ang="0">
                  <a:pos x="96" y="300"/>
                </a:cxn>
                <a:cxn ang="0">
                  <a:pos x="102" y="288"/>
                </a:cxn>
                <a:cxn ang="0">
                  <a:pos x="132" y="216"/>
                </a:cxn>
                <a:cxn ang="0">
                  <a:pos x="192" y="162"/>
                </a:cxn>
                <a:cxn ang="0">
                  <a:pos x="180" y="132"/>
                </a:cxn>
                <a:cxn ang="0">
                  <a:pos x="192" y="108"/>
                </a:cxn>
                <a:cxn ang="0">
                  <a:pos x="192" y="90"/>
                </a:cxn>
                <a:cxn ang="0">
                  <a:pos x="192" y="60"/>
                </a:cxn>
                <a:cxn ang="0">
                  <a:pos x="204" y="42"/>
                </a:cxn>
                <a:cxn ang="0">
                  <a:pos x="270" y="6"/>
                </a:cxn>
              </a:cxnLst>
              <a:rect l="0" t="0" r="r" b="b"/>
              <a:pathLst>
                <a:path w="402" h="582">
                  <a:moveTo>
                    <a:pt x="348" y="0"/>
                  </a:moveTo>
                  <a:lnTo>
                    <a:pt x="348" y="6"/>
                  </a:lnTo>
                  <a:lnTo>
                    <a:pt x="348" y="12"/>
                  </a:lnTo>
                  <a:lnTo>
                    <a:pt x="348" y="18"/>
                  </a:lnTo>
                  <a:lnTo>
                    <a:pt x="348" y="24"/>
                  </a:lnTo>
                  <a:lnTo>
                    <a:pt x="348" y="36"/>
                  </a:lnTo>
                  <a:lnTo>
                    <a:pt x="348" y="42"/>
                  </a:lnTo>
                  <a:lnTo>
                    <a:pt x="348" y="48"/>
                  </a:lnTo>
                  <a:lnTo>
                    <a:pt x="342" y="72"/>
                  </a:lnTo>
                  <a:lnTo>
                    <a:pt x="348" y="78"/>
                  </a:lnTo>
                  <a:lnTo>
                    <a:pt x="342" y="84"/>
                  </a:lnTo>
                  <a:lnTo>
                    <a:pt x="342" y="90"/>
                  </a:lnTo>
                  <a:lnTo>
                    <a:pt x="342" y="96"/>
                  </a:lnTo>
                  <a:lnTo>
                    <a:pt x="342" y="102"/>
                  </a:lnTo>
                  <a:lnTo>
                    <a:pt x="336" y="102"/>
                  </a:lnTo>
                  <a:lnTo>
                    <a:pt x="336" y="114"/>
                  </a:lnTo>
                  <a:lnTo>
                    <a:pt x="336" y="120"/>
                  </a:lnTo>
                  <a:lnTo>
                    <a:pt x="336" y="132"/>
                  </a:lnTo>
                  <a:lnTo>
                    <a:pt x="318" y="144"/>
                  </a:lnTo>
                  <a:lnTo>
                    <a:pt x="324" y="162"/>
                  </a:lnTo>
                  <a:lnTo>
                    <a:pt x="324" y="174"/>
                  </a:lnTo>
                  <a:lnTo>
                    <a:pt x="318" y="180"/>
                  </a:lnTo>
                  <a:lnTo>
                    <a:pt x="324" y="198"/>
                  </a:lnTo>
                  <a:lnTo>
                    <a:pt x="300" y="258"/>
                  </a:lnTo>
                  <a:lnTo>
                    <a:pt x="324" y="252"/>
                  </a:lnTo>
                  <a:lnTo>
                    <a:pt x="348" y="270"/>
                  </a:lnTo>
                  <a:lnTo>
                    <a:pt x="378" y="258"/>
                  </a:lnTo>
                  <a:lnTo>
                    <a:pt x="396" y="264"/>
                  </a:lnTo>
                  <a:lnTo>
                    <a:pt x="402" y="294"/>
                  </a:lnTo>
                  <a:lnTo>
                    <a:pt x="396" y="318"/>
                  </a:lnTo>
                  <a:lnTo>
                    <a:pt x="396" y="324"/>
                  </a:lnTo>
                  <a:lnTo>
                    <a:pt x="390" y="330"/>
                  </a:lnTo>
                  <a:lnTo>
                    <a:pt x="396" y="348"/>
                  </a:lnTo>
                  <a:lnTo>
                    <a:pt x="390" y="372"/>
                  </a:lnTo>
                  <a:lnTo>
                    <a:pt x="378" y="390"/>
                  </a:lnTo>
                  <a:lnTo>
                    <a:pt x="324" y="444"/>
                  </a:lnTo>
                  <a:lnTo>
                    <a:pt x="324" y="456"/>
                  </a:lnTo>
                  <a:lnTo>
                    <a:pt x="330" y="468"/>
                  </a:lnTo>
                  <a:lnTo>
                    <a:pt x="288" y="504"/>
                  </a:lnTo>
                  <a:lnTo>
                    <a:pt x="252" y="504"/>
                  </a:lnTo>
                  <a:lnTo>
                    <a:pt x="264" y="480"/>
                  </a:lnTo>
                  <a:lnTo>
                    <a:pt x="258" y="468"/>
                  </a:lnTo>
                  <a:lnTo>
                    <a:pt x="204" y="486"/>
                  </a:lnTo>
                  <a:lnTo>
                    <a:pt x="180" y="474"/>
                  </a:lnTo>
                  <a:lnTo>
                    <a:pt x="126" y="516"/>
                  </a:lnTo>
                  <a:lnTo>
                    <a:pt x="126" y="528"/>
                  </a:lnTo>
                  <a:lnTo>
                    <a:pt x="126" y="534"/>
                  </a:lnTo>
                  <a:lnTo>
                    <a:pt x="126" y="540"/>
                  </a:lnTo>
                  <a:lnTo>
                    <a:pt x="66" y="564"/>
                  </a:lnTo>
                  <a:lnTo>
                    <a:pt x="48" y="576"/>
                  </a:lnTo>
                  <a:lnTo>
                    <a:pt x="24" y="582"/>
                  </a:lnTo>
                  <a:lnTo>
                    <a:pt x="0" y="558"/>
                  </a:lnTo>
                  <a:lnTo>
                    <a:pt x="0" y="552"/>
                  </a:lnTo>
                  <a:lnTo>
                    <a:pt x="0" y="546"/>
                  </a:lnTo>
                  <a:lnTo>
                    <a:pt x="0" y="540"/>
                  </a:lnTo>
                  <a:lnTo>
                    <a:pt x="0" y="534"/>
                  </a:lnTo>
                  <a:lnTo>
                    <a:pt x="0" y="528"/>
                  </a:lnTo>
                  <a:lnTo>
                    <a:pt x="0" y="522"/>
                  </a:lnTo>
                  <a:lnTo>
                    <a:pt x="18" y="468"/>
                  </a:lnTo>
                  <a:lnTo>
                    <a:pt x="24" y="444"/>
                  </a:lnTo>
                  <a:lnTo>
                    <a:pt x="24" y="432"/>
                  </a:lnTo>
                  <a:lnTo>
                    <a:pt x="24" y="426"/>
                  </a:lnTo>
                  <a:lnTo>
                    <a:pt x="42" y="378"/>
                  </a:lnTo>
                  <a:lnTo>
                    <a:pt x="66" y="342"/>
                  </a:lnTo>
                  <a:lnTo>
                    <a:pt x="90" y="342"/>
                  </a:lnTo>
                  <a:lnTo>
                    <a:pt x="102" y="324"/>
                  </a:lnTo>
                  <a:lnTo>
                    <a:pt x="102" y="318"/>
                  </a:lnTo>
                  <a:lnTo>
                    <a:pt x="96" y="300"/>
                  </a:lnTo>
                  <a:lnTo>
                    <a:pt x="96" y="288"/>
                  </a:lnTo>
                  <a:lnTo>
                    <a:pt x="102" y="288"/>
                  </a:lnTo>
                  <a:lnTo>
                    <a:pt x="120" y="252"/>
                  </a:lnTo>
                  <a:lnTo>
                    <a:pt x="132" y="216"/>
                  </a:lnTo>
                  <a:lnTo>
                    <a:pt x="144" y="192"/>
                  </a:lnTo>
                  <a:lnTo>
                    <a:pt x="192" y="162"/>
                  </a:lnTo>
                  <a:lnTo>
                    <a:pt x="180" y="144"/>
                  </a:lnTo>
                  <a:lnTo>
                    <a:pt x="180" y="132"/>
                  </a:lnTo>
                  <a:lnTo>
                    <a:pt x="180" y="120"/>
                  </a:lnTo>
                  <a:lnTo>
                    <a:pt x="192" y="108"/>
                  </a:lnTo>
                  <a:lnTo>
                    <a:pt x="198" y="102"/>
                  </a:lnTo>
                  <a:lnTo>
                    <a:pt x="192" y="90"/>
                  </a:lnTo>
                  <a:lnTo>
                    <a:pt x="198" y="72"/>
                  </a:lnTo>
                  <a:lnTo>
                    <a:pt x="192" y="60"/>
                  </a:lnTo>
                  <a:lnTo>
                    <a:pt x="192" y="48"/>
                  </a:lnTo>
                  <a:lnTo>
                    <a:pt x="204" y="42"/>
                  </a:lnTo>
                  <a:lnTo>
                    <a:pt x="246" y="36"/>
                  </a:lnTo>
                  <a:lnTo>
                    <a:pt x="270" y="6"/>
                  </a:lnTo>
                  <a:lnTo>
                    <a:pt x="348" y="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6" name="Freeform 35">
              <a:extLst>
                <a:ext uri="{FF2B5EF4-FFF2-40B4-BE49-F238E27FC236}">
                  <a16:creationId xmlns:a16="http://schemas.microsoft.com/office/drawing/2014/main" id="{24342134-8A73-4E1F-88C8-0ECEE1C28BFB}"/>
                </a:ext>
              </a:extLst>
            </p:cNvPr>
            <p:cNvSpPr>
              <a:spLocks noChangeAspect="1" noEditPoints="1"/>
            </p:cNvSpPr>
            <p:nvPr/>
          </p:nvSpPr>
          <p:spPr bwMode="auto">
            <a:xfrm>
              <a:off x="3991664" y="3908994"/>
              <a:ext cx="519459" cy="539879"/>
            </a:xfrm>
            <a:custGeom>
              <a:avLst/>
              <a:gdLst/>
              <a:ahLst/>
              <a:cxnLst>
                <a:cxn ang="0">
                  <a:pos x="102" y="300"/>
                </a:cxn>
                <a:cxn ang="0">
                  <a:pos x="90" y="294"/>
                </a:cxn>
                <a:cxn ang="0">
                  <a:pos x="54" y="198"/>
                </a:cxn>
                <a:cxn ang="0">
                  <a:pos x="72" y="204"/>
                </a:cxn>
                <a:cxn ang="0">
                  <a:pos x="186" y="246"/>
                </a:cxn>
                <a:cxn ang="0">
                  <a:pos x="276" y="204"/>
                </a:cxn>
                <a:cxn ang="0">
                  <a:pos x="252" y="174"/>
                </a:cxn>
                <a:cxn ang="0">
                  <a:pos x="240" y="144"/>
                </a:cxn>
                <a:cxn ang="0">
                  <a:pos x="288" y="66"/>
                </a:cxn>
                <a:cxn ang="0">
                  <a:pos x="354" y="0"/>
                </a:cxn>
                <a:cxn ang="0">
                  <a:pos x="390" y="30"/>
                </a:cxn>
                <a:cxn ang="0">
                  <a:pos x="402" y="42"/>
                </a:cxn>
                <a:cxn ang="0">
                  <a:pos x="456" y="66"/>
                </a:cxn>
                <a:cxn ang="0">
                  <a:pos x="456" y="84"/>
                </a:cxn>
                <a:cxn ang="0">
                  <a:pos x="426" y="114"/>
                </a:cxn>
                <a:cxn ang="0">
                  <a:pos x="426" y="138"/>
                </a:cxn>
                <a:cxn ang="0">
                  <a:pos x="432" y="162"/>
                </a:cxn>
                <a:cxn ang="0">
                  <a:pos x="438" y="192"/>
                </a:cxn>
                <a:cxn ang="0">
                  <a:pos x="456" y="210"/>
                </a:cxn>
                <a:cxn ang="0">
                  <a:pos x="462" y="240"/>
                </a:cxn>
                <a:cxn ang="0">
                  <a:pos x="450" y="264"/>
                </a:cxn>
                <a:cxn ang="0">
                  <a:pos x="402" y="300"/>
                </a:cxn>
                <a:cxn ang="0">
                  <a:pos x="384" y="354"/>
                </a:cxn>
                <a:cxn ang="0">
                  <a:pos x="378" y="390"/>
                </a:cxn>
                <a:cxn ang="0">
                  <a:pos x="264" y="414"/>
                </a:cxn>
                <a:cxn ang="0">
                  <a:pos x="264" y="438"/>
                </a:cxn>
                <a:cxn ang="0">
                  <a:pos x="246" y="468"/>
                </a:cxn>
                <a:cxn ang="0">
                  <a:pos x="72" y="474"/>
                </a:cxn>
                <a:cxn ang="0">
                  <a:pos x="60" y="450"/>
                </a:cxn>
                <a:cxn ang="0">
                  <a:pos x="24" y="432"/>
                </a:cxn>
                <a:cxn ang="0">
                  <a:pos x="24" y="402"/>
                </a:cxn>
                <a:cxn ang="0">
                  <a:pos x="30" y="408"/>
                </a:cxn>
                <a:cxn ang="0">
                  <a:pos x="42" y="372"/>
                </a:cxn>
                <a:cxn ang="0">
                  <a:pos x="66" y="360"/>
                </a:cxn>
                <a:cxn ang="0">
                  <a:pos x="66" y="354"/>
                </a:cxn>
                <a:cxn ang="0">
                  <a:pos x="90" y="336"/>
                </a:cxn>
                <a:cxn ang="0">
                  <a:pos x="108" y="330"/>
                </a:cxn>
                <a:cxn ang="0">
                  <a:pos x="96" y="324"/>
                </a:cxn>
                <a:cxn ang="0">
                  <a:pos x="90" y="324"/>
                </a:cxn>
                <a:cxn ang="0">
                  <a:pos x="102" y="312"/>
                </a:cxn>
                <a:cxn ang="0">
                  <a:pos x="108" y="300"/>
                </a:cxn>
                <a:cxn ang="0">
                  <a:pos x="132" y="282"/>
                </a:cxn>
                <a:cxn ang="0">
                  <a:pos x="132" y="264"/>
                </a:cxn>
                <a:cxn ang="0">
                  <a:pos x="66" y="282"/>
                </a:cxn>
                <a:cxn ang="0">
                  <a:pos x="66" y="270"/>
                </a:cxn>
                <a:cxn ang="0">
                  <a:pos x="60" y="264"/>
                </a:cxn>
                <a:cxn ang="0">
                  <a:pos x="96" y="234"/>
                </a:cxn>
                <a:cxn ang="0">
                  <a:pos x="84" y="222"/>
                </a:cxn>
                <a:cxn ang="0">
                  <a:pos x="72" y="228"/>
                </a:cxn>
                <a:cxn ang="0">
                  <a:pos x="48" y="264"/>
                </a:cxn>
                <a:cxn ang="0">
                  <a:pos x="30" y="234"/>
                </a:cxn>
                <a:cxn ang="0">
                  <a:pos x="30" y="222"/>
                </a:cxn>
                <a:cxn ang="0">
                  <a:pos x="24" y="204"/>
                </a:cxn>
                <a:cxn ang="0">
                  <a:pos x="6" y="204"/>
                </a:cxn>
                <a:cxn ang="0">
                  <a:pos x="18" y="192"/>
                </a:cxn>
              </a:cxnLst>
              <a:rect l="0" t="0" r="r" b="b"/>
              <a:pathLst>
                <a:path w="462" h="480">
                  <a:moveTo>
                    <a:pt x="90" y="294"/>
                  </a:moveTo>
                  <a:lnTo>
                    <a:pt x="102" y="300"/>
                  </a:lnTo>
                  <a:lnTo>
                    <a:pt x="96" y="300"/>
                  </a:lnTo>
                  <a:lnTo>
                    <a:pt x="90" y="294"/>
                  </a:lnTo>
                  <a:close/>
                  <a:moveTo>
                    <a:pt x="18" y="192"/>
                  </a:moveTo>
                  <a:lnTo>
                    <a:pt x="54" y="198"/>
                  </a:lnTo>
                  <a:lnTo>
                    <a:pt x="66" y="186"/>
                  </a:lnTo>
                  <a:lnTo>
                    <a:pt x="72" y="204"/>
                  </a:lnTo>
                  <a:lnTo>
                    <a:pt x="144" y="216"/>
                  </a:lnTo>
                  <a:lnTo>
                    <a:pt x="186" y="246"/>
                  </a:lnTo>
                  <a:lnTo>
                    <a:pt x="240" y="228"/>
                  </a:lnTo>
                  <a:lnTo>
                    <a:pt x="276" y="204"/>
                  </a:lnTo>
                  <a:lnTo>
                    <a:pt x="252" y="186"/>
                  </a:lnTo>
                  <a:lnTo>
                    <a:pt x="252" y="174"/>
                  </a:lnTo>
                  <a:lnTo>
                    <a:pt x="252" y="168"/>
                  </a:lnTo>
                  <a:lnTo>
                    <a:pt x="240" y="144"/>
                  </a:lnTo>
                  <a:lnTo>
                    <a:pt x="258" y="138"/>
                  </a:lnTo>
                  <a:lnTo>
                    <a:pt x="288" y="66"/>
                  </a:lnTo>
                  <a:lnTo>
                    <a:pt x="330" y="36"/>
                  </a:lnTo>
                  <a:lnTo>
                    <a:pt x="354" y="0"/>
                  </a:lnTo>
                  <a:lnTo>
                    <a:pt x="372" y="0"/>
                  </a:lnTo>
                  <a:lnTo>
                    <a:pt x="390" y="30"/>
                  </a:lnTo>
                  <a:lnTo>
                    <a:pt x="408" y="30"/>
                  </a:lnTo>
                  <a:lnTo>
                    <a:pt x="402" y="42"/>
                  </a:lnTo>
                  <a:lnTo>
                    <a:pt x="408" y="54"/>
                  </a:lnTo>
                  <a:lnTo>
                    <a:pt x="456" y="66"/>
                  </a:lnTo>
                  <a:lnTo>
                    <a:pt x="456" y="78"/>
                  </a:lnTo>
                  <a:lnTo>
                    <a:pt x="456" y="84"/>
                  </a:lnTo>
                  <a:lnTo>
                    <a:pt x="414" y="96"/>
                  </a:lnTo>
                  <a:lnTo>
                    <a:pt x="426" y="114"/>
                  </a:lnTo>
                  <a:lnTo>
                    <a:pt x="420" y="126"/>
                  </a:lnTo>
                  <a:lnTo>
                    <a:pt x="426" y="138"/>
                  </a:lnTo>
                  <a:lnTo>
                    <a:pt x="432" y="150"/>
                  </a:lnTo>
                  <a:lnTo>
                    <a:pt x="432" y="162"/>
                  </a:lnTo>
                  <a:lnTo>
                    <a:pt x="432" y="174"/>
                  </a:lnTo>
                  <a:lnTo>
                    <a:pt x="438" y="192"/>
                  </a:lnTo>
                  <a:lnTo>
                    <a:pt x="462" y="210"/>
                  </a:lnTo>
                  <a:lnTo>
                    <a:pt x="456" y="210"/>
                  </a:lnTo>
                  <a:lnTo>
                    <a:pt x="456" y="222"/>
                  </a:lnTo>
                  <a:lnTo>
                    <a:pt x="462" y="240"/>
                  </a:lnTo>
                  <a:lnTo>
                    <a:pt x="462" y="246"/>
                  </a:lnTo>
                  <a:lnTo>
                    <a:pt x="450" y="264"/>
                  </a:lnTo>
                  <a:lnTo>
                    <a:pt x="426" y="264"/>
                  </a:lnTo>
                  <a:lnTo>
                    <a:pt x="402" y="300"/>
                  </a:lnTo>
                  <a:lnTo>
                    <a:pt x="384" y="348"/>
                  </a:lnTo>
                  <a:lnTo>
                    <a:pt x="384" y="354"/>
                  </a:lnTo>
                  <a:lnTo>
                    <a:pt x="384" y="366"/>
                  </a:lnTo>
                  <a:lnTo>
                    <a:pt x="378" y="390"/>
                  </a:lnTo>
                  <a:lnTo>
                    <a:pt x="360" y="444"/>
                  </a:lnTo>
                  <a:lnTo>
                    <a:pt x="264" y="414"/>
                  </a:lnTo>
                  <a:lnTo>
                    <a:pt x="252" y="420"/>
                  </a:lnTo>
                  <a:lnTo>
                    <a:pt x="264" y="438"/>
                  </a:lnTo>
                  <a:lnTo>
                    <a:pt x="246" y="462"/>
                  </a:lnTo>
                  <a:lnTo>
                    <a:pt x="246" y="468"/>
                  </a:lnTo>
                  <a:lnTo>
                    <a:pt x="144" y="480"/>
                  </a:lnTo>
                  <a:lnTo>
                    <a:pt x="72" y="474"/>
                  </a:lnTo>
                  <a:lnTo>
                    <a:pt x="72" y="462"/>
                  </a:lnTo>
                  <a:lnTo>
                    <a:pt x="60" y="450"/>
                  </a:lnTo>
                  <a:lnTo>
                    <a:pt x="42" y="450"/>
                  </a:lnTo>
                  <a:lnTo>
                    <a:pt x="24" y="432"/>
                  </a:lnTo>
                  <a:lnTo>
                    <a:pt x="0" y="432"/>
                  </a:lnTo>
                  <a:lnTo>
                    <a:pt x="24" y="402"/>
                  </a:lnTo>
                  <a:lnTo>
                    <a:pt x="36" y="414"/>
                  </a:lnTo>
                  <a:lnTo>
                    <a:pt x="30" y="408"/>
                  </a:lnTo>
                  <a:lnTo>
                    <a:pt x="48" y="378"/>
                  </a:lnTo>
                  <a:lnTo>
                    <a:pt x="42" y="372"/>
                  </a:lnTo>
                  <a:lnTo>
                    <a:pt x="60" y="354"/>
                  </a:lnTo>
                  <a:lnTo>
                    <a:pt x="66" y="360"/>
                  </a:lnTo>
                  <a:lnTo>
                    <a:pt x="60" y="360"/>
                  </a:lnTo>
                  <a:lnTo>
                    <a:pt x="66" y="354"/>
                  </a:lnTo>
                  <a:lnTo>
                    <a:pt x="78" y="354"/>
                  </a:lnTo>
                  <a:lnTo>
                    <a:pt x="90" y="336"/>
                  </a:lnTo>
                  <a:lnTo>
                    <a:pt x="90" y="330"/>
                  </a:lnTo>
                  <a:lnTo>
                    <a:pt x="108" y="330"/>
                  </a:lnTo>
                  <a:lnTo>
                    <a:pt x="96" y="330"/>
                  </a:lnTo>
                  <a:lnTo>
                    <a:pt x="96" y="324"/>
                  </a:lnTo>
                  <a:lnTo>
                    <a:pt x="108" y="318"/>
                  </a:lnTo>
                  <a:lnTo>
                    <a:pt x="90" y="324"/>
                  </a:lnTo>
                  <a:lnTo>
                    <a:pt x="90" y="306"/>
                  </a:lnTo>
                  <a:lnTo>
                    <a:pt x="102" y="312"/>
                  </a:lnTo>
                  <a:lnTo>
                    <a:pt x="90" y="306"/>
                  </a:lnTo>
                  <a:lnTo>
                    <a:pt x="108" y="300"/>
                  </a:lnTo>
                  <a:lnTo>
                    <a:pt x="102" y="294"/>
                  </a:lnTo>
                  <a:lnTo>
                    <a:pt x="132" y="282"/>
                  </a:lnTo>
                  <a:lnTo>
                    <a:pt x="120" y="270"/>
                  </a:lnTo>
                  <a:lnTo>
                    <a:pt x="132" y="264"/>
                  </a:lnTo>
                  <a:lnTo>
                    <a:pt x="90" y="288"/>
                  </a:lnTo>
                  <a:lnTo>
                    <a:pt x="66" y="282"/>
                  </a:lnTo>
                  <a:lnTo>
                    <a:pt x="60" y="276"/>
                  </a:lnTo>
                  <a:lnTo>
                    <a:pt x="66" y="270"/>
                  </a:lnTo>
                  <a:lnTo>
                    <a:pt x="60" y="270"/>
                  </a:lnTo>
                  <a:lnTo>
                    <a:pt x="60" y="264"/>
                  </a:lnTo>
                  <a:lnTo>
                    <a:pt x="60" y="258"/>
                  </a:lnTo>
                  <a:lnTo>
                    <a:pt x="96" y="234"/>
                  </a:lnTo>
                  <a:lnTo>
                    <a:pt x="78" y="228"/>
                  </a:lnTo>
                  <a:lnTo>
                    <a:pt x="84" y="222"/>
                  </a:lnTo>
                  <a:lnTo>
                    <a:pt x="72" y="216"/>
                  </a:lnTo>
                  <a:lnTo>
                    <a:pt x="72" y="228"/>
                  </a:lnTo>
                  <a:lnTo>
                    <a:pt x="66" y="228"/>
                  </a:lnTo>
                  <a:lnTo>
                    <a:pt x="48" y="264"/>
                  </a:lnTo>
                  <a:lnTo>
                    <a:pt x="30" y="240"/>
                  </a:lnTo>
                  <a:lnTo>
                    <a:pt x="30" y="234"/>
                  </a:lnTo>
                  <a:lnTo>
                    <a:pt x="30" y="228"/>
                  </a:lnTo>
                  <a:lnTo>
                    <a:pt x="30" y="222"/>
                  </a:lnTo>
                  <a:lnTo>
                    <a:pt x="12" y="216"/>
                  </a:lnTo>
                  <a:lnTo>
                    <a:pt x="24" y="204"/>
                  </a:lnTo>
                  <a:lnTo>
                    <a:pt x="6" y="210"/>
                  </a:lnTo>
                  <a:lnTo>
                    <a:pt x="6" y="204"/>
                  </a:lnTo>
                  <a:lnTo>
                    <a:pt x="6" y="198"/>
                  </a:lnTo>
                  <a:lnTo>
                    <a:pt x="18" y="19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7" name="Freeform 36">
              <a:extLst>
                <a:ext uri="{FF2B5EF4-FFF2-40B4-BE49-F238E27FC236}">
                  <a16:creationId xmlns:a16="http://schemas.microsoft.com/office/drawing/2014/main" id="{07347D4D-584D-455E-AECF-A83D413DEF7D}"/>
                </a:ext>
              </a:extLst>
            </p:cNvPr>
            <p:cNvSpPr>
              <a:spLocks noChangeAspect="1"/>
            </p:cNvSpPr>
            <p:nvPr/>
          </p:nvSpPr>
          <p:spPr bwMode="auto">
            <a:xfrm>
              <a:off x="5536548" y="4739058"/>
              <a:ext cx="823039" cy="931292"/>
            </a:xfrm>
            <a:custGeom>
              <a:avLst/>
              <a:gdLst/>
              <a:ahLst/>
              <a:cxnLst>
                <a:cxn ang="0">
                  <a:pos x="582" y="234"/>
                </a:cxn>
                <a:cxn ang="0">
                  <a:pos x="678" y="246"/>
                </a:cxn>
                <a:cxn ang="0">
                  <a:pos x="714" y="276"/>
                </a:cxn>
                <a:cxn ang="0">
                  <a:pos x="720" y="300"/>
                </a:cxn>
                <a:cxn ang="0">
                  <a:pos x="732" y="348"/>
                </a:cxn>
                <a:cxn ang="0">
                  <a:pos x="690" y="348"/>
                </a:cxn>
                <a:cxn ang="0">
                  <a:pos x="612" y="354"/>
                </a:cxn>
                <a:cxn ang="0">
                  <a:pos x="504" y="372"/>
                </a:cxn>
                <a:cxn ang="0">
                  <a:pos x="492" y="534"/>
                </a:cxn>
                <a:cxn ang="0">
                  <a:pos x="612" y="642"/>
                </a:cxn>
                <a:cxn ang="0">
                  <a:pos x="624" y="672"/>
                </a:cxn>
                <a:cxn ang="0">
                  <a:pos x="618" y="720"/>
                </a:cxn>
                <a:cxn ang="0">
                  <a:pos x="654" y="768"/>
                </a:cxn>
                <a:cxn ang="0">
                  <a:pos x="642" y="792"/>
                </a:cxn>
                <a:cxn ang="0">
                  <a:pos x="642" y="816"/>
                </a:cxn>
                <a:cxn ang="0">
                  <a:pos x="594" y="828"/>
                </a:cxn>
                <a:cxn ang="0">
                  <a:pos x="588" y="804"/>
                </a:cxn>
                <a:cxn ang="0">
                  <a:pos x="564" y="780"/>
                </a:cxn>
                <a:cxn ang="0">
                  <a:pos x="522" y="792"/>
                </a:cxn>
                <a:cxn ang="0">
                  <a:pos x="528" y="774"/>
                </a:cxn>
                <a:cxn ang="0">
                  <a:pos x="504" y="750"/>
                </a:cxn>
                <a:cxn ang="0">
                  <a:pos x="492" y="780"/>
                </a:cxn>
                <a:cxn ang="0">
                  <a:pos x="462" y="762"/>
                </a:cxn>
                <a:cxn ang="0">
                  <a:pos x="450" y="738"/>
                </a:cxn>
                <a:cxn ang="0">
                  <a:pos x="444" y="696"/>
                </a:cxn>
                <a:cxn ang="0">
                  <a:pos x="444" y="666"/>
                </a:cxn>
                <a:cxn ang="0">
                  <a:pos x="438" y="624"/>
                </a:cxn>
                <a:cxn ang="0">
                  <a:pos x="396" y="642"/>
                </a:cxn>
                <a:cxn ang="0">
                  <a:pos x="294" y="606"/>
                </a:cxn>
                <a:cxn ang="0">
                  <a:pos x="288" y="582"/>
                </a:cxn>
                <a:cxn ang="0">
                  <a:pos x="282" y="546"/>
                </a:cxn>
                <a:cxn ang="0">
                  <a:pos x="210" y="498"/>
                </a:cxn>
                <a:cxn ang="0">
                  <a:pos x="138" y="480"/>
                </a:cxn>
                <a:cxn ang="0">
                  <a:pos x="108" y="474"/>
                </a:cxn>
                <a:cxn ang="0">
                  <a:pos x="102" y="462"/>
                </a:cxn>
                <a:cxn ang="0">
                  <a:pos x="78" y="438"/>
                </a:cxn>
                <a:cxn ang="0">
                  <a:pos x="42" y="420"/>
                </a:cxn>
                <a:cxn ang="0">
                  <a:pos x="24" y="396"/>
                </a:cxn>
                <a:cxn ang="0">
                  <a:pos x="18" y="384"/>
                </a:cxn>
                <a:cxn ang="0">
                  <a:pos x="12" y="360"/>
                </a:cxn>
                <a:cxn ang="0">
                  <a:pos x="66" y="270"/>
                </a:cxn>
                <a:cxn ang="0">
                  <a:pos x="108" y="240"/>
                </a:cxn>
                <a:cxn ang="0">
                  <a:pos x="114" y="228"/>
                </a:cxn>
                <a:cxn ang="0">
                  <a:pos x="120" y="204"/>
                </a:cxn>
                <a:cxn ang="0">
                  <a:pos x="162" y="90"/>
                </a:cxn>
                <a:cxn ang="0">
                  <a:pos x="288" y="36"/>
                </a:cxn>
                <a:cxn ang="0">
                  <a:pos x="486" y="6"/>
                </a:cxn>
                <a:cxn ang="0">
                  <a:pos x="468" y="54"/>
                </a:cxn>
              </a:cxnLst>
              <a:rect l="0" t="0" r="r" b="b"/>
              <a:pathLst>
                <a:path w="732" h="828">
                  <a:moveTo>
                    <a:pt x="546" y="90"/>
                  </a:moveTo>
                  <a:lnTo>
                    <a:pt x="546" y="240"/>
                  </a:lnTo>
                  <a:lnTo>
                    <a:pt x="582" y="234"/>
                  </a:lnTo>
                  <a:lnTo>
                    <a:pt x="588" y="246"/>
                  </a:lnTo>
                  <a:lnTo>
                    <a:pt x="660" y="252"/>
                  </a:lnTo>
                  <a:lnTo>
                    <a:pt x="678" y="246"/>
                  </a:lnTo>
                  <a:lnTo>
                    <a:pt x="708" y="258"/>
                  </a:lnTo>
                  <a:lnTo>
                    <a:pt x="720" y="276"/>
                  </a:lnTo>
                  <a:lnTo>
                    <a:pt x="714" y="276"/>
                  </a:lnTo>
                  <a:lnTo>
                    <a:pt x="714" y="288"/>
                  </a:lnTo>
                  <a:lnTo>
                    <a:pt x="726" y="294"/>
                  </a:lnTo>
                  <a:lnTo>
                    <a:pt x="720" y="300"/>
                  </a:lnTo>
                  <a:lnTo>
                    <a:pt x="726" y="318"/>
                  </a:lnTo>
                  <a:lnTo>
                    <a:pt x="714" y="324"/>
                  </a:lnTo>
                  <a:lnTo>
                    <a:pt x="732" y="348"/>
                  </a:lnTo>
                  <a:lnTo>
                    <a:pt x="708" y="360"/>
                  </a:lnTo>
                  <a:lnTo>
                    <a:pt x="690" y="354"/>
                  </a:lnTo>
                  <a:lnTo>
                    <a:pt x="690" y="348"/>
                  </a:lnTo>
                  <a:lnTo>
                    <a:pt x="672" y="354"/>
                  </a:lnTo>
                  <a:lnTo>
                    <a:pt x="642" y="324"/>
                  </a:lnTo>
                  <a:lnTo>
                    <a:pt x="612" y="354"/>
                  </a:lnTo>
                  <a:lnTo>
                    <a:pt x="594" y="342"/>
                  </a:lnTo>
                  <a:lnTo>
                    <a:pt x="564" y="366"/>
                  </a:lnTo>
                  <a:lnTo>
                    <a:pt x="504" y="372"/>
                  </a:lnTo>
                  <a:lnTo>
                    <a:pt x="504" y="414"/>
                  </a:lnTo>
                  <a:lnTo>
                    <a:pt x="492" y="510"/>
                  </a:lnTo>
                  <a:lnTo>
                    <a:pt x="492" y="534"/>
                  </a:lnTo>
                  <a:lnTo>
                    <a:pt x="492" y="546"/>
                  </a:lnTo>
                  <a:lnTo>
                    <a:pt x="534" y="588"/>
                  </a:lnTo>
                  <a:lnTo>
                    <a:pt x="612" y="642"/>
                  </a:lnTo>
                  <a:lnTo>
                    <a:pt x="618" y="654"/>
                  </a:lnTo>
                  <a:lnTo>
                    <a:pt x="612" y="660"/>
                  </a:lnTo>
                  <a:lnTo>
                    <a:pt x="624" y="672"/>
                  </a:lnTo>
                  <a:lnTo>
                    <a:pt x="606" y="702"/>
                  </a:lnTo>
                  <a:lnTo>
                    <a:pt x="624" y="714"/>
                  </a:lnTo>
                  <a:lnTo>
                    <a:pt x="618" y="720"/>
                  </a:lnTo>
                  <a:lnTo>
                    <a:pt x="636" y="744"/>
                  </a:lnTo>
                  <a:lnTo>
                    <a:pt x="654" y="762"/>
                  </a:lnTo>
                  <a:lnTo>
                    <a:pt x="654" y="768"/>
                  </a:lnTo>
                  <a:lnTo>
                    <a:pt x="654" y="774"/>
                  </a:lnTo>
                  <a:lnTo>
                    <a:pt x="654" y="780"/>
                  </a:lnTo>
                  <a:lnTo>
                    <a:pt x="642" y="792"/>
                  </a:lnTo>
                  <a:lnTo>
                    <a:pt x="642" y="804"/>
                  </a:lnTo>
                  <a:lnTo>
                    <a:pt x="636" y="810"/>
                  </a:lnTo>
                  <a:lnTo>
                    <a:pt x="642" y="816"/>
                  </a:lnTo>
                  <a:lnTo>
                    <a:pt x="642" y="822"/>
                  </a:lnTo>
                  <a:lnTo>
                    <a:pt x="612" y="810"/>
                  </a:lnTo>
                  <a:lnTo>
                    <a:pt x="594" y="828"/>
                  </a:lnTo>
                  <a:lnTo>
                    <a:pt x="588" y="816"/>
                  </a:lnTo>
                  <a:lnTo>
                    <a:pt x="594" y="810"/>
                  </a:lnTo>
                  <a:lnTo>
                    <a:pt x="588" y="804"/>
                  </a:lnTo>
                  <a:lnTo>
                    <a:pt x="594" y="798"/>
                  </a:lnTo>
                  <a:lnTo>
                    <a:pt x="576" y="780"/>
                  </a:lnTo>
                  <a:lnTo>
                    <a:pt x="564" y="780"/>
                  </a:lnTo>
                  <a:lnTo>
                    <a:pt x="576" y="792"/>
                  </a:lnTo>
                  <a:lnTo>
                    <a:pt x="558" y="780"/>
                  </a:lnTo>
                  <a:lnTo>
                    <a:pt x="522" y="792"/>
                  </a:lnTo>
                  <a:lnTo>
                    <a:pt x="516" y="792"/>
                  </a:lnTo>
                  <a:lnTo>
                    <a:pt x="522" y="786"/>
                  </a:lnTo>
                  <a:lnTo>
                    <a:pt x="528" y="774"/>
                  </a:lnTo>
                  <a:lnTo>
                    <a:pt x="522" y="768"/>
                  </a:lnTo>
                  <a:lnTo>
                    <a:pt x="534" y="762"/>
                  </a:lnTo>
                  <a:lnTo>
                    <a:pt x="504" y="750"/>
                  </a:lnTo>
                  <a:lnTo>
                    <a:pt x="474" y="768"/>
                  </a:lnTo>
                  <a:lnTo>
                    <a:pt x="474" y="774"/>
                  </a:lnTo>
                  <a:lnTo>
                    <a:pt x="492" y="780"/>
                  </a:lnTo>
                  <a:lnTo>
                    <a:pt x="468" y="798"/>
                  </a:lnTo>
                  <a:lnTo>
                    <a:pt x="456" y="780"/>
                  </a:lnTo>
                  <a:lnTo>
                    <a:pt x="462" y="762"/>
                  </a:lnTo>
                  <a:lnTo>
                    <a:pt x="444" y="774"/>
                  </a:lnTo>
                  <a:lnTo>
                    <a:pt x="438" y="762"/>
                  </a:lnTo>
                  <a:lnTo>
                    <a:pt x="450" y="738"/>
                  </a:lnTo>
                  <a:lnTo>
                    <a:pt x="438" y="714"/>
                  </a:lnTo>
                  <a:lnTo>
                    <a:pt x="444" y="708"/>
                  </a:lnTo>
                  <a:lnTo>
                    <a:pt x="444" y="696"/>
                  </a:lnTo>
                  <a:lnTo>
                    <a:pt x="444" y="690"/>
                  </a:lnTo>
                  <a:lnTo>
                    <a:pt x="444" y="684"/>
                  </a:lnTo>
                  <a:lnTo>
                    <a:pt x="444" y="666"/>
                  </a:lnTo>
                  <a:lnTo>
                    <a:pt x="432" y="660"/>
                  </a:lnTo>
                  <a:lnTo>
                    <a:pt x="456" y="630"/>
                  </a:lnTo>
                  <a:lnTo>
                    <a:pt x="438" y="624"/>
                  </a:lnTo>
                  <a:lnTo>
                    <a:pt x="420" y="636"/>
                  </a:lnTo>
                  <a:lnTo>
                    <a:pt x="426" y="642"/>
                  </a:lnTo>
                  <a:lnTo>
                    <a:pt x="396" y="642"/>
                  </a:lnTo>
                  <a:lnTo>
                    <a:pt x="378" y="612"/>
                  </a:lnTo>
                  <a:lnTo>
                    <a:pt x="318" y="594"/>
                  </a:lnTo>
                  <a:lnTo>
                    <a:pt x="294" y="606"/>
                  </a:lnTo>
                  <a:lnTo>
                    <a:pt x="282" y="594"/>
                  </a:lnTo>
                  <a:lnTo>
                    <a:pt x="282" y="588"/>
                  </a:lnTo>
                  <a:lnTo>
                    <a:pt x="288" y="582"/>
                  </a:lnTo>
                  <a:lnTo>
                    <a:pt x="282" y="576"/>
                  </a:lnTo>
                  <a:lnTo>
                    <a:pt x="270" y="558"/>
                  </a:lnTo>
                  <a:lnTo>
                    <a:pt x="282" y="546"/>
                  </a:lnTo>
                  <a:lnTo>
                    <a:pt x="264" y="528"/>
                  </a:lnTo>
                  <a:lnTo>
                    <a:pt x="216" y="510"/>
                  </a:lnTo>
                  <a:lnTo>
                    <a:pt x="210" y="498"/>
                  </a:lnTo>
                  <a:lnTo>
                    <a:pt x="180" y="498"/>
                  </a:lnTo>
                  <a:lnTo>
                    <a:pt x="156" y="468"/>
                  </a:lnTo>
                  <a:lnTo>
                    <a:pt x="138" y="480"/>
                  </a:lnTo>
                  <a:lnTo>
                    <a:pt x="120" y="486"/>
                  </a:lnTo>
                  <a:lnTo>
                    <a:pt x="120" y="474"/>
                  </a:lnTo>
                  <a:lnTo>
                    <a:pt x="108" y="474"/>
                  </a:lnTo>
                  <a:lnTo>
                    <a:pt x="114" y="462"/>
                  </a:lnTo>
                  <a:lnTo>
                    <a:pt x="96" y="468"/>
                  </a:lnTo>
                  <a:lnTo>
                    <a:pt x="102" y="462"/>
                  </a:lnTo>
                  <a:lnTo>
                    <a:pt x="90" y="462"/>
                  </a:lnTo>
                  <a:lnTo>
                    <a:pt x="78" y="450"/>
                  </a:lnTo>
                  <a:lnTo>
                    <a:pt x="78" y="438"/>
                  </a:lnTo>
                  <a:lnTo>
                    <a:pt x="42" y="432"/>
                  </a:lnTo>
                  <a:lnTo>
                    <a:pt x="48" y="426"/>
                  </a:lnTo>
                  <a:lnTo>
                    <a:pt x="42" y="420"/>
                  </a:lnTo>
                  <a:lnTo>
                    <a:pt x="48" y="414"/>
                  </a:lnTo>
                  <a:lnTo>
                    <a:pt x="24" y="402"/>
                  </a:lnTo>
                  <a:lnTo>
                    <a:pt x="24" y="396"/>
                  </a:lnTo>
                  <a:lnTo>
                    <a:pt x="24" y="390"/>
                  </a:lnTo>
                  <a:lnTo>
                    <a:pt x="18" y="372"/>
                  </a:lnTo>
                  <a:lnTo>
                    <a:pt x="18" y="384"/>
                  </a:lnTo>
                  <a:lnTo>
                    <a:pt x="6" y="378"/>
                  </a:lnTo>
                  <a:lnTo>
                    <a:pt x="6" y="366"/>
                  </a:lnTo>
                  <a:lnTo>
                    <a:pt x="12" y="360"/>
                  </a:lnTo>
                  <a:lnTo>
                    <a:pt x="0" y="348"/>
                  </a:lnTo>
                  <a:lnTo>
                    <a:pt x="54" y="300"/>
                  </a:lnTo>
                  <a:lnTo>
                    <a:pt x="66" y="270"/>
                  </a:lnTo>
                  <a:lnTo>
                    <a:pt x="108" y="258"/>
                  </a:lnTo>
                  <a:lnTo>
                    <a:pt x="114" y="246"/>
                  </a:lnTo>
                  <a:lnTo>
                    <a:pt x="108" y="240"/>
                  </a:lnTo>
                  <a:lnTo>
                    <a:pt x="114" y="240"/>
                  </a:lnTo>
                  <a:lnTo>
                    <a:pt x="120" y="240"/>
                  </a:lnTo>
                  <a:lnTo>
                    <a:pt x="114" y="228"/>
                  </a:lnTo>
                  <a:lnTo>
                    <a:pt x="120" y="228"/>
                  </a:lnTo>
                  <a:lnTo>
                    <a:pt x="132" y="240"/>
                  </a:lnTo>
                  <a:lnTo>
                    <a:pt x="120" y="204"/>
                  </a:lnTo>
                  <a:lnTo>
                    <a:pt x="144" y="126"/>
                  </a:lnTo>
                  <a:lnTo>
                    <a:pt x="156" y="120"/>
                  </a:lnTo>
                  <a:lnTo>
                    <a:pt x="162" y="90"/>
                  </a:lnTo>
                  <a:lnTo>
                    <a:pt x="192" y="102"/>
                  </a:lnTo>
                  <a:lnTo>
                    <a:pt x="270" y="60"/>
                  </a:lnTo>
                  <a:lnTo>
                    <a:pt x="288" y="36"/>
                  </a:lnTo>
                  <a:lnTo>
                    <a:pt x="372" y="36"/>
                  </a:lnTo>
                  <a:lnTo>
                    <a:pt x="486" y="0"/>
                  </a:lnTo>
                  <a:lnTo>
                    <a:pt x="486" y="6"/>
                  </a:lnTo>
                  <a:lnTo>
                    <a:pt x="480" y="18"/>
                  </a:lnTo>
                  <a:lnTo>
                    <a:pt x="468" y="30"/>
                  </a:lnTo>
                  <a:lnTo>
                    <a:pt x="468" y="54"/>
                  </a:lnTo>
                  <a:lnTo>
                    <a:pt x="546" y="90"/>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sp>
          <p:nvSpPr>
            <p:cNvPr id="58" name="Freeform 37">
              <a:extLst>
                <a:ext uri="{FF2B5EF4-FFF2-40B4-BE49-F238E27FC236}">
                  <a16:creationId xmlns:a16="http://schemas.microsoft.com/office/drawing/2014/main" id="{4875B60E-2DEF-4CEE-8371-683805D0102C}"/>
                </a:ext>
              </a:extLst>
            </p:cNvPr>
            <p:cNvSpPr>
              <a:spLocks noChangeAspect="1"/>
            </p:cNvSpPr>
            <p:nvPr/>
          </p:nvSpPr>
          <p:spPr bwMode="auto">
            <a:xfrm>
              <a:off x="5806397" y="3531078"/>
              <a:ext cx="1052410" cy="1019022"/>
            </a:xfrm>
            <a:custGeom>
              <a:avLst/>
              <a:gdLst/>
              <a:ahLst/>
              <a:cxnLst>
                <a:cxn ang="0">
                  <a:pos x="774" y="594"/>
                </a:cxn>
                <a:cxn ang="0">
                  <a:pos x="750" y="600"/>
                </a:cxn>
                <a:cxn ang="0">
                  <a:pos x="690" y="600"/>
                </a:cxn>
                <a:cxn ang="0">
                  <a:pos x="684" y="630"/>
                </a:cxn>
                <a:cxn ang="0">
                  <a:pos x="636" y="642"/>
                </a:cxn>
                <a:cxn ang="0">
                  <a:pos x="582" y="660"/>
                </a:cxn>
                <a:cxn ang="0">
                  <a:pos x="546" y="660"/>
                </a:cxn>
                <a:cxn ang="0">
                  <a:pos x="486" y="684"/>
                </a:cxn>
                <a:cxn ang="0">
                  <a:pos x="468" y="672"/>
                </a:cxn>
                <a:cxn ang="0">
                  <a:pos x="462" y="678"/>
                </a:cxn>
                <a:cxn ang="0">
                  <a:pos x="426" y="678"/>
                </a:cxn>
                <a:cxn ang="0">
                  <a:pos x="378" y="672"/>
                </a:cxn>
                <a:cxn ang="0">
                  <a:pos x="354" y="708"/>
                </a:cxn>
                <a:cxn ang="0">
                  <a:pos x="348" y="702"/>
                </a:cxn>
                <a:cxn ang="0">
                  <a:pos x="318" y="702"/>
                </a:cxn>
                <a:cxn ang="0">
                  <a:pos x="324" y="726"/>
                </a:cxn>
                <a:cxn ang="0">
                  <a:pos x="312" y="738"/>
                </a:cxn>
                <a:cxn ang="0">
                  <a:pos x="294" y="744"/>
                </a:cxn>
                <a:cxn ang="0">
                  <a:pos x="234" y="756"/>
                </a:cxn>
                <a:cxn ang="0">
                  <a:pos x="246" y="786"/>
                </a:cxn>
                <a:cxn ang="0">
                  <a:pos x="234" y="798"/>
                </a:cxn>
                <a:cxn ang="0">
                  <a:pos x="210" y="828"/>
                </a:cxn>
                <a:cxn ang="0">
                  <a:pos x="204" y="852"/>
                </a:cxn>
                <a:cxn ang="0">
                  <a:pos x="186" y="882"/>
                </a:cxn>
                <a:cxn ang="0">
                  <a:pos x="120" y="894"/>
                </a:cxn>
                <a:cxn ang="0">
                  <a:pos x="108" y="894"/>
                </a:cxn>
                <a:cxn ang="0">
                  <a:pos x="60" y="882"/>
                </a:cxn>
                <a:cxn ang="0">
                  <a:pos x="36" y="882"/>
                </a:cxn>
                <a:cxn ang="0">
                  <a:pos x="30" y="882"/>
                </a:cxn>
                <a:cxn ang="0">
                  <a:pos x="12" y="876"/>
                </a:cxn>
                <a:cxn ang="0">
                  <a:pos x="6" y="534"/>
                </a:cxn>
                <a:cxn ang="0">
                  <a:pos x="42" y="312"/>
                </a:cxn>
                <a:cxn ang="0">
                  <a:pos x="180" y="198"/>
                </a:cxn>
                <a:cxn ang="0">
                  <a:pos x="330" y="78"/>
                </a:cxn>
                <a:cxn ang="0">
                  <a:pos x="432" y="48"/>
                </a:cxn>
                <a:cxn ang="0">
                  <a:pos x="528" y="24"/>
                </a:cxn>
                <a:cxn ang="0">
                  <a:pos x="714" y="36"/>
                </a:cxn>
                <a:cxn ang="0">
                  <a:pos x="882" y="6"/>
                </a:cxn>
                <a:cxn ang="0">
                  <a:pos x="918" y="54"/>
                </a:cxn>
                <a:cxn ang="0">
                  <a:pos x="876" y="162"/>
                </a:cxn>
                <a:cxn ang="0">
                  <a:pos x="822" y="258"/>
                </a:cxn>
                <a:cxn ang="0">
                  <a:pos x="840" y="318"/>
                </a:cxn>
                <a:cxn ang="0">
                  <a:pos x="828" y="396"/>
                </a:cxn>
                <a:cxn ang="0">
                  <a:pos x="834" y="480"/>
                </a:cxn>
                <a:cxn ang="0">
                  <a:pos x="828" y="522"/>
                </a:cxn>
              </a:cxnLst>
              <a:rect l="0" t="0" r="r" b="b"/>
              <a:pathLst>
                <a:path w="936" h="906">
                  <a:moveTo>
                    <a:pt x="858" y="582"/>
                  </a:moveTo>
                  <a:lnTo>
                    <a:pt x="804" y="618"/>
                  </a:lnTo>
                  <a:lnTo>
                    <a:pt x="774" y="594"/>
                  </a:lnTo>
                  <a:lnTo>
                    <a:pt x="762" y="606"/>
                  </a:lnTo>
                  <a:lnTo>
                    <a:pt x="750" y="606"/>
                  </a:lnTo>
                  <a:lnTo>
                    <a:pt x="750" y="600"/>
                  </a:lnTo>
                  <a:lnTo>
                    <a:pt x="750" y="594"/>
                  </a:lnTo>
                  <a:lnTo>
                    <a:pt x="696" y="594"/>
                  </a:lnTo>
                  <a:lnTo>
                    <a:pt x="690" y="600"/>
                  </a:lnTo>
                  <a:lnTo>
                    <a:pt x="690" y="612"/>
                  </a:lnTo>
                  <a:lnTo>
                    <a:pt x="672" y="612"/>
                  </a:lnTo>
                  <a:lnTo>
                    <a:pt x="684" y="630"/>
                  </a:lnTo>
                  <a:lnTo>
                    <a:pt x="672" y="624"/>
                  </a:lnTo>
                  <a:lnTo>
                    <a:pt x="654" y="648"/>
                  </a:lnTo>
                  <a:lnTo>
                    <a:pt x="636" y="642"/>
                  </a:lnTo>
                  <a:lnTo>
                    <a:pt x="642" y="648"/>
                  </a:lnTo>
                  <a:lnTo>
                    <a:pt x="588" y="648"/>
                  </a:lnTo>
                  <a:lnTo>
                    <a:pt x="582" y="660"/>
                  </a:lnTo>
                  <a:lnTo>
                    <a:pt x="564" y="660"/>
                  </a:lnTo>
                  <a:lnTo>
                    <a:pt x="570" y="672"/>
                  </a:lnTo>
                  <a:lnTo>
                    <a:pt x="546" y="660"/>
                  </a:lnTo>
                  <a:lnTo>
                    <a:pt x="540" y="660"/>
                  </a:lnTo>
                  <a:lnTo>
                    <a:pt x="546" y="672"/>
                  </a:lnTo>
                  <a:lnTo>
                    <a:pt x="486" y="684"/>
                  </a:lnTo>
                  <a:lnTo>
                    <a:pt x="480" y="678"/>
                  </a:lnTo>
                  <a:lnTo>
                    <a:pt x="486" y="672"/>
                  </a:lnTo>
                  <a:lnTo>
                    <a:pt x="468" y="672"/>
                  </a:lnTo>
                  <a:lnTo>
                    <a:pt x="462" y="660"/>
                  </a:lnTo>
                  <a:lnTo>
                    <a:pt x="462" y="672"/>
                  </a:lnTo>
                  <a:lnTo>
                    <a:pt x="462" y="678"/>
                  </a:lnTo>
                  <a:lnTo>
                    <a:pt x="450" y="684"/>
                  </a:lnTo>
                  <a:lnTo>
                    <a:pt x="456" y="666"/>
                  </a:lnTo>
                  <a:lnTo>
                    <a:pt x="426" y="678"/>
                  </a:lnTo>
                  <a:lnTo>
                    <a:pt x="414" y="660"/>
                  </a:lnTo>
                  <a:lnTo>
                    <a:pt x="402" y="678"/>
                  </a:lnTo>
                  <a:lnTo>
                    <a:pt x="378" y="672"/>
                  </a:lnTo>
                  <a:lnTo>
                    <a:pt x="378" y="678"/>
                  </a:lnTo>
                  <a:lnTo>
                    <a:pt x="378" y="696"/>
                  </a:lnTo>
                  <a:lnTo>
                    <a:pt x="354" y="708"/>
                  </a:lnTo>
                  <a:lnTo>
                    <a:pt x="348" y="696"/>
                  </a:lnTo>
                  <a:lnTo>
                    <a:pt x="342" y="696"/>
                  </a:lnTo>
                  <a:lnTo>
                    <a:pt x="348" y="702"/>
                  </a:lnTo>
                  <a:lnTo>
                    <a:pt x="330" y="702"/>
                  </a:lnTo>
                  <a:lnTo>
                    <a:pt x="324" y="714"/>
                  </a:lnTo>
                  <a:lnTo>
                    <a:pt x="318" y="702"/>
                  </a:lnTo>
                  <a:lnTo>
                    <a:pt x="312" y="708"/>
                  </a:lnTo>
                  <a:lnTo>
                    <a:pt x="312" y="714"/>
                  </a:lnTo>
                  <a:lnTo>
                    <a:pt x="324" y="726"/>
                  </a:lnTo>
                  <a:lnTo>
                    <a:pt x="300" y="702"/>
                  </a:lnTo>
                  <a:lnTo>
                    <a:pt x="312" y="732"/>
                  </a:lnTo>
                  <a:lnTo>
                    <a:pt x="312" y="738"/>
                  </a:lnTo>
                  <a:lnTo>
                    <a:pt x="288" y="726"/>
                  </a:lnTo>
                  <a:lnTo>
                    <a:pt x="288" y="732"/>
                  </a:lnTo>
                  <a:lnTo>
                    <a:pt x="294" y="744"/>
                  </a:lnTo>
                  <a:lnTo>
                    <a:pt x="282" y="750"/>
                  </a:lnTo>
                  <a:lnTo>
                    <a:pt x="270" y="738"/>
                  </a:lnTo>
                  <a:lnTo>
                    <a:pt x="234" y="756"/>
                  </a:lnTo>
                  <a:lnTo>
                    <a:pt x="246" y="768"/>
                  </a:lnTo>
                  <a:lnTo>
                    <a:pt x="240" y="774"/>
                  </a:lnTo>
                  <a:lnTo>
                    <a:pt x="246" y="786"/>
                  </a:lnTo>
                  <a:lnTo>
                    <a:pt x="246" y="792"/>
                  </a:lnTo>
                  <a:lnTo>
                    <a:pt x="234" y="786"/>
                  </a:lnTo>
                  <a:lnTo>
                    <a:pt x="234" y="798"/>
                  </a:lnTo>
                  <a:lnTo>
                    <a:pt x="222" y="792"/>
                  </a:lnTo>
                  <a:lnTo>
                    <a:pt x="198" y="822"/>
                  </a:lnTo>
                  <a:lnTo>
                    <a:pt x="210" y="828"/>
                  </a:lnTo>
                  <a:lnTo>
                    <a:pt x="198" y="834"/>
                  </a:lnTo>
                  <a:lnTo>
                    <a:pt x="204" y="846"/>
                  </a:lnTo>
                  <a:lnTo>
                    <a:pt x="204" y="852"/>
                  </a:lnTo>
                  <a:lnTo>
                    <a:pt x="186" y="870"/>
                  </a:lnTo>
                  <a:lnTo>
                    <a:pt x="186" y="876"/>
                  </a:lnTo>
                  <a:lnTo>
                    <a:pt x="186" y="882"/>
                  </a:lnTo>
                  <a:lnTo>
                    <a:pt x="150" y="894"/>
                  </a:lnTo>
                  <a:lnTo>
                    <a:pt x="126" y="882"/>
                  </a:lnTo>
                  <a:lnTo>
                    <a:pt x="120" y="894"/>
                  </a:lnTo>
                  <a:lnTo>
                    <a:pt x="108" y="876"/>
                  </a:lnTo>
                  <a:lnTo>
                    <a:pt x="108" y="888"/>
                  </a:lnTo>
                  <a:lnTo>
                    <a:pt x="108" y="894"/>
                  </a:lnTo>
                  <a:lnTo>
                    <a:pt x="96" y="906"/>
                  </a:lnTo>
                  <a:lnTo>
                    <a:pt x="54" y="894"/>
                  </a:lnTo>
                  <a:lnTo>
                    <a:pt x="60" y="882"/>
                  </a:lnTo>
                  <a:lnTo>
                    <a:pt x="54" y="888"/>
                  </a:lnTo>
                  <a:lnTo>
                    <a:pt x="42" y="876"/>
                  </a:lnTo>
                  <a:lnTo>
                    <a:pt x="36" y="882"/>
                  </a:lnTo>
                  <a:lnTo>
                    <a:pt x="42" y="894"/>
                  </a:lnTo>
                  <a:lnTo>
                    <a:pt x="36" y="894"/>
                  </a:lnTo>
                  <a:lnTo>
                    <a:pt x="30" y="882"/>
                  </a:lnTo>
                  <a:lnTo>
                    <a:pt x="12" y="888"/>
                  </a:lnTo>
                  <a:lnTo>
                    <a:pt x="6" y="882"/>
                  </a:lnTo>
                  <a:lnTo>
                    <a:pt x="12" y="876"/>
                  </a:lnTo>
                  <a:lnTo>
                    <a:pt x="0" y="870"/>
                  </a:lnTo>
                  <a:lnTo>
                    <a:pt x="0" y="744"/>
                  </a:lnTo>
                  <a:lnTo>
                    <a:pt x="6" y="534"/>
                  </a:lnTo>
                  <a:lnTo>
                    <a:pt x="12" y="414"/>
                  </a:lnTo>
                  <a:lnTo>
                    <a:pt x="12" y="366"/>
                  </a:lnTo>
                  <a:lnTo>
                    <a:pt x="42" y="312"/>
                  </a:lnTo>
                  <a:lnTo>
                    <a:pt x="102" y="276"/>
                  </a:lnTo>
                  <a:lnTo>
                    <a:pt x="114" y="246"/>
                  </a:lnTo>
                  <a:lnTo>
                    <a:pt x="180" y="198"/>
                  </a:lnTo>
                  <a:lnTo>
                    <a:pt x="228" y="192"/>
                  </a:lnTo>
                  <a:lnTo>
                    <a:pt x="276" y="168"/>
                  </a:lnTo>
                  <a:lnTo>
                    <a:pt x="330" y="78"/>
                  </a:lnTo>
                  <a:lnTo>
                    <a:pt x="420" y="72"/>
                  </a:lnTo>
                  <a:lnTo>
                    <a:pt x="426" y="66"/>
                  </a:lnTo>
                  <a:lnTo>
                    <a:pt x="432" y="48"/>
                  </a:lnTo>
                  <a:lnTo>
                    <a:pt x="456" y="42"/>
                  </a:lnTo>
                  <a:lnTo>
                    <a:pt x="486" y="54"/>
                  </a:lnTo>
                  <a:lnTo>
                    <a:pt x="528" y="24"/>
                  </a:lnTo>
                  <a:lnTo>
                    <a:pt x="624" y="48"/>
                  </a:lnTo>
                  <a:lnTo>
                    <a:pt x="678" y="30"/>
                  </a:lnTo>
                  <a:lnTo>
                    <a:pt x="714" y="36"/>
                  </a:lnTo>
                  <a:lnTo>
                    <a:pt x="798" y="24"/>
                  </a:lnTo>
                  <a:lnTo>
                    <a:pt x="834" y="0"/>
                  </a:lnTo>
                  <a:lnTo>
                    <a:pt x="882" y="6"/>
                  </a:lnTo>
                  <a:lnTo>
                    <a:pt x="924" y="30"/>
                  </a:lnTo>
                  <a:lnTo>
                    <a:pt x="918" y="42"/>
                  </a:lnTo>
                  <a:lnTo>
                    <a:pt x="918" y="54"/>
                  </a:lnTo>
                  <a:lnTo>
                    <a:pt x="936" y="78"/>
                  </a:lnTo>
                  <a:lnTo>
                    <a:pt x="888" y="126"/>
                  </a:lnTo>
                  <a:lnTo>
                    <a:pt x="876" y="162"/>
                  </a:lnTo>
                  <a:lnTo>
                    <a:pt x="888" y="198"/>
                  </a:lnTo>
                  <a:lnTo>
                    <a:pt x="834" y="240"/>
                  </a:lnTo>
                  <a:lnTo>
                    <a:pt x="822" y="258"/>
                  </a:lnTo>
                  <a:lnTo>
                    <a:pt x="834" y="306"/>
                  </a:lnTo>
                  <a:lnTo>
                    <a:pt x="834" y="312"/>
                  </a:lnTo>
                  <a:lnTo>
                    <a:pt x="840" y="318"/>
                  </a:lnTo>
                  <a:lnTo>
                    <a:pt x="828" y="354"/>
                  </a:lnTo>
                  <a:lnTo>
                    <a:pt x="828" y="372"/>
                  </a:lnTo>
                  <a:lnTo>
                    <a:pt x="828" y="396"/>
                  </a:lnTo>
                  <a:lnTo>
                    <a:pt x="816" y="450"/>
                  </a:lnTo>
                  <a:lnTo>
                    <a:pt x="834" y="474"/>
                  </a:lnTo>
                  <a:lnTo>
                    <a:pt x="834" y="480"/>
                  </a:lnTo>
                  <a:lnTo>
                    <a:pt x="834" y="492"/>
                  </a:lnTo>
                  <a:lnTo>
                    <a:pt x="828" y="510"/>
                  </a:lnTo>
                  <a:lnTo>
                    <a:pt x="828" y="522"/>
                  </a:lnTo>
                  <a:lnTo>
                    <a:pt x="846" y="552"/>
                  </a:lnTo>
                  <a:lnTo>
                    <a:pt x="858" y="582"/>
                  </a:lnTo>
                  <a:close/>
                </a:path>
              </a:pathLst>
            </a:custGeom>
            <a:grpFill/>
            <a:ln w="9525">
              <a:solidFill>
                <a:schemeClr val="bg1">
                  <a:lumMod val="85000"/>
                </a:schemeClr>
              </a:solidFill>
              <a:round/>
              <a:headEnd/>
              <a:tailEnd/>
            </a:ln>
          </p:spPr>
          <p:txBody>
            <a:bodyPr wrap="none" anchor="t"/>
            <a:lstStyle/>
            <a:p>
              <a:pPr algn="ctr" defTabSz="1219170"/>
              <a:endParaRPr lang="es-CO" sz="1050" dirty="0">
                <a:solidFill>
                  <a:srgbClr val="000000"/>
                </a:solidFill>
                <a:latin typeface="+mj-lt"/>
                <a:cs typeface="Calibri" panose="020F0502020204030204" pitchFamily="34" charset="0"/>
              </a:endParaRPr>
            </a:p>
          </p:txBody>
        </p:sp>
      </p:grpSp>
      <p:graphicFrame>
        <p:nvGraphicFramePr>
          <p:cNvPr id="59" name="Tabla 58">
            <a:extLst>
              <a:ext uri="{FF2B5EF4-FFF2-40B4-BE49-F238E27FC236}">
                <a16:creationId xmlns:a16="http://schemas.microsoft.com/office/drawing/2014/main" id="{31CF31B4-1C4A-460C-BDD1-E05779E929FF}"/>
              </a:ext>
            </a:extLst>
          </p:cNvPr>
          <p:cNvGraphicFramePr>
            <a:graphicFrameLocks noGrp="1"/>
          </p:cNvGraphicFramePr>
          <p:nvPr>
            <p:extLst>
              <p:ext uri="{D42A27DB-BD31-4B8C-83A1-F6EECF244321}">
                <p14:modId xmlns:p14="http://schemas.microsoft.com/office/powerpoint/2010/main" val="180656516"/>
              </p:ext>
            </p:extLst>
          </p:nvPr>
        </p:nvGraphicFramePr>
        <p:xfrm>
          <a:off x="5144952" y="1658700"/>
          <a:ext cx="3742490" cy="2940024"/>
        </p:xfrm>
        <a:graphic>
          <a:graphicData uri="http://schemas.openxmlformats.org/drawingml/2006/table">
            <a:tbl>
              <a:tblPr bandRow="1">
                <a:tableStyleId>{5C22544A-7EE6-4342-B048-85BDC9FD1C3A}</a:tableStyleId>
              </a:tblPr>
              <a:tblGrid>
                <a:gridCol w="1290045">
                  <a:extLst>
                    <a:ext uri="{9D8B030D-6E8A-4147-A177-3AD203B41FA5}">
                      <a16:colId xmlns:a16="http://schemas.microsoft.com/office/drawing/2014/main" val="20000"/>
                    </a:ext>
                  </a:extLst>
                </a:gridCol>
                <a:gridCol w="2452445">
                  <a:extLst>
                    <a:ext uri="{9D8B030D-6E8A-4147-A177-3AD203B41FA5}">
                      <a16:colId xmlns:a16="http://schemas.microsoft.com/office/drawing/2014/main" val="20001"/>
                    </a:ext>
                  </a:extLst>
                </a:gridCol>
              </a:tblGrid>
              <a:tr h="516864">
                <a:tc>
                  <a:txBody>
                    <a:bodyPr/>
                    <a:lstStyle/>
                    <a:p>
                      <a:pPr algn="ctr"/>
                      <a:r>
                        <a:rPr lang="es-CO" sz="2000" b="1" dirty="0">
                          <a:solidFill>
                            <a:srgbClr val="06055B"/>
                          </a:solidFill>
                        </a:rPr>
                        <a:t>55 </a:t>
                      </a:r>
                    </a:p>
                    <a:p>
                      <a:pPr marR="0" algn="ctr" rtl="0">
                        <a:lnSpc>
                          <a:spcPct val="100000"/>
                        </a:lnSpc>
                        <a:spcBef>
                          <a:spcPts val="0"/>
                        </a:spcBef>
                        <a:spcAft>
                          <a:spcPts val="0"/>
                        </a:spcAft>
                        <a:buClr>
                          <a:srgbClr val="000000"/>
                        </a:buClr>
                        <a:buFont typeface="Arial"/>
                      </a:pPr>
                      <a:r>
                        <a:rPr lang="es-CO" sz="1400" b="0" i="0" u="none" strike="noStrike" cap="none" dirty="0">
                          <a:solidFill>
                            <a:srgbClr val="06055B"/>
                          </a:solidFill>
                          <a:latin typeface="+mn-lt"/>
                          <a:ea typeface="+mn-ea"/>
                          <a:cs typeface="+mn-cs"/>
                          <a:sym typeface="Arial"/>
                        </a:rPr>
                        <a:t>bboe</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D100"/>
                    </a:solidFill>
                  </a:tcPr>
                </a:tc>
                <a:tc>
                  <a:txBody>
                    <a:bodyPr/>
                    <a:lstStyle/>
                    <a:p>
                      <a:r>
                        <a:rPr lang="es-CO" sz="1100" dirty="0">
                          <a:solidFill>
                            <a:srgbClr val="06055B"/>
                          </a:solidFill>
                        </a:rPr>
                        <a:t>de Original</a:t>
                      </a:r>
                      <a:r>
                        <a:rPr lang="es-CO" sz="1100" baseline="0" dirty="0">
                          <a:solidFill>
                            <a:srgbClr val="06055B"/>
                          </a:solidFill>
                        </a:rPr>
                        <a:t> Oil in Place</a:t>
                      </a:r>
                    </a:p>
                  </a:txBody>
                  <a:tcPr anchor="ctr">
                    <a:lnL w="12700" cmpd="sng">
                      <a:noFill/>
                    </a:lnL>
                    <a:lnR w="12700" cmpd="sng">
                      <a:noFill/>
                    </a:lnR>
                    <a:lnT w="12700" cmpd="sng">
                      <a:noFill/>
                    </a:lnT>
                    <a:lnB w="12700" cap="flat" cmpd="sng" algn="ctr">
                      <a:solidFill>
                        <a:srgbClr val="06055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42041">
                <a:tc>
                  <a:txBody>
                    <a:bodyPr/>
                    <a:lstStyle/>
                    <a:p>
                      <a:pPr algn="ctr"/>
                      <a:r>
                        <a:rPr lang="es-CO" sz="2000" b="1" dirty="0">
                          <a:solidFill>
                            <a:srgbClr val="06055B"/>
                          </a:solidFill>
                        </a:rPr>
                        <a:t>1.727 </a:t>
                      </a:r>
                      <a:r>
                        <a:rPr lang="es-CO" sz="1400" b="0" i="0" u="none" strike="noStrike" cap="none" dirty="0">
                          <a:solidFill>
                            <a:srgbClr val="06055B"/>
                          </a:solidFill>
                          <a:latin typeface="+mn-lt"/>
                          <a:ea typeface="+mn-ea"/>
                          <a:cs typeface="+mn-cs"/>
                          <a:sym typeface="Arial"/>
                        </a:rPr>
                        <a:t>mmboe</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D100"/>
                    </a:solidFill>
                  </a:tcPr>
                </a:tc>
                <a:tc>
                  <a:txBody>
                    <a:bodyPr/>
                    <a:lstStyle/>
                    <a:p>
                      <a:r>
                        <a:rPr lang="es-CO" sz="1100" dirty="0">
                          <a:solidFill>
                            <a:srgbClr val="06055B"/>
                          </a:solidFill>
                        </a:rPr>
                        <a:t>de Reservas Probadas</a:t>
                      </a:r>
                    </a:p>
                  </a:txBody>
                  <a:tcPr anchor="ctr">
                    <a:lnL w="12700" cmpd="sng">
                      <a:noFill/>
                    </a:lnL>
                    <a:lnR w="12700" cmpd="sng">
                      <a:noFill/>
                    </a:lnR>
                    <a:lnT w="12700" cap="flat" cmpd="sng" algn="ctr">
                      <a:solidFill>
                        <a:srgbClr val="06055B"/>
                      </a:solidFill>
                      <a:prstDash val="solid"/>
                      <a:round/>
                      <a:headEnd type="none" w="med" len="med"/>
                      <a:tailEnd type="none" w="med" len="med"/>
                    </a:lnT>
                    <a:lnB w="12700" cap="flat" cmpd="sng" algn="ctr">
                      <a:solidFill>
                        <a:srgbClr val="06055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6864">
                <a:tc>
                  <a:txBody>
                    <a:bodyPr/>
                    <a:lstStyle/>
                    <a:p>
                      <a:pPr algn="ctr"/>
                      <a:r>
                        <a:rPr lang="es-CO" sz="2000" b="1" dirty="0">
                          <a:solidFill>
                            <a:srgbClr val="06055B"/>
                          </a:solidFill>
                        </a:rPr>
                        <a:t>400 </a:t>
                      </a:r>
                    </a:p>
                    <a:p>
                      <a:pPr algn="ctr"/>
                      <a:r>
                        <a:rPr lang="es-CO" sz="1400" b="0" dirty="0">
                          <a:solidFill>
                            <a:srgbClr val="06055B"/>
                          </a:solidFill>
                        </a:rPr>
                        <a:t>Kbed</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D100"/>
                    </a:solidFill>
                  </a:tcPr>
                </a:tc>
                <a:tc>
                  <a:txBody>
                    <a:bodyPr/>
                    <a:lstStyle/>
                    <a:p>
                      <a:r>
                        <a:rPr lang="es-CO" sz="1100" baseline="0" dirty="0">
                          <a:solidFill>
                            <a:srgbClr val="06055B"/>
                          </a:solidFill>
                        </a:rPr>
                        <a:t>de capacidad de refinación de crudos (99% del total de Colombia)</a:t>
                      </a:r>
                    </a:p>
                  </a:txBody>
                  <a:tcPr anchor="ctr">
                    <a:lnL w="12700" cmpd="sng">
                      <a:noFill/>
                    </a:lnL>
                    <a:lnR w="12700" cmpd="sng">
                      <a:noFill/>
                    </a:lnR>
                    <a:lnT w="12700" cap="flat" cmpd="sng" algn="ctr">
                      <a:solidFill>
                        <a:srgbClr val="06055B"/>
                      </a:solidFill>
                      <a:prstDash val="solid"/>
                      <a:round/>
                      <a:headEnd type="none" w="med" len="med"/>
                      <a:tailEnd type="none" w="med" len="med"/>
                    </a:lnT>
                    <a:lnB w="12700" cap="flat" cmpd="sng" algn="ctr">
                      <a:solidFill>
                        <a:srgbClr val="06055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6864">
                <a:tc>
                  <a:txBody>
                    <a:bodyPr/>
                    <a:lstStyle/>
                    <a:p>
                      <a:pPr algn="ctr"/>
                      <a:r>
                        <a:rPr lang="es-CO" sz="2000" b="1" dirty="0">
                          <a:solidFill>
                            <a:srgbClr val="06055B"/>
                          </a:solidFill>
                        </a:rPr>
                        <a:t>82%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D100"/>
                    </a:solidFill>
                  </a:tcPr>
                </a:tc>
                <a:tc>
                  <a:txBody>
                    <a:bodyPr/>
                    <a:lstStyle/>
                    <a:p>
                      <a:r>
                        <a:rPr lang="es-ES" sz="1100" dirty="0">
                          <a:solidFill>
                            <a:srgbClr val="06055B"/>
                          </a:solidFill>
                        </a:rPr>
                        <a:t>de la red de oleoductos de Colombia pertenece a ECP solo o con terceros</a:t>
                      </a:r>
                    </a:p>
                  </a:txBody>
                  <a:tcPr anchor="ctr">
                    <a:lnL w="12700" cmpd="sng">
                      <a:noFill/>
                    </a:lnL>
                    <a:lnR w="12700" cmpd="sng">
                      <a:noFill/>
                    </a:lnR>
                    <a:lnT w="12700" cap="flat" cmpd="sng" algn="ctr">
                      <a:solidFill>
                        <a:srgbClr val="06055B"/>
                      </a:solidFill>
                      <a:prstDash val="solid"/>
                      <a:round/>
                      <a:headEnd type="none" w="med" len="med"/>
                      <a:tailEnd type="none" w="med" len="med"/>
                    </a:lnT>
                    <a:lnB w="12700" cap="flat" cmpd="sng" algn="ctr">
                      <a:solidFill>
                        <a:srgbClr val="06055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16864">
                <a:tc>
                  <a:txBody>
                    <a:bodyPr/>
                    <a:lstStyle/>
                    <a:p>
                      <a:pPr algn="ctr"/>
                      <a:r>
                        <a:rPr lang="es-CO" sz="2000" b="1" dirty="0">
                          <a:solidFill>
                            <a:srgbClr val="06055B"/>
                          </a:solidFill>
                        </a:rPr>
                        <a:t>100% </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D100"/>
                    </a:solidFill>
                  </a:tcPr>
                </a:tc>
                <a:tc>
                  <a:txBody>
                    <a:bodyPr/>
                    <a:lstStyle/>
                    <a:p>
                      <a:r>
                        <a:rPr lang="es-ES" sz="1100" dirty="0">
                          <a:solidFill>
                            <a:srgbClr val="06055B"/>
                          </a:solidFill>
                        </a:rPr>
                        <a:t>de la red de poliductos de Colombia pertenece a ECP</a:t>
                      </a:r>
                    </a:p>
                  </a:txBody>
                  <a:tcPr anchor="ctr">
                    <a:lnL w="12700" cmpd="sng">
                      <a:noFill/>
                    </a:lnL>
                    <a:lnR w="12700" cmpd="sng">
                      <a:noFill/>
                    </a:lnR>
                    <a:lnT w="12700" cap="flat" cmpd="sng" algn="ctr">
                      <a:solidFill>
                        <a:srgbClr val="06055B"/>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6" name="Rectángulo 5"/>
          <p:cNvSpPr/>
          <p:nvPr/>
        </p:nvSpPr>
        <p:spPr>
          <a:xfrm>
            <a:off x="5116279" y="385520"/>
            <a:ext cx="2380780" cy="438582"/>
          </a:xfrm>
          <a:prstGeom prst="rect">
            <a:avLst/>
          </a:prstGeom>
        </p:spPr>
        <p:txBody>
          <a:bodyPr wrap="none">
            <a:spAutoFit/>
          </a:bodyPr>
          <a:lstStyle/>
          <a:p>
            <a:r>
              <a:rPr lang="es-MX" sz="2250" dirty="0">
                <a:solidFill>
                  <a:srgbClr val="55D100"/>
                </a:solidFill>
              </a:rPr>
              <a:t>La Sostenibilidad</a:t>
            </a:r>
            <a:endParaRPr lang="es-CO" sz="2250" dirty="0">
              <a:solidFill>
                <a:srgbClr val="55D100"/>
              </a:solidFill>
            </a:endParaRPr>
          </a:p>
        </p:txBody>
      </p:sp>
      <p:sp>
        <p:nvSpPr>
          <p:cNvPr id="7" name="Rectángulo 6"/>
          <p:cNvSpPr/>
          <p:nvPr/>
        </p:nvSpPr>
        <p:spPr>
          <a:xfrm>
            <a:off x="5116279" y="639717"/>
            <a:ext cx="2460930" cy="523220"/>
          </a:xfrm>
          <a:prstGeom prst="rect">
            <a:avLst/>
          </a:prstGeom>
        </p:spPr>
        <p:txBody>
          <a:bodyPr wrap="none">
            <a:spAutoFit/>
          </a:bodyPr>
          <a:lstStyle/>
          <a:p>
            <a:r>
              <a:rPr lang="es-MX" sz="2800" b="1" dirty="0">
                <a:solidFill>
                  <a:srgbClr val="55D100"/>
                </a:solidFill>
              </a:rPr>
              <a:t>de Ecopetrol </a:t>
            </a:r>
            <a:endParaRPr lang="es-CO" sz="2800" b="1" dirty="0"/>
          </a:p>
        </p:txBody>
      </p:sp>
      <p:sp>
        <p:nvSpPr>
          <p:cNvPr id="8" name="Rectángulo 7"/>
          <p:cNvSpPr/>
          <p:nvPr/>
        </p:nvSpPr>
        <p:spPr>
          <a:xfrm>
            <a:off x="5116279" y="1272270"/>
            <a:ext cx="1189749" cy="307777"/>
          </a:xfrm>
          <a:prstGeom prst="rect">
            <a:avLst/>
          </a:prstGeom>
        </p:spPr>
        <p:txBody>
          <a:bodyPr wrap="none">
            <a:spAutoFit/>
          </a:bodyPr>
          <a:lstStyle/>
          <a:p>
            <a:r>
              <a:rPr lang="es-MX" dirty="0">
                <a:solidFill>
                  <a:schemeClr val="tx1">
                    <a:lumMod val="75000"/>
                    <a:lumOff val="25000"/>
                  </a:schemeClr>
                </a:solidFill>
              </a:rPr>
              <a:t>en Colombia</a:t>
            </a:r>
            <a:endParaRPr lang="es-CO" dirty="0"/>
          </a:p>
        </p:txBody>
      </p:sp>
      <p:sp>
        <p:nvSpPr>
          <p:cNvPr id="102" name="Arco 101">
            <a:extLst>
              <a:ext uri="{FF2B5EF4-FFF2-40B4-BE49-F238E27FC236}">
                <a16:creationId xmlns:a16="http://schemas.microsoft.com/office/drawing/2014/main" id="{68AFCAEB-441A-44EC-BEF7-624D0D6C4F5D}"/>
              </a:ext>
            </a:extLst>
          </p:cNvPr>
          <p:cNvSpPr/>
          <p:nvPr/>
        </p:nvSpPr>
        <p:spPr>
          <a:xfrm rot="16200000">
            <a:off x="697264" y="605485"/>
            <a:ext cx="3926405" cy="3802425"/>
          </a:xfrm>
          <a:prstGeom prst="arc">
            <a:avLst>
              <a:gd name="adj1" fmla="val 16315102"/>
              <a:gd name="adj2" fmla="val 5299984"/>
            </a:avLst>
          </a:prstGeom>
          <a:ln w="38100" cap="rnd">
            <a:solidFill>
              <a:schemeClr val="accent5">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03" name="Círculo parcial 102">
            <a:extLst>
              <a:ext uri="{FF2B5EF4-FFF2-40B4-BE49-F238E27FC236}">
                <a16:creationId xmlns:a16="http://schemas.microsoft.com/office/drawing/2014/main" id="{585C5C17-F75B-4C3D-8B65-4D37A80937DD}"/>
              </a:ext>
            </a:extLst>
          </p:cNvPr>
          <p:cNvSpPr/>
          <p:nvPr/>
        </p:nvSpPr>
        <p:spPr>
          <a:xfrm>
            <a:off x="817144" y="623752"/>
            <a:ext cx="3673527" cy="3778545"/>
          </a:xfrm>
          <a:prstGeom prst="pie">
            <a:avLst>
              <a:gd name="adj1" fmla="val 10792835"/>
              <a:gd name="adj2" fmla="val 2185"/>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05" name="CuadroTexto 104">
            <a:extLst>
              <a:ext uri="{FF2B5EF4-FFF2-40B4-BE49-F238E27FC236}">
                <a16:creationId xmlns:a16="http://schemas.microsoft.com/office/drawing/2014/main" id="{0658F5B6-AD83-4B6E-BE8F-F1070BD083A7}"/>
              </a:ext>
            </a:extLst>
          </p:cNvPr>
          <p:cNvSpPr txBox="1"/>
          <p:nvPr/>
        </p:nvSpPr>
        <p:spPr>
          <a:xfrm>
            <a:off x="1874324" y="885744"/>
            <a:ext cx="506870" cy="332344"/>
          </a:xfrm>
          <a:prstGeom prst="rect">
            <a:avLst/>
          </a:prstGeom>
          <a:noFill/>
        </p:spPr>
        <p:txBody>
          <a:bodyPr wrap="none" tIns="73125" bIns="73125" rtlCol="0" anchor="t">
            <a:spAutoFit/>
          </a:bodyPr>
          <a:lstStyle/>
          <a:p>
            <a:pPr algn="ctr">
              <a:defRPr/>
            </a:pPr>
            <a:r>
              <a:rPr lang="es-MX" sz="600" b="1" dirty="0">
                <a:solidFill>
                  <a:prstClr val="white"/>
                </a:solidFill>
                <a:cs typeface="Arial" pitchFamily="34" charset="0"/>
              </a:rPr>
              <a:t>Activos</a:t>
            </a:r>
            <a:endParaRPr lang="es-CO" sz="600" b="1" dirty="0">
              <a:solidFill>
                <a:prstClr val="white"/>
              </a:solidFill>
              <a:cs typeface="Arial" pitchFamily="34" charset="0"/>
            </a:endParaRPr>
          </a:p>
          <a:p>
            <a:pPr algn="ctr">
              <a:defRPr/>
            </a:pPr>
            <a:r>
              <a:rPr lang="es-CO" sz="600" b="1" dirty="0">
                <a:solidFill>
                  <a:prstClr val="white"/>
                </a:solidFill>
                <a:cs typeface="Arial" pitchFamily="34" charset="0"/>
              </a:rPr>
              <a:t>Actuales</a:t>
            </a:r>
            <a:endParaRPr lang="es-MX" sz="600" b="1" dirty="0">
              <a:solidFill>
                <a:prstClr val="white"/>
              </a:solidFill>
              <a:cs typeface="Arial" pitchFamily="34" charset="0"/>
            </a:endParaRPr>
          </a:p>
        </p:txBody>
      </p:sp>
      <p:sp>
        <p:nvSpPr>
          <p:cNvPr id="109" name="Elipse 108">
            <a:extLst>
              <a:ext uri="{FF2B5EF4-FFF2-40B4-BE49-F238E27FC236}">
                <a16:creationId xmlns:a16="http://schemas.microsoft.com/office/drawing/2014/main" id="{5EF6933B-87C4-4CE8-B6E9-2E7597559E9C}"/>
              </a:ext>
            </a:extLst>
          </p:cNvPr>
          <p:cNvSpPr/>
          <p:nvPr/>
        </p:nvSpPr>
        <p:spPr>
          <a:xfrm>
            <a:off x="2056966" y="564066"/>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10" name="CuadroTexto 109">
            <a:extLst>
              <a:ext uri="{FF2B5EF4-FFF2-40B4-BE49-F238E27FC236}">
                <a16:creationId xmlns:a16="http://schemas.microsoft.com/office/drawing/2014/main" id="{53304AC4-3FDD-477D-A9AB-9F6C1864B106}"/>
              </a:ext>
            </a:extLst>
          </p:cNvPr>
          <p:cNvSpPr txBox="1"/>
          <p:nvPr/>
        </p:nvSpPr>
        <p:spPr>
          <a:xfrm>
            <a:off x="3363184" y="1254226"/>
            <a:ext cx="662361" cy="332344"/>
          </a:xfrm>
          <a:prstGeom prst="rect">
            <a:avLst/>
          </a:prstGeom>
          <a:noFill/>
        </p:spPr>
        <p:txBody>
          <a:bodyPr wrap="none" tIns="73125" bIns="73125" rtlCol="0" anchor="t">
            <a:spAutoFit/>
          </a:bodyPr>
          <a:lstStyle/>
          <a:p>
            <a:pPr algn="ctr">
              <a:defRPr/>
            </a:pPr>
            <a:r>
              <a:rPr lang="es-CO" sz="600" b="1" dirty="0">
                <a:solidFill>
                  <a:prstClr val="white"/>
                </a:solidFill>
                <a:cs typeface="Arial" pitchFamily="34" charset="0"/>
              </a:rPr>
              <a:t>Internacional</a:t>
            </a:r>
          </a:p>
          <a:p>
            <a:pPr algn="ctr">
              <a:defRPr/>
            </a:pPr>
            <a:r>
              <a:rPr lang="es-CO" sz="600" b="1" dirty="0">
                <a:solidFill>
                  <a:prstClr val="white"/>
                </a:solidFill>
                <a:cs typeface="Arial" pitchFamily="34" charset="0"/>
              </a:rPr>
              <a:t>e inorgánico</a:t>
            </a:r>
          </a:p>
        </p:txBody>
      </p:sp>
      <p:sp>
        <p:nvSpPr>
          <p:cNvPr id="111" name="Elipse 110">
            <a:extLst>
              <a:ext uri="{FF2B5EF4-FFF2-40B4-BE49-F238E27FC236}">
                <a16:creationId xmlns:a16="http://schemas.microsoft.com/office/drawing/2014/main" id="{1A945720-A674-40A7-BEC6-432F4003FFDC}"/>
              </a:ext>
            </a:extLst>
          </p:cNvPr>
          <p:cNvSpPr/>
          <p:nvPr/>
        </p:nvSpPr>
        <p:spPr>
          <a:xfrm>
            <a:off x="3869578" y="1041663"/>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12" name="Elipse 111">
            <a:extLst>
              <a:ext uri="{FF2B5EF4-FFF2-40B4-BE49-F238E27FC236}">
                <a16:creationId xmlns:a16="http://schemas.microsoft.com/office/drawing/2014/main" id="{FA8767B5-A2EC-4A35-8220-95D6DCF6CAC7}"/>
              </a:ext>
            </a:extLst>
          </p:cNvPr>
          <p:cNvSpPr/>
          <p:nvPr/>
        </p:nvSpPr>
        <p:spPr>
          <a:xfrm>
            <a:off x="4303648" y="1887058"/>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13" name="CuadroTexto 112">
            <a:extLst>
              <a:ext uri="{FF2B5EF4-FFF2-40B4-BE49-F238E27FC236}">
                <a16:creationId xmlns:a16="http://schemas.microsoft.com/office/drawing/2014/main" id="{EC0C58BE-4943-4B0D-BE4B-685845F72D65}"/>
              </a:ext>
            </a:extLst>
          </p:cNvPr>
          <p:cNvSpPr txBox="1"/>
          <p:nvPr/>
        </p:nvSpPr>
        <p:spPr>
          <a:xfrm>
            <a:off x="2631546" y="855444"/>
            <a:ext cx="791293" cy="332344"/>
          </a:xfrm>
          <a:prstGeom prst="rect">
            <a:avLst/>
          </a:prstGeom>
          <a:noFill/>
        </p:spPr>
        <p:txBody>
          <a:bodyPr wrap="square" tIns="73125" bIns="73125" rtlCol="0" anchor="t">
            <a:spAutoFit/>
          </a:bodyPr>
          <a:lstStyle/>
          <a:p>
            <a:pPr algn="r">
              <a:defRPr/>
            </a:pPr>
            <a:r>
              <a:rPr lang="es-CO" sz="600" b="1" dirty="0">
                <a:solidFill>
                  <a:prstClr val="white"/>
                </a:solidFill>
                <a:cs typeface="Arial" pitchFamily="34" charset="0"/>
              </a:rPr>
              <a:t>Exploración</a:t>
            </a:r>
          </a:p>
          <a:p>
            <a:pPr algn="r">
              <a:defRPr/>
            </a:pPr>
            <a:r>
              <a:rPr lang="es-CO" sz="600" b="1" dirty="0">
                <a:solidFill>
                  <a:prstClr val="white"/>
                </a:solidFill>
                <a:cs typeface="Arial" pitchFamily="34" charset="0"/>
              </a:rPr>
              <a:t>Colombia</a:t>
            </a:r>
          </a:p>
        </p:txBody>
      </p:sp>
      <p:sp>
        <p:nvSpPr>
          <p:cNvPr id="114" name="Elipse 113">
            <a:extLst>
              <a:ext uri="{FF2B5EF4-FFF2-40B4-BE49-F238E27FC236}">
                <a16:creationId xmlns:a16="http://schemas.microsoft.com/office/drawing/2014/main" id="{7B81A60A-F1B6-405D-96C0-5A5970C1FF2B}"/>
              </a:ext>
            </a:extLst>
          </p:cNvPr>
          <p:cNvSpPr/>
          <p:nvPr/>
        </p:nvSpPr>
        <p:spPr>
          <a:xfrm>
            <a:off x="3086189" y="543901"/>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15" name="Rectángulo 114">
            <a:extLst>
              <a:ext uri="{FF2B5EF4-FFF2-40B4-BE49-F238E27FC236}">
                <a16:creationId xmlns:a16="http://schemas.microsoft.com/office/drawing/2014/main" id="{163B0391-E2F6-47C9-BAFA-9EA0156DAAB6}"/>
              </a:ext>
            </a:extLst>
          </p:cNvPr>
          <p:cNvSpPr/>
          <p:nvPr/>
        </p:nvSpPr>
        <p:spPr>
          <a:xfrm>
            <a:off x="3490124" y="2012821"/>
            <a:ext cx="898003"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Hidrocarburos</a:t>
            </a:r>
          </a:p>
          <a:p>
            <a:pPr algn="r">
              <a:defRPr/>
            </a:pPr>
            <a:r>
              <a:rPr lang="es-CO" sz="600" b="1" dirty="0">
                <a:solidFill>
                  <a:prstClr val="white"/>
                </a:solidFill>
                <a:cs typeface="Arial" pitchFamily="34" charset="0"/>
              </a:rPr>
              <a:t>No Convencionales</a:t>
            </a:r>
          </a:p>
        </p:txBody>
      </p:sp>
      <p:sp>
        <p:nvSpPr>
          <p:cNvPr id="116" name="Rectángulo 115">
            <a:extLst>
              <a:ext uri="{FF2B5EF4-FFF2-40B4-BE49-F238E27FC236}">
                <a16:creationId xmlns:a16="http://schemas.microsoft.com/office/drawing/2014/main" id="{231CC7CE-EFFD-4AB9-B365-FEAFED54156C}"/>
              </a:ext>
            </a:extLst>
          </p:cNvPr>
          <p:cNvSpPr/>
          <p:nvPr/>
        </p:nvSpPr>
        <p:spPr>
          <a:xfrm>
            <a:off x="194178" y="445025"/>
            <a:ext cx="4721890" cy="40908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8" name="Círculo parcial 117">
            <a:extLst>
              <a:ext uri="{FF2B5EF4-FFF2-40B4-BE49-F238E27FC236}">
                <a16:creationId xmlns:a16="http://schemas.microsoft.com/office/drawing/2014/main" id="{E3B14EF3-D501-44DF-8F4F-D0699BB0A010}"/>
              </a:ext>
            </a:extLst>
          </p:cNvPr>
          <p:cNvSpPr/>
          <p:nvPr/>
        </p:nvSpPr>
        <p:spPr>
          <a:xfrm>
            <a:off x="817144" y="623752"/>
            <a:ext cx="3673527" cy="3778545"/>
          </a:xfrm>
          <a:prstGeom prst="pie">
            <a:avLst>
              <a:gd name="adj1" fmla="val 7487040"/>
              <a:gd name="adj2" fmla="val 10771656"/>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20" name="Círculo parcial 119">
            <a:extLst>
              <a:ext uri="{FF2B5EF4-FFF2-40B4-BE49-F238E27FC236}">
                <a16:creationId xmlns:a16="http://schemas.microsoft.com/office/drawing/2014/main" id="{DFE02CA1-1B27-4553-9B28-BBB3B8E0DFA0}"/>
              </a:ext>
            </a:extLst>
          </p:cNvPr>
          <p:cNvSpPr/>
          <p:nvPr/>
        </p:nvSpPr>
        <p:spPr>
          <a:xfrm>
            <a:off x="817144" y="623752"/>
            <a:ext cx="3673527" cy="3778545"/>
          </a:xfrm>
          <a:prstGeom prst="pie">
            <a:avLst>
              <a:gd name="adj1" fmla="val 3460451"/>
              <a:gd name="adj2" fmla="val 7481500"/>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21" name="Círculo parcial 120">
            <a:extLst>
              <a:ext uri="{FF2B5EF4-FFF2-40B4-BE49-F238E27FC236}">
                <a16:creationId xmlns:a16="http://schemas.microsoft.com/office/drawing/2014/main" id="{D2C5C74F-F553-4D65-B38D-01C672F43CA2}"/>
              </a:ext>
            </a:extLst>
          </p:cNvPr>
          <p:cNvSpPr/>
          <p:nvPr/>
        </p:nvSpPr>
        <p:spPr>
          <a:xfrm flipH="1">
            <a:off x="817144" y="623752"/>
            <a:ext cx="3673527" cy="3778545"/>
          </a:xfrm>
          <a:prstGeom prst="pie">
            <a:avLst>
              <a:gd name="adj1" fmla="val 7368495"/>
              <a:gd name="adj2" fmla="val 10781394"/>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22" name="Arco 121">
            <a:extLst>
              <a:ext uri="{FF2B5EF4-FFF2-40B4-BE49-F238E27FC236}">
                <a16:creationId xmlns:a16="http://schemas.microsoft.com/office/drawing/2014/main" id="{EAB57213-1F02-414A-8F44-6E9776F06B7E}"/>
              </a:ext>
            </a:extLst>
          </p:cNvPr>
          <p:cNvSpPr/>
          <p:nvPr/>
        </p:nvSpPr>
        <p:spPr>
          <a:xfrm rot="16200000">
            <a:off x="697264" y="605485"/>
            <a:ext cx="3926405" cy="3802425"/>
          </a:xfrm>
          <a:prstGeom prst="arc">
            <a:avLst>
              <a:gd name="adj1" fmla="val 5543271"/>
              <a:gd name="adj2" fmla="val 16011075"/>
            </a:avLst>
          </a:prstGeom>
          <a:ln w="38100" cap="rnd">
            <a:solidFill>
              <a:schemeClr val="accent6">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23" name="Rectángulo 122">
            <a:extLst>
              <a:ext uri="{FF2B5EF4-FFF2-40B4-BE49-F238E27FC236}">
                <a16:creationId xmlns:a16="http://schemas.microsoft.com/office/drawing/2014/main" id="{6E8051A6-372D-4091-9DEC-0EB78F57FFE2}"/>
              </a:ext>
            </a:extLst>
          </p:cNvPr>
          <p:cNvSpPr/>
          <p:nvPr/>
        </p:nvSpPr>
        <p:spPr>
          <a:xfrm>
            <a:off x="3480432" y="2774764"/>
            <a:ext cx="952505" cy="276999"/>
          </a:xfrm>
          <a:prstGeom prst="rect">
            <a:avLst/>
          </a:prstGeom>
        </p:spPr>
        <p:txBody>
          <a:bodyPr wrap="none">
            <a:spAutoFit/>
          </a:bodyPr>
          <a:lstStyle/>
          <a:p>
            <a:pPr algn="ctr">
              <a:defRPr/>
            </a:pPr>
            <a:r>
              <a:rPr lang="es-CO" sz="1200" b="1" i="1" dirty="0">
                <a:solidFill>
                  <a:srgbClr val="6B402B"/>
                </a:solidFill>
                <a:sym typeface="Trebuchet MS" panose="020B0603020202020204" pitchFamily="34" charset="0"/>
              </a:rPr>
              <a:t>Midstream</a:t>
            </a:r>
          </a:p>
        </p:txBody>
      </p:sp>
      <p:pic>
        <p:nvPicPr>
          <p:cNvPr id="124" name="Picture 1">
            <a:extLst>
              <a:ext uri="{FF2B5EF4-FFF2-40B4-BE49-F238E27FC236}">
                <a16:creationId xmlns:a16="http://schemas.microsoft.com/office/drawing/2014/main" id="{CB5EB6CD-CCC5-43D6-86B9-063FAFC90343}"/>
              </a:ext>
            </a:extLst>
          </p:cNvPr>
          <p:cNvPicPr>
            <a:picLocks noChangeAspect="1" noChangeArrowheads="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98632" y="2528830"/>
            <a:ext cx="372245" cy="38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6" descr="https://d30y9cdsu7xlg0.cloudfront.net/png/908112-200.png">
            <a:extLst>
              <a:ext uri="{FF2B5EF4-FFF2-40B4-BE49-F238E27FC236}">
                <a16:creationId xmlns:a16="http://schemas.microsoft.com/office/drawing/2014/main" id="{D109FC1C-0BD7-494D-9AC4-35F9107D805E}"/>
              </a:ext>
            </a:extLst>
          </p:cNvPr>
          <p:cNvPicPr>
            <a:picLocks noChangeAspect="1" noChangeArrowheads="1"/>
          </p:cNvPicPr>
          <p:nvPr/>
        </p:nvPicPr>
        <p:blipFill>
          <a:blip r:embed="rId14"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011013" y="3380164"/>
            <a:ext cx="345412" cy="356318"/>
          </a:xfrm>
          <a:prstGeom prst="rect">
            <a:avLst/>
          </a:prstGeom>
          <a:noFill/>
          <a:extLst>
            <a:ext uri="{909E8E84-426E-40DD-AFC4-6F175D3DCCD1}">
              <a14:hiddenFill xmlns:a14="http://schemas.microsoft.com/office/drawing/2010/main">
                <a:solidFill>
                  <a:srgbClr val="FFFFFF"/>
                </a:solidFill>
              </a14:hiddenFill>
            </a:ext>
          </a:extLst>
        </p:spPr>
      </p:pic>
      <p:sp>
        <p:nvSpPr>
          <p:cNvPr id="126" name="Rectángulo 125">
            <a:extLst>
              <a:ext uri="{FF2B5EF4-FFF2-40B4-BE49-F238E27FC236}">
                <a16:creationId xmlns:a16="http://schemas.microsoft.com/office/drawing/2014/main" id="{D7C1696F-3E13-4646-B79A-3FF32C156F98}"/>
              </a:ext>
            </a:extLst>
          </p:cNvPr>
          <p:cNvSpPr/>
          <p:nvPr/>
        </p:nvSpPr>
        <p:spPr>
          <a:xfrm>
            <a:off x="2280174" y="3487355"/>
            <a:ext cx="1106393" cy="276999"/>
          </a:xfrm>
          <a:prstGeom prst="rect">
            <a:avLst/>
          </a:prstGeom>
        </p:spPr>
        <p:txBody>
          <a:bodyPr wrap="none">
            <a:spAutoFit/>
          </a:bodyPr>
          <a:lstStyle/>
          <a:p>
            <a:pPr algn="ctr">
              <a:defRPr/>
            </a:pPr>
            <a:r>
              <a:rPr lang="es-CO" sz="1200" b="1" i="1" dirty="0">
                <a:solidFill>
                  <a:srgbClr val="004237"/>
                </a:solidFill>
                <a:sym typeface="Trebuchet MS" panose="020B0603020202020204" pitchFamily="34" charset="0"/>
              </a:rPr>
              <a:t>Downstream</a:t>
            </a:r>
          </a:p>
        </p:txBody>
      </p:sp>
      <p:grpSp>
        <p:nvGrpSpPr>
          <p:cNvPr id="135" name="Grupo 134">
            <a:extLst>
              <a:ext uri="{FF2B5EF4-FFF2-40B4-BE49-F238E27FC236}">
                <a16:creationId xmlns:a16="http://schemas.microsoft.com/office/drawing/2014/main" id="{7CEF8682-F30E-44EC-B138-24EE7696D43A}"/>
              </a:ext>
            </a:extLst>
          </p:cNvPr>
          <p:cNvGrpSpPr/>
          <p:nvPr/>
        </p:nvGrpSpPr>
        <p:grpSpPr>
          <a:xfrm>
            <a:off x="3260646" y="2960102"/>
            <a:ext cx="1228791" cy="1047935"/>
            <a:chOff x="3260646" y="2960102"/>
            <a:chExt cx="1228791" cy="1047935"/>
          </a:xfrm>
        </p:grpSpPr>
        <p:sp>
          <p:nvSpPr>
            <p:cNvPr id="136" name="CuadroTexto 135">
              <a:extLst>
                <a:ext uri="{FF2B5EF4-FFF2-40B4-BE49-F238E27FC236}">
                  <a16:creationId xmlns:a16="http://schemas.microsoft.com/office/drawing/2014/main" id="{9C0AE7D7-DD52-49D3-A032-E1A36908865D}"/>
                </a:ext>
              </a:extLst>
            </p:cNvPr>
            <p:cNvSpPr txBox="1"/>
            <p:nvPr/>
          </p:nvSpPr>
          <p:spPr>
            <a:xfrm>
              <a:off x="3260646" y="3435032"/>
              <a:ext cx="626119" cy="332344"/>
            </a:xfrm>
            <a:prstGeom prst="rect">
              <a:avLst/>
            </a:prstGeom>
            <a:noFill/>
          </p:spPr>
          <p:txBody>
            <a:bodyPr wrap="square" tIns="73125" bIns="73125" rtlCol="0" anchor="t">
              <a:spAutoFit/>
            </a:bodyPr>
            <a:lstStyle/>
            <a:p>
              <a:pPr algn="r">
                <a:defRPr/>
              </a:pPr>
              <a:r>
                <a:rPr lang="es-CO" sz="600" b="1" dirty="0">
                  <a:solidFill>
                    <a:prstClr val="white"/>
                  </a:solidFill>
                  <a:cs typeface="Arial" pitchFamily="34" charset="0"/>
                </a:rPr>
                <a:t>Logística</a:t>
              </a:r>
            </a:p>
            <a:p>
              <a:pPr algn="r">
                <a:defRPr/>
              </a:pPr>
              <a:r>
                <a:rPr lang="es-CO" sz="600" b="1" dirty="0">
                  <a:solidFill>
                    <a:prstClr val="white"/>
                  </a:solidFill>
                  <a:cs typeface="Arial" pitchFamily="34" charset="0"/>
                </a:rPr>
                <a:t>Integrada</a:t>
              </a:r>
            </a:p>
          </p:txBody>
        </p:sp>
        <p:sp>
          <p:nvSpPr>
            <p:cNvPr id="137" name="Elipse 136">
              <a:extLst>
                <a:ext uri="{FF2B5EF4-FFF2-40B4-BE49-F238E27FC236}">
                  <a16:creationId xmlns:a16="http://schemas.microsoft.com/office/drawing/2014/main" id="{A4FCC7CB-A5A0-4271-ADC7-021F8C4AD36A}"/>
                </a:ext>
              </a:extLst>
            </p:cNvPr>
            <p:cNvSpPr/>
            <p:nvPr/>
          </p:nvSpPr>
          <p:spPr>
            <a:xfrm>
              <a:off x="3769894" y="3756037"/>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38" name="CuadroTexto 137">
              <a:extLst>
                <a:ext uri="{FF2B5EF4-FFF2-40B4-BE49-F238E27FC236}">
                  <a16:creationId xmlns:a16="http://schemas.microsoft.com/office/drawing/2014/main" id="{90DD6413-9814-4A89-9663-A9CDEBBAFEC1}"/>
                </a:ext>
              </a:extLst>
            </p:cNvPr>
            <p:cNvSpPr txBox="1"/>
            <p:nvPr/>
          </p:nvSpPr>
          <p:spPr>
            <a:xfrm>
              <a:off x="3457800" y="3195701"/>
              <a:ext cx="636713"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Inversión en</a:t>
              </a:r>
            </a:p>
            <a:p>
              <a:pPr algn="r">
                <a:defRPr/>
              </a:pPr>
              <a:r>
                <a:rPr lang="es-CO" sz="600" b="1" dirty="0">
                  <a:solidFill>
                    <a:prstClr val="white"/>
                  </a:solidFill>
                  <a:cs typeface="Arial" pitchFamily="34" charset="0"/>
                </a:rPr>
                <a:t>Poliductos</a:t>
              </a:r>
            </a:p>
          </p:txBody>
        </p:sp>
        <p:sp>
          <p:nvSpPr>
            <p:cNvPr id="139" name="Elipse 138">
              <a:extLst>
                <a:ext uri="{FF2B5EF4-FFF2-40B4-BE49-F238E27FC236}">
                  <a16:creationId xmlns:a16="http://schemas.microsoft.com/office/drawing/2014/main" id="{F536B1C0-3026-4885-9AEB-8E01CBDAE3C8}"/>
                </a:ext>
              </a:extLst>
            </p:cNvPr>
            <p:cNvSpPr/>
            <p:nvPr/>
          </p:nvSpPr>
          <p:spPr>
            <a:xfrm>
              <a:off x="4069741" y="3419942"/>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0" name="Elipse 139">
              <a:extLst>
                <a:ext uri="{FF2B5EF4-FFF2-40B4-BE49-F238E27FC236}">
                  <a16:creationId xmlns:a16="http://schemas.microsoft.com/office/drawing/2014/main" id="{A7CF943D-9206-46F6-92D0-6B034102D45F}"/>
                </a:ext>
              </a:extLst>
            </p:cNvPr>
            <p:cNvSpPr/>
            <p:nvPr/>
          </p:nvSpPr>
          <p:spPr>
            <a:xfrm>
              <a:off x="4237437" y="3044839"/>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1" name="CuadroTexto 140">
              <a:extLst>
                <a:ext uri="{FF2B5EF4-FFF2-40B4-BE49-F238E27FC236}">
                  <a16:creationId xmlns:a16="http://schemas.microsoft.com/office/drawing/2014/main" id="{3EF8F8E8-A30A-49B6-92A1-904E9F9BC4DE}"/>
                </a:ext>
              </a:extLst>
            </p:cNvPr>
            <p:cNvSpPr txBox="1"/>
            <p:nvPr/>
          </p:nvSpPr>
          <p:spPr>
            <a:xfrm>
              <a:off x="3470365" y="2960102"/>
              <a:ext cx="776238"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Optimización de</a:t>
              </a:r>
            </a:p>
            <a:p>
              <a:pPr algn="r">
                <a:defRPr/>
              </a:pPr>
              <a:r>
                <a:rPr lang="es-CO" sz="600" b="1" dirty="0">
                  <a:solidFill>
                    <a:prstClr val="white"/>
                  </a:solidFill>
                  <a:cs typeface="Arial" pitchFamily="34" charset="0"/>
                </a:rPr>
                <a:t>Oleoductos</a:t>
              </a:r>
            </a:p>
          </p:txBody>
        </p:sp>
      </p:grpSp>
      <p:grpSp>
        <p:nvGrpSpPr>
          <p:cNvPr id="142" name="Grupo 141">
            <a:extLst>
              <a:ext uri="{FF2B5EF4-FFF2-40B4-BE49-F238E27FC236}">
                <a16:creationId xmlns:a16="http://schemas.microsoft.com/office/drawing/2014/main" id="{72562C0A-3871-4CB7-B60A-9FA9F01CFC28}"/>
              </a:ext>
            </a:extLst>
          </p:cNvPr>
          <p:cNvGrpSpPr/>
          <p:nvPr/>
        </p:nvGrpSpPr>
        <p:grpSpPr>
          <a:xfrm>
            <a:off x="1645665" y="3693924"/>
            <a:ext cx="1861129" cy="841960"/>
            <a:chOff x="1645665" y="3693924"/>
            <a:chExt cx="1861129" cy="841960"/>
          </a:xfrm>
        </p:grpSpPr>
        <p:sp>
          <p:nvSpPr>
            <p:cNvPr id="143" name="CuadroTexto 142">
              <a:extLst>
                <a:ext uri="{FF2B5EF4-FFF2-40B4-BE49-F238E27FC236}">
                  <a16:creationId xmlns:a16="http://schemas.microsoft.com/office/drawing/2014/main" id="{CF1C62D8-3EBE-4139-864C-98AB7225D5B8}"/>
                </a:ext>
              </a:extLst>
            </p:cNvPr>
            <p:cNvSpPr txBox="1"/>
            <p:nvPr/>
          </p:nvSpPr>
          <p:spPr>
            <a:xfrm>
              <a:off x="1645665" y="3803846"/>
              <a:ext cx="745899" cy="332344"/>
            </a:xfrm>
            <a:prstGeom prst="rect">
              <a:avLst/>
            </a:prstGeom>
            <a:noFill/>
          </p:spPr>
          <p:txBody>
            <a:bodyPr wrap="square" tIns="73125" bIns="73125" rtlCol="0" anchor="t">
              <a:spAutoFit/>
            </a:bodyPr>
            <a:lstStyle/>
            <a:p>
              <a:pPr>
                <a:defRPr/>
              </a:pPr>
              <a:r>
                <a:rPr lang="es-CO" sz="600" b="1" dirty="0">
                  <a:solidFill>
                    <a:srgbClr val="000000"/>
                  </a:solidFill>
                  <a:cs typeface="Arial" pitchFamily="34" charset="0"/>
                </a:rPr>
                <a:t>Integración de refinerías</a:t>
              </a:r>
            </a:p>
          </p:txBody>
        </p:sp>
        <p:sp>
          <p:nvSpPr>
            <p:cNvPr id="144" name="Elipse 143">
              <a:extLst>
                <a:ext uri="{FF2B5EF4-FFF2-40B4-BE49-F238E27FC236}">
                  <a16:creationId xmlns:a16="http://schemas.microsoft.com/office/drawing/2014/main" id="{4473D130-E9A6-4414-9F29-A3A598F1D3C0}"/>
                </a:ext>
              </a:extLst>
            </p:cNvPr>
            <p:cNvSpPr/>
            <p:nvPr/>
          </p:nvSpPr>
          <p:spPr>
            <a:xfrm>
              <a:off x="1810075" y="4115694"/>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5" name="CuadroTexto 144">
              <a:extLst>
                <a:ext uri="{FF2B5EF4-FFF2-40B4-BE49-F238E27FC236}">
                  <a16:creationId xmlns:a16="http://schemas.microsoft.com/office/drawing/2014/main" id="{D86A78E6-B2FF-4A42-B4AD-312AF32A39D3}"/>
                </a:ext>
              </a:extLst>
            </p:cNvPr>
            <p:cNvSpPr txBox="1"/>
            <p:nvPr/>
          </p:nvSpPr>
          <p:spPr>
            <a:xfrm>
              <a:off x="2156393" y="3906114"/>
              <a:ext cx="791821" cy="424677"/>
            </a:xfrm>
            <a:prstGeom prst="rect">
              <a:avLst/>
            </a:prstGeom>
            <a:noFill/>
          </p:spPr>
          <p:txBody>
            <a:bodyPr wrap="square" tIns="73125" bIns="73125" rtlCol="0" anchor="t">
              <a:spAutoFit/>
            </a:bodyPr>
            <a:lstStyle/>
            <a:p>
              <a:pPr algn="ctr">
                <a:defRPr/>
              </a:pPr>
              <a:r>
                <a:rPr lang="es-CO" sz="600" b="1" dirty="0">
                  <a:solidFill>
                    <a:srgbClr val="000000"/>
                  </a:solidFill>
                  <a:cs typeface="Arial" pitchFamily="34" charset="0"/>
                </a:rPr>
                <a:t>Inversiones </a:t>
              </a:r>
            </a:p>
            <a:p>
              <a:pPr algn="ctr">
                <a:defRPr/>
              </a:pPr>
              <a:r>
                <a:rPr lang="es-CO" sz="600" b="1" dirty="0">
                  <a:solidFill>
                    <a:srgbClr val="000000"/>
                  </a:solidFill>
                  <a:cs typeface="Arial" pitchFamily="34" charset="0"/>
                </a:rPr>
                <a:t>para aumentar conversión</a:t>
              </a:r>
            </a:p>
          </p:txBody>
        </p:sp>
        <p:sp>
          <p:nvSpPr>
            <p:cNvPr id="146" name="Elipse 145">
              <a:extLst>
                <a:ext uri="{FF2B5EF4-FFF2-40B4-BE49-F238E27FC236}">
                  <a16:creationId xmlns:a16="http://schemas.microsoft.com/office/drawing/2014/main" id="{D61B898B-0856-4A72-A9A4-6DB03A29861F}"/>
                </a:ext>
              </a:extLst>
            </p:cNvPr>
            <p:cNvSpPr/>
            <p:nvPr/>
          </p:nvSpPr>
          <p:spPr>
            <a:xfrm>
              <a:off x="3243471" y="4114520"/>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7" name="Elipse 146">
              <a:extLst>
                <a:ext uri="{FF2B5EF4-FFF2-40B4-BE49-F238E27FC236}">
                  <a16:creationId xmlns:a16="http://schemas.microsoft.com/office/drawing/2014/main" id="{A1096E39-798E-43B6-A35D-60CF3AB47AA2}"/>
                </a:ext>
              </a:extLst>
            </p:cNvPr>
            <p:cNvSpPr/>
            <p:nvPr/>
          </p:nvSpPr>
          <p:spPr>
            <a:xfrm>
              <a:off x="2547446" y="4283884"/>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8" name="CuadroTexto 147">
              <a:extLst>
                <a:ext uri="{FF2B5EF4-FFF2-40B4-BE49-F238E27FC236}">
                  <a16:creationId xmlns:a16="http://schemas.microsoft.com/office/drawing/2014/main" id="{72B87760-3928-4834-9850-DEB0ACD59BED}"/>
                </a:ext>
              </a:extLst>
            </p:cNvPr>
            <p:cNvSpPr txBox="1"/>
            <p:nvPr/>
          </p:nvSpPr>
          <p:spPr>
            <a:xfrm>
              <a:off x="2562368" y="3693924"/>
              <a:ext cx="944426" cy="424677"/>
            </a:xfrm>
            <a:prstGeom prst="rect">
              <a:avLst/>
            </a:prstGeom>
            <a:noFill/>
          </p:spPr>
          <p:txBody>
            <a:bodyPr wrap="square" tIns="73125" bIns="73125" rtlCol="0" anchor="t">
              <a:spAutoFit/>
            </a:bodyPr>
            <a:lstStyle/>
            <a:p>
              <a:pPr algn="r">
                <a:defRPr/>
              </a:pPr>
              <a:r>
                <a:rPr lang="es-CO" sz="600" b="1" dirty="0">
                  <a:solidFill>
                    <a:srgbClr val="000000"/>
                  </a:solidFill>
                  <a:cs typeface="Arial" pitchFamily="34" charset="0"/>
                </a:rPr>
                <a:t>Rentabilidad en Petroquímica y Biofuels</a:t>
              </a:r>
            </a:p>
          </p:txBody>
        </p:sp>
      </p:grpSp>
      <p:grpSp>
        <p:nvGrpSpPr>
          <p:cNvPr id="154" name="Grupo 153">
            <a:extLst>
              <a:ext uri="{FF2B5EF4-FFF2-40B4-BE49-F238E27FC236}">
                <a16:creationId xmlns:a16="http://schemas.microsoft.com/office/drawing/2014/main" id="{29CA4493-BA09-4A50-9CAD-50AA6ED60F97}"/>
              </a:ext>
            </a:extLst>
          </p:cNvPr>
          <p:cNvGrpSpPr/>
          <p:nvPr/>
        </p:nvGrpSpPr>
        <p:grpSpPr>
          <a:xfrm>
            <a:off x="772109" y="3076425"/>
            <a:ext cx="1226239" cy="744534"/>
            <a:chOff x="772109" y="3076425"/>
            <a:chExt cx="1226239" cy="744534"/>
          </a:xfrm>
        </p:grpSpPr>
        <p:sp>
          <p:nvSpPr>
            <p:cNvPr id="155" name="Elipse 154">
              <a:extLst>
                <a:ext uri="{FF2B5EF4-FFF2-40B4-BE49-F238E27FC236}">
                  <a16:creationId xmlns:a16="http://schemas.microsoft.com/office/drawing/2014/main" id="{D082500E-9772-4763-8CCA-780CF1637704}"/>
                </a:ext>
              </a:extLst>
            </p:cNvPr>
            <p:cNvSpPr/>
            <p:nvPr/>
          </p:nvSpPr>
          <p:spPr>
            <a:xfrm>
              <a:off x="1016800" y="3567924"/>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56" name="CuadroTexto 155">
              <a:extLst>
                <a:ext uri="{FF2B5EF4-FFF2-40B4-BE49-F238E27FC236}">
                  <a16:creationId xmlns:a16="http://schemas.microsoft.com/office/drawing/2014/main" id="{192586CB-55C2-45B2-83E9-F300E115C228}"/>
                </a:ext>
              </a:extLst>
            </p:cNvPr>
            <p:cNvSpPr txBox="1"/>
            <p:nvPr/>
          </p:nvSpPr>
          <p:spPr>
            <a:xfrm>
              <a:off x="1252448" y="3396282"/>
              <a:ext cx="745900" cy="424677"/>
            </a:xfrm>
            <a:prstGeom prst="rect">
              <a:avLst/>
            </a:prstGeom>
            <a:noFill/>
          </p:spPr>
          <p:txBody>
            <a:bodyPr wrap="square" tIns="73125" bIns="73125" rtlCol="0" anchor="t">
              <a:spAutoFit/>
            </a:bodyPr>
            <a:lstStyle/>
            <a:p>
              <a:pPr>
                <a:defRPr/>
              </a:pPr>
              <a:r>
                <a:rPr lang="es-CO" sz="600" b="1" dirty="0">
                  <a:solidFill>
                    <a:prstClr val="white"/>
                  </a:solidFill>
                  <a:cs typeface="Arial" pitchFamily="34" charset="0"/>
                </a:rPr>
                <a:t>Cumplimiento </a:t>
              </a:r>
            </a:p>
            <a:p>
              <a:pPr>
                <a:defRPr/>
              </a:pPr>
              <a:r>
                <a:rPr lang="es-CO" sz="600" b="1" dirty="0">
                  <a:solidFill>
                    <a:prstClr val="white"/>
                  </a:solidFill>
                  <a:cs typeface="Arial" pitchFamily="34" charset="0"/>
                </a:rPr>
                <a:t>de planes de </a:t>
              </a:r>
            </a:p>
            <a:p>
              <a:pPr>
                <a:defRPr/>
              </a:pPr>
              <a:r>
                <a:rPr lang="es-CO" sz="600" b="1" dirty="0">
                  <a:solidFill>
                    <a:prstClr val="white"/>
                  </a:solidFill>
                  <a:cs typeface="Arial" pitchFamily="34" charset="0"/>
                </a:rPr>
                <a:t>desarrollo</a:t>
              </a:r>
            </a:p>
          </p:txBody>
        </p:sp>
        <p:sp>
          <p:nvSpPr>
            <p:cNvPr id="157" name="Elipse 156">
              <a:extLst>
                <a:ext uri="{FF2B5EF4-FFF2-40B4-BE49-F238E27FC236}">
                  <a16:creationId xmlns:a16="http://schemas.microsoft.com/office/drawing/2014/main" id="{683EDBBD-E69D-4DBC-A149-E6A4F3483883}"/>
                </a:ext>
              </a:extLst>
            </p:cNvPr>
            <p:cNvSpPr/>
            <p:nvPr/>
          </p:nvSpPr>
          <p:spPr>
            <a:xfrm>
              <a:off x="772109" y="3203760"/>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58" name="CuadroTexto 157">
              <a:extLst>
                <a:ext uri="{FF2B5EF4-FFF2-40B4-BE49-F238E27FC236}">
                  <a16:creationId xmlns:a16="http://schemas.microsoft.com/office/drawing/2014/main" id="{C5C7CF72-4B04-40E0-A5E0-349AC9BD81DB}"/>
                </a:ext>
              </a:extLst>
            </p:cNvPr>
            <p:cNvSpPr txBox="1"/>
            <p:nvPr/>
          </p:nvSpPr>
          <p:spPr>
            <a:xfrm>
              <a:off x="1011789" y="3076425"/>
              <a:ext cx="978085" cy="332344"/>
            </a:xfrm>
            <a:prstGeom prst="rect">
              <a:avLst/>
            </a:prstGeom>
            <a:noFill/>
          </p:spPr>
          <p:txBody>
            <a:bodyPr wrap="square" tIns="73125" bIns="73125" rtlCol="0" anchor="t">
              <a:spAutoFit/>
            </a:bodyPr>
            <a:lstStyle/>
            <a:p>
              <a:pPr>
                <a:defRPr/>
              </a:pPr>
              <a:r>
                <a:rPr lang="es-CO" sz="600" b="1" dirty="0">
                  <a:solidFill>
                    <a:prstClr val="white"/>
                  </a:solidFill>
                  <a:cs typeface="Arial" pitchFamily="34" charset="0"/>
                </a:rPr>
                <a:t>Manejo de la</a:t>
              </a:r>
            </a:p>
            <a:p>
              <a:pPr>
                <a:defRPr/>
              </a:pPr>
              <a:r>
                <a:rPr lang="es-CO" sz="600" b="1" dirty="0">
                  <a:solidFill>
                    <a:prstClr val="white"/>
                  </a:solidFill>
                  <a:cs typeface="Arial" pitchFamily="34" charset="0"/>
                </a:rPr>
                <a:t>Base</a:t>
              </a:r>
            </a:p>
          </p:txBody>
        </p:sp>
      </p:grpSp>
      <p:pic>
        <p:nvPicPr>
          <p:cNvPr id="161" name="Picture 20" descr="https://d30y9cdsu7xlg0.cloudfront.net/png/1281582-200.png">
            <a:extLst>
              <a:ext uri="{FF2B5EF4-FFF2-40B4-BE49-F238E27FC236}">
                <a16:creationId xmlns:a16="http://schemas.microsoft.com/office/drawing/2014/main" id="{347D2088-C5C5-404A-A355-6C332FB2469A}"/>
              </a:ext>
            </a:extLst>
          </p:cNvPr>
          <p:cNvPicPr>
            <a:picLocks noChangeAspect="1" noChangeArrowheads="1"/>
          </p:cNvPicPr>
          <p:nvPr/>
        </p:nvPicPr>
        <p:blipFill rotWithShape="1">
          <a:blip r:embed="rId15" cstate="print">
            <a:lum bright="70000" contrast="-70000"/>
            <a:extLst>
              <a:ext uri="{28A0092B-C50C-407E-A947-70E740481C1C}">
                <a14:useLocalDpi xmlns:a14="http://schemas.microsoft.com/office/drawing/2010/main"/>
              </a:ext>
            </a:extLst>
          </a:blip>
          <a:srcRect l="14584" t="38198" r="12916"/>
          <a:stretch/>
        </p:blipFill>
        <p:spPr bwMode="auto">
          <a:xfrm>
            <a:off x="1182369" y="2582867"/>
            <a:ext cx="400415" cy="352109"/>
          </a:xfrm>
          <a:prstGeom prst="rect">
            <a:avLst/>
          </a:prstGeom>
          <a:noFill/>
          <a:extLst>
            <a:ext uri="{909E8E84-426E-40DD-AFC4-6F175D3DCCD1}">
              <a14:hiddenFill xmlns:a14="http://schemas.microsoft.com/office/drawing/2010/main">
                <a:solidFill>
                  <a:srgbClr val="FFFFFF"/>
                </a:solidFill>
              </a14:hiddenFill>
            </a:ext>
          </a:extLst>
        </p:spPr>
      </p:pic>
      <p:sp>
        <p:nvSpPr>
          <p:cNvPr id="162" name="Rectangle 8">
            <a:extLst>
              <a:ext uri="{FF2B5EF4-FFF2-40B4-BE49-F238E27FC236}">
                <a16:creationId xmlns:a16="http://schemas.microsoft.com/office/drawing/2014/main" id="{D5AD19EE-EB98-4E06-829E-75F680CF79B1}"/>
              </a:ext>
            </a:extLst>
          </p:cNvPr>
          <p:cNvSpPr>
            <a:spLocks noChangeArrowheads="1"/>
          </p:cNvSpPr>
          <p:nvPr>
            <p:custDataLst>
              <p:tags r:id="rId4"/>
            </p:custDataLst>
          </p:nvPr>
        </p:nvSpPr>
        <p:spPr bwMode="gray">
          <a:xfrm>
            <a:off x="1071179" y="2934278"/>
            <a:ext cx="706925" cy="184666"/>
          </a:xfrm>
          <a:prstGeom prst="rect">
            <a:avLst/>
          </a:prstGeom>
          <a:noFill/>
          <a:ln w="9525" algn="ctr">
            <a:noFill/>
            <a:miter lim="800000"/>
            <a:headEnd type="none" w="lg" len="lg"/>
            <a:tailEnd type="none" w="lg" len="lg"/>
          </a:ln>
        </p:spPr>
        <p:txBody>
          <a:bodyPr wrap="none" lIns="0" tIns="0" rIns="0" bIns="0" anchor="ctr">
            <a:spAutoFit/>
          </a:bodyPr>
          <a:lstStyle/>
          <a:p>
            <a:pPr algn="ctr">
              <a:defRPr/>
            </a:pPr>
            <a:r>
              <a:rPr lang="es-CO" sz="1200" b="1" i="1" dirty="0">
                <a:solidFill>
                  <a:srgbClr val="92D050">
                    <a:lumMod val="20000"/>
                    <a:lumOff val="80000"/>
                  </a:srgbClr>
                </a:solidFill>
                <a:sym typeface="Trebuchet MS" panose="020B0603020202020204" pitchFamily="34" charset="0"/>
              </a:rPr>
              <a:t>Upstream</a:t>
            </a:r>
          </a:p>
        </p:txBody>
      </p:sp>
      <p:sp>
        <p:nvSpPr>
          <p:cNvPr id="108" name="Rectangle 8">
            <a:extLst>
              <a:ext uri="{FF2B5EF4-FFF2-40B4-BE49-F238E27FC236}">
                <a16:creationId xmlns:a16="http://schemas.microsoft.com/office/drawing/2014/main" id="{EADA5726-21E7-49A7-8AA8-F8BB187F9AAC}"/>
              </a:ext>
            </a:extLst>
          </p:cNvPr>
          <p:cNvSpPr>
            <a:spLocks noChangeArrowheads="1"/>
          </p:cNvSpPr>
          <p:nvPr>
            <p:custDataLst>
              <p:tags r:id="rId5"/>
            </p:custDataLst>
          </p:nvPr>
        </p:nvSpPr>
        <p:spPr bwMode="gray">
          <a:xfrm>
            <a:off x="166148" y="4386971"/>
            <a:ext cx="2505904" cy="369332"/>
          </a:xfrm>
          <a:prstGeom prst="rect">
            <a:avLst/>
          </a:prstGeom>
          <a:noFill/>
          <a:ln w="9525" algn="ctr">
            <a:noFill/>
            <a:miter lim="800000"/>
            <a:headEnd type="none" w="lg" len="lg"/>
            <a:tailEnd type="none" w="lg" len="lg"/>
          </a:ln>
        </p:spPr>
        <p:txBody>
          <a:bodyPr wrap="square" lIns="0" tIns="0" rIns="0" bIns="0" anchor="ctr">
            <a:spAutoFit/>
          </a:bodyPr>
          <a:lstStyle/>
          <a:p>
            <a:pPr>
              <a:defRPr/>
            </a:pPr>
            <a:r>
              <a:rPr lang="es-CO" sz="2400" b="1" dirty="0">
                <a:solidFill>
                  <a:srgbClr val="55D100"/>
                </a:solidFill>
                <a:sym typeface="Trebuchet MS" panose="020B0603020202020204" pitchFamily="34" charset="0"/>
              </a:rPr>
              <a:t>Sostenibilidad</a:t>
            </a:r>
          </a:p>
        </p:txBody>
      </p:sp>
      <p:grpSp>
        <p:nvGrpSpPr>
          <p:cNvPr id="164" name="Grupo 163">
            <a:extLst>
              <a:ext uri="{FF2B5EF4-FFF2-40B4-BE49-F238E27FC236}">
                <a16:creationId xmlns:a16="http://schemas.microsoft.com/office/drawing/2014/main" id="{A36C7EB9-6548-4544-BE6F-6D25C9C4725B}"/>
              </a:ext>
            </a:extLst>
          </p:cNvPr>
          <p:cNvGrpSpPr/>
          <p:nvPr/>
        </p:nvGrpSpPr>
        <p:grpSpPr>
          <a:xfrm rot="3183614">
            <a:off x="1673406" y="1401802"/>
            <a:ext cx="1895289" cy="2006604"/>
            <a:chOff x="1608402" y="1475473"/>
            <a:chExt cx="1895289" cy="2006604"/>
          </a:xfrm>
        </p:grpSpPr>
        <p:sp>
          <p:nvSpPr>
            <p:cNvPr id="165" name="CircleSegment">
              <a:extLst>
                <a:ext uri="{FF2B5EF4-FFF2-40B4-BE49-F238E27FC236}">
                  <a16:creationId xmlns:a16="http://schemas.microsoft.com/office/drawing/2014/main" id="{0FFA0451-A264-4F7B-9136-186822329FAB}"/>
                </a:ext>
              </a:extLst>
            </p:cNvPr>
            <p:cNvSpPr>
              <a:spLocks/>
            </p:cNvSpPr>
            <p:nvPr>
              <p:custDataLst>
                <p:tags r:id="rId6"/>
              </p:custDataLst>
            </p:nvPr>
          </p:nvSpPr>
          <p:spPr bwMode="gray">
            <a:xfrm rot="3992011" flipV="1">
              <a:off x="2166140" y="2348676"/>
              <a:ext cx="923258" cy="1343543"/>
            </a:xfrm>
            <a:custGeom>
              <a:avLst/>
              <a:gdLst>
                <a:gd name="T0" fmla="*/ 0 w 1292"/>
                <a:gd name="T1" fmla="*/ 0 h 1938"/>
                <a:gd name="T2" fmla="*/ 2147483647 w 1292"/>
                <a:gd name="T3" fmla="*/ 2147483647 h 1938"/>
                <a:gd name="T4" fmla="*/ 2147483647 w 1292"/>
                <a:gd name="T5" fmla="*/ 2147483647 h 1938"/>
                <a:gd name="T6" fmla="*/ 2147483647 w 1292"/>
                <a:gd name="T7" fmla="*/ 2147483647 h 1938"/>
                <a:gd name="T8" fmla="*/ 2147483647 w 1292"/>
                <a:gd name="T9" fmla="*/ 2147483647 h 1938"/>
                <a:gd name="T10" fmla="*/ 2147483647 w 1292"/>
                <a:gd name="T11" fmla="*/ 2147483647 h 1938"/>
                <a:gd name="T12" fmla="*/ 2147483647 w 1292"/>
                <a:gd name="T13" fmla="*/ 2147483647 h 1938"/>
                <a:gd name="T14" fmla="*/ 2147483647 w 1292"/>
                <a:gd name="T15" fmla="*/ 2147483647 h 1938"/>
                <a:gd name="T16" fmla="*/ 2147483647 w 1292"/>
                <a:gd name="T17" fmla="*/ 2147483647 h 1938"/>
                <a:gd name="T18" fmla="*/ 2147483647 w 1292"/>
                <a:gd name="T19" fmla="*/ 2147483647 h 1938"/>
                <a:gd name="T20" fmla="*/ 2147483647 w 1292"/>
                <a:gd name="T21" fmla="*/ 2147483647 h 1938"/>
                <a:gd name="T22" fmla="*/ 2147483647 w 1292"/>
                <a:gd name="T23" fmla="*/ 2147483647 h 1938"/>
                <a:gd name="T24" fmla="*/ 2147483647 w 1292"/>
                <a:gd name="T25" fmla="*/ 2147483647 h 1938"/>
                <a:gd name="T26" fmla="*/ 2147483647 w 1292"/>
                <a:gd name="T27" fmla="*/ 2147483647 h 1938"/>
                <a:gd name="T28" fmla="*/ 2147483647 w 1292"/>
                <a:gd name="T29" fmla="*/ 2147483647 h 1938"/>
                <a:gd name="T30" fmla="*/ 2147483647 w 1292"/>
                <a:gd name="T31" fmla="*/ 2147483647 h 1938"/>
                <a:gd name="T32" fmla="*/ 2147483647 w 1292"/>
                <a:gd name="T33" fmla="*/ 2147483647 h 1938"/>
                <a:gd name="T34" fmla="*/ 2147483647 w 1292"/>
                <a:gd name="T35" fmla="*/ 2147483647 h 1938"/>
                <a:gd name="T36" fmla="*/ 2147483647 w 1292"/>
                <a:gd name="T37" fmla="*/ 2147483647 h 1938"/>
                <a:gd name="T38" fmla="*/ 2147483647 w 1292"/>
                <a:gd name="T39" fmla="*/ 2147483647 h 1938"/>
                <a:gd name="T40" fmla="*/ 2147483647 w 1292"/>
                <a:gd name="T41" fmla="*/ 2147483647 h 1938"/>
                <a:gd name="T42" fmla="*/ 2147483647 w 1292"/>
                <a:gd name="T43" fmla="*/ 2147483647 h 1938"/>
                <a:gd name="T44" fmla="*/ 2147483647 w 1292"/>
                <a:gd name="T45" fmla="*/ 2147483647 h 1938"/>
                <a:gd name="T46" fmla="*/ 2147483647 w 1292"/>
                <a:gd name="T47" fmla="*/ 2147483647 h 1938"/>
                <a:gd name="T48" fmla="*/ 2147483647 w 1292"/>
                <a:gd name="T49" fmla="*/ 2147483647 h 1938"/>
                <a:gd name="T50" fmla="*/ 2147483647 w 1292"/>
                <a:gd name="T51" fmla="*/ 2147483647 h 1938"/>
                <a:gd name="T52" fmla="*/ 2147483647 w 1292"/>
                <a:gd name="T53" fmla="*/ 2147483647 h 1938"/>
                <a:gd name="T54" fmla="*/ 2147483647 w 1292"/>
                <a:gd name="T55" fmla="*/ 2147483647 h 1938"/>
                <a:gd name="T56" fmla="*/ 2147483647 w 1292"/>
                <a:gd name="T57" fmla="*/ 2147483647 h 1938"/>
                <a:gd name="T58" fmla="*/ 2147483647 w 1292"/>
                <a:gd name="T59" fmla="*/ 2147483647 h 1938"/>
                <a:gd name="T60" fmla="*/ 2147483647 w 1292"/>
                <a:gd name="T61" fmla="*/ 2147483647 h 1938"/>
                <a:gd name="T62" fmla="*/ 2147483647 w 1292"/>
                <a:gd name="T63" fmla="*/ 2147483647 h 1938"/>
                <a:gd name="T64" fmla="*/ 2147483647 w 1292"/>
                <a:gd name="T65" fmla="*/ 2147483647 h 1938"/>
                <a:gd name="T66" fmla="*/ 2147483647 w 1292"/>
                <a:gd name="T67" fmla="*/ 2147483647 h 1938"/>
                <a:gd name="T68" fmla="*/ 2147483647 w 1292"/>
                <a:gd name="T69" fmla="*/ 2147483647 h 1938"/>
                <a:gd name="T70" fmla="*/ 2147483647 w 1292"/>
                <a:gd name="T71" fmla="*/ 2147483647 h 1938"/>
                <a:gd name="T72" fmla="*/ 2147483647 w 1292"/>
                <a:gd name="T73" fmla="*/ 2147483647 h 1938"/>
                <a:gd name="T74" fmla="*/ 2147483647 w 1292"/>
                <a:gd name="T75" fmla="*/ 2147483647 h 1938"/>
                <a:gd name="T76" fmla="*/ 2147483647 w 1292"/>
                <a:gd name="T77" fmla="*/ 2147483647 h 1938"/>
                <a:gd name="T78" fmla="*/ 2147483647 w 1292"/>
                <a:gd name="T79" fmla="*/ 2147483647 h 1938"/>
                <a:gd name="T80" fmla="*/ 2147483647 w 1292"/>
                <a:gd name="T81" fmla="*/ 2147483647 h 1938"/>
                <a:gd name="T82" fmla="*/ 2147483647 w 1292"/>
                <a:gd name="T83" fmla="*/ 2147483647 h 1938"/>
                <a:gd name="T84" fmla="*/ 2147483647 w 1292"/>
                <a:gd name="T85" fmla="*/ 2147483647 h 1938"/>
                <a:gd name="T86" fmla="*/ 2147483647 w 1292"/>
                <a:gd name="T87" fmla="*/ 2147483647 h 1938"/>
                <a:gd name="T88" fmla="*/ 2147483647 w 1292"/>
                <a:gd name="T89" fmla="*/ 2147483647 h 1938"/>
                <a:gd name="T90" fmla="*/ 2147483647 w 1292"/>
                <a:gd name="T91" fmla="*/ 2147483647 h 1938"/>
                <a:gd name="T92" fmla="*/ 2147483647 w 1292"/>
                <a:gd name="T93" fmla="*/ 2147483647 h 1938"/>
                <a:gd name="T94" fmla="*/ 2147483647 w 1292"/>
                <a:gd name="T95" fmla="*/ 2147483647 h 1938"/>
                <a:gd name="T96" fmla="*/ 2147483647 w 1292"/>
                <a:gd name="T97" fmla="*/ 2147483647 h 1938"/>
                <a:gd name="T98" fmla="*/ 2147483647 w 1292"/>
                <a:gd name="T99" fmla="*/ 2147483647 h 1938"/>
                <a:gd name="T100" fmla="*/ 2147483647 w 1292"/>
                <a:gd name="T101" fmla="*/ 2147483647 h 1938"/>
                <a:gd name="T102" fmla="*/ 2147483647 w 1292"/>
                <a:gd name="T103" fmla="*/ 2147483647 h 1938"/>
                <a:gd name="T104" fmla="*/ 0 w 1292"/>
                <a:gd name="T105" fmla="*/ 2147483647 h 1938"/>
                <a:gd name="T106" fmla="*/ 2147483647 w 1292"/>
                <a:gd name="T107" fmla="*/ 2147483647 h 1938"/>
                <a:gd name="T108" fmla="*/ 2147483647 w 1292"/>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2"/>
                <a:gd name="T166" fmla="*/ 0 h 1938"/>
                <a:gd name="T167" fmla="*/ 1292 w 1292"/>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2" h="1938">
                  <a:moveTo>
                    <a:pt x="0" y="0"/>
                  </a:moveTo>
                  <a:lnTo>
                    <a:pt x="0" y="0"/>
                  </a:lnTo>
                  <a:lnTo>
                    <a:pt x="67" y="2"/>
                  </a:lnTo>
                  <a:lnTo>
                    <a:pt x="132" y="6"/>
                  </a:lnTo>
                  <a:lnTo>
                    <a:pt x="197" y="16"/>
                  </a:lnTo>
                  <a:lnTo>
                    <a:pt x="261" y="27"/>
                  </a:lnTo>
                  <a:lnTo>
                    <a:pt x="322" y="41"/>
                  </a:lnTo>
                  <a:lnTo>
                    <a:pt x="384" y="58"/>
                  </a:lnTo>
                  <a:lnTo>
                    <a:pt x="443" y="79"/>
                  </a:lnTo>
                  <a:lnTo>
                    <a:pt x="503" y="102"/>
                  </a:lnTo>
                  <a:lnTo>
                    <a:pt x="560" y="129"/>
                  </a:lnTo>
                  <a:lnTo>
                    <a:pt x="616" y="156"/>
                  </a:lnTo>
                  <a:lnTo>
                    <a:pt x="670" y="188"/>
                  </a:lnTo>
                  <a:lnTo>
                    <a:pt x="722" y="221"/>
                  </a:lnTo>
                  <a:lnTo>
                    <a:pt x="772" y="257"/>
                  </a:lnTo>
                  <a:lnTo>
                    <a:pt x="822" y="296"/>
                  </a:lnTo>
                  <a:lnTo>
                    <a:pt x="868" y="336"/>
                  </a:lnTo>
                  <a:lnTo>
                    <a:pt x="914" y="380"/>
                  </a:lnTo>
                  <a:lnTo>
                    <a:pt x="956" y="424"/>
                  </a:lnTo>
                  <a:lnTo>
                    <a:pt x="997" y="472"/>
                  </a:lnTo>
                  <a:lnTo>
                    <a:pt x="1035" y="520"/>
                  </a:lnTo>
                  <a:lnTo>
                    <a:pt x="1071" y="570"/>
                  </a:lnTo>
                  <a:lnTo>
                    <a:pt x="1104" y="624"/>
                  </a:lnTo>
                  <a:lnTo>
                    <a:pt x="1137" y="678"/>
                  </a:lnTo>
                  <a:lnTo>
                    <a:pt x="1166" y="733"/>
                  </a:lnTo>
                  <a:lnTo>
                    <a:pt x="1191" y="791"/>
                  </a:lnTo>
                  <a:lnTo>
                    <a:pt x="1214" y="848"/>
                  </a:lnTo>
                  <a:lnTo>
                    <a:pt x="1235" y="910"/>
                  </a:lnTo>
                  <a:lnTo>
                    <a:pt x="1252" y="969"/>
                  </a:lnTo>
                  <a:lnTo>
                    <a:pt x="1265" y="1032"/>
                  </a:lnTo>
                  <a:lnTo>
                    <a:pt x="1277" y="1096"/>
                  </a:lnTo>
                  <a:lnTo>
                    <a:pt x="1287" y="1161"/>
                  </a:lnTo>
                  <a:lnTo>
                    <a:pt x="1290" y="1226"/>
                  </a:lnTo>
                  <a:lnTo>
                    <a:pt x="1292" y="1291"/>
                  </a:lnTo>
                  <a:lnTo>
                    <a:pt x="1292" y="1336"/>
                  </a:lnTo>
                  <a:lnTo>
                    <a:pt x="1290" y="1380"/>
                  </a:lnTo>
                  <a:lnTo>
                    <a:pt x="1287" y="1422"/>
                  </a:lnTo>
                  <a:lnTo>
                    <a:pt x="1281" y="1466"/>
                  </a:lnTo>
                  <a:lnTo>
                    <a:pt x="1275" y="1508"/>
                  </a:lnTo>
                  <a:lnTo>
                    <a:pt x="1267" y="1548"/>
                  </a:lnTo>
                  <a:lnTo>
                    <a:pt x="1258" y="1591"/>
                  </a:lnTo>
                  <a:lnTo>
                    <a:pt x="1246" y="1631"/>
                  </a:lnTo>
                  <a:lnTo>
                    <a:pt x="1235" y="1671"/>
                  </a:lnTo>
                  <a:lnTo>
                    <a:pt x="1223" y="1712"/>
                  </a:lnTo>
                  <a:lnTo>
                    <a:pt x="1208" y="1750"/>
                  </a:lnTo>
                  <a:lnTo>
                    <a:pt x="1192" y="1788"/>
                  </a:lnTo>
                  <a:lnTo>
                    <a:pt x="1175" y="1827"/>
                  </a:lnTo>
                  <a:lnTo>
                    <a:pt x="1158" y="1865"/>
                  </a:lnTo>
                  <a:lnTo>
                    <a:pt x="1139" y="1901"/>
                  </a:lnTo>
                  <a:lnTo>
                    <a:pt x="1119" y="1938"/>
                  </a:lnTo>
                  <a:lnTo>
                    <a:pt x="1118" y="1938"/>
                  </a:lnTo>
                  <a:lnTo>
                    <a:pt x="945" y="1911"/>
                  </a:lnTo>
                  <a:lnTo>
                    <a:pt x="772" y="1886"/>
                  </a:lnTo>
                  <a:lnTo>
                    <a:pt x="662" y="1748"/>
                  </a:lnTo>
                  <a:lnTo>
                    <a:pt x="553" y="1612"/>
                  </a:lnTo>
                  <a:lnTo>
                    <a:pt x="551" y="1610"/>
                  </a:lnTo>
                  <a:lnTo>
                    <a:pt x="553" y="1610"/>
                  </a:lnTo>
                  <a:lnTo>
                    <a:pt x="572" y="1575"/>
                  </a:lnTo>
                  <a:lnTo>
                    <a:pt x="589" y="1537"/>
                  </a:lnTo>
                  <a:lnTo>
                    <a:pt x="605" y="1499"/>
                  </a:lnTo>
                  <a:lnTo>
                    <a:pt x="616" y="1460"/>
                  </a:lnTo>
                  <a:lnTo>
                    <a:pt x="626" y="1420"/>
                  </a:lnTo>
                  <a:lnTo>
                    <a:pt x="633" y="1378"/>
                  </a:lnTo>
                  <a:lnTo>
                    <a:pt x="637" y="1336"/>
                  </a:lnTo>
                  <a:lnTo>
                    <a:pt x="639" y="1291"/>
                  </a:lnTo>
                  <a:lnTo>
                    <a:pt x="637" y="1259"/>
                  </a:lnTo>
                  <a:lnTo>
                    <a:pt x="635" y="1226"/>
                  </a:lnTo>
                  <a:lnTo>
                    <a:pt x="632" y="1196"/>
                  </a:lnTo>
                  <a:lnTo>
                    <a:pt x="626" y="1163"/>
                  </a:lnTo>
                  <a:lnTo>
                    <a:pt x="618" y="1132"/>
                  </a:lnTo>
                  <a:lnTo>
                    <a:pt x="610" y="1103"/>
                  </a:lnTo>
                  <a:lnTo>
                    <a:pt x="599" y="1073"/>
                  </a:lnTo>
                  <a:lnTo>
                    <a:pt x="587" y="1044"/>
                  </a:lnTo>
                  <a:lnTo>
                    <a:pt x="576" y="1015"/>
                  </a:lnTo>
                  <a:lnTo>
                    <a:pt x="560" y="988"/>
                  </a:lnTo>
                  <a:lnTo>
                    <a:pt x="545" y="961"/>
                  </a:lnTo>
                  <a:lnTo>
                    <a:pt x="530" y="935"/>
                  </a:lnTo>
                  <a:lnTo>
                    <a:pt x="512" y="910"/>
                  </a:lnTo>
                  <a:lnTo>
                    <a:pt x="493" y="887"/>
                  </a:lnTo>
                  <a:lnTo>
                    <a:pt x="472" y="864"/>
                  </a:lnTo>
                  <a:lnTo>
                    <a:pt x="451" y="841"/>
                  </a:lnTo>
                  <a:lnTo>
                    <a:pt x="430" y="820"/>
                  </a:lnTo>
                  <a:lnTo>
                    <a:pt x="407" y="800"/>
                  </a:lnTo>
                  <a:lnTo>
                    <a:pt x="382" y="781"/>
                  </a:lnTo>
                  <a:lnTo>
                    <a:pt x="357" y="762"/>
                  </a:lnTo>
                  <a:lnTo>
                    <a:pt x="330" y="747"/>
                  </a:lnTo>
                  <a:lnTo>
                    <a:pt x="305" y="731"/>
                  </a:lnTo>
                  <a:lnTo>
                    <a:pt x="276" y="716"/>
                  </a:lnTo>
                  <a:lnTo>
                    <a:pt x="247" y="704"/>
                  </a:lnTo>
                  <a:lnTo>
                    <a:pt x="219" y="693"/>
                  </a:lnTo>
                  <a:lnTo>
                    <a:pt x="190" y="681"/>
                  </a:lnTo>
                  <a:lnTo>
                    <a:pt x="159" y="674"/>
                  </a:lnTo>
                  <a:lnTo>
                    <a:pt x="128" y="666"/>
                  </a:lnTo>
                  <a:lnTo>
                    <a:pt x="97" y="660"/>
                  </a:lnTo>
                  <a:lnTo>
                    <a:pt x="65" y="656"/>
                  </a:lnTo>
                  <a:lnTo>
                    <a:pt x="32" y="655"/>
                  </a:lnTo>
                  <a:lnTo>
                    <a:pt x="0" y="653"/>
                  </a:lnTo>
                  <a:lnTo>
                    <a:pt x="65" y="492"/>
                  </a:lnTo>
                  <a:lnTo>
                    <a:pt x="128" y="327"/>
                  </a:lnTo>
                  <a:lnTo>
                    <a:pt x="65" y="163"/>
                  </a:lnTo>
                  <a:lnTo>
                    <a:pt x="0" y="0"/>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defRPr/>
              </a:pPr>
              <a:endParaRPr lang="es-CO" sz="1463" b="1" dirty="0">
                <a:solidFill>
                  <a:prstClr val="white"/>
                </a:solidFill>
                <a:sym typeface="Trebuchet MS" panose="020B0603020202020204" pitchFamily="34" charset="0"/>
              </a:endParaRPr>
            </a:p>
          </p:txBody>
        </p:sp>
        <p:sp>
          <p:nvSpPr>
            <p:cNvPr id="166" name="CircleSegment">
              <a:extLst>
                <a:ext uri="{FF2B5EF4-FFF2-40B4-BE49-F238E27FC236}">
                  <a16:creationId xmlns:a16="http://schemas.microsoft.com/office/drawing/2014/main" id="{E63585BF-30FB-456C-8C98-54D8E1A1CBE3}"/>
                </a:ext>
              </a:extLst>
            </p:cNvPr>
            <p:cNvSpPr>
              <a:spLocks/>
            </p:cNvSpPr>
            <p:nvPr>
              <p:custDataLst>
                <p:tags r:id="rId7"/>
              </p:custDataLst>
            </p:nvPr>
          </p:nvSpPr>
          <p:spPr bwMode="gray">
            <a:xfrm rot="3992011" flipV="1">
              <a:off x="1772562" y="1538966"/>
              <a:ext cx="1015224" cy="1343544"/>
            </a:xfrm>
            <a:custGeom>
              <a:avLst/>
              <a:gdLst>
                <a:gd name="T0" fmla="*/ 2147483647 w 1421"/>
                <a:gd name="T1" fmla="*/ 2147483647 h 1938"/>
                <a:gd name="T2" fmla="*/ 2147483647 w 1421"/>
                <a:gd name="T3" fmla="*/ 2147483647 h 1938"/>
                <a:gd name="T4" fmla="*/ 2147483647 w 1421"/>
                <a:gd name="T5" fmla="*/ 2147483647 h 1938"/>
                <a:gd name="T6" fmla="*/ 2147483647 w 1421"/>
                <a:gd name="T7" fmla="*/ 2147483647 h 1938"/>
                <a:gd name="T8" fmla="*/ 2147483647 w 1421"/>
                <a:gd name="T9" fmla="*/ 2147483647 h 1938"/>
                <a:gd name="T10" fmla="*/ 2147483647 w 1421"/>
                <a:gd name="T11" fmla="*/ 2147483647 h 1938"/>
                <a:gd name="T12" fmla="*/ 0 w 1421"/>
                <a:gd name="T13" fmla="*/ 2147483647 h 1938"/>
                <a:gd name="T14" fmla="*/ 2147483647 w 1421"/>
                <a:gd name="T15" fmla="*/ 2147483647 h 1938"/>
                <a:gd name="T16" fmla="*/ 2147483647 w 1421"/>
                <a:gd name="T17" fmla="*/ 2147483647 h 1938"/>
                <a:gd name="T18" fmla="*/ 2147483647 w 1421"/>
                <a:gd name="T19" fmla="*/ 2147483647 h 1938"/>
                <a:gd name="T20" fmla="*/ 2147483647 w 1421"/>
                <a:gd name="T21" fmla="*/ 2147483647 h 1938"/>
                <a:gd name="T22" fmla="*/ 2147483647 w 1421"/>
                <a:gd name="T23" fmla="*/ 2147483647 h 1938"/>
                <a:gd name="T24" fmla="*/ 2147483647 w 1421"/>
                <a:gd name="T25" fmla="*/ 2147483647 h 1938"/>
                <a:gd name="T26" fmla="*/ 2147483647 w 1421"/>
                <a:gd name="T27" fmla="*/ 2147483647 h 1938"/>
                <a:gd name="T28" fmla="*/ 2147483647 w 1421"/>
                <a:gd name="T29" fmla="*/ 2147483647 h 1938"/>
                <a:gd name="T30" fmla="*/ 2147483647 w 1421"/>
                <a:gd name="T31" fmla="*/ 2147483647 h 1938"/>
                <a:gd name="T32" fmla="*/ 2147483647 w 1421"/>
                <a:gd name="T33" fmla="*/ 2147483647 h 1938"/>
                <a:gd name="T34" fmla="*/ 2147483647 w 1421"/>
                <a:gd name="T35" fmla="*/ 2147483647 h 1938"/>
                <a:gd name="T36" fmla="*/ 2147483647 w 1421"/>
                <a:gd name="T37" fmla="*/ 2147483647 h 1938"/>
                <a:gd name="T38" fmla="*/ 2147483647 w 1421"/>
                <a:gd name="T39" fmla="*/ 2147483647 h 1938"/>
                <a:gd name="T40" fmla="*/ 2147483647 w 1421"/>
                <a:gd name="T41" fmla="*/ 2147483647 h 1938"/>
                <a:gd name="T42" fmla="*/ 2147483647 w 1421"/>
                <a:gd name="T43" fmla="*/ 2147483647 h 1938"/>
                <a:gd name="T44" fmla="*/ 2147483647 w 1421"/>
                <a:gd name="T45" fmla="*/ 2147483647 h 1938"/>
                <a:gd name="T46" fmla="*/ 2147483647 w 1421"/>
                <a:gd name="T47" fmla="*/ 2147483647 h 1938"/>
                <a:gd name="T48" fmla="*/ 2147483647 w 1421"/>
                <a:gd name="T49" fmla="*/ 2147483647 h 1938"/>
                <a:gd name="T50" fmla="*/ 2147483647 w 1421"/>
                <a:gd name="T51" fmla="*/ 0 h 1938"/>
                <a:gd name="T52" fmla="*/ 2147483647 w 1421"/>
                <a:gd name="T53" fmla="*/ 0 h 1938"/>
                <a:gd name="T54" fmla="*/ 2147483647 w 1421"/>
                <a:gd name="T55" fmla="*/ 2147483647 h 1938"/>
                <a:gd name="T56" fmla="*/ 2147483647 w 1421"/>
                <a:gd name="T57" fmla="*/ 2147483647 h 1938"/>
                <a:gd name="T58" fmla="*/ 2147483647 w 1421"/>
                <a:gd name="T59" fmla="*/ 2147483647 h 1938"/>
                <a:gd name="T60" fmla="*/ 2147483647 w 1421"/>
                <a:gd name="T61" fmla="*/ 2147483647 h 1938"/>
                <a:gd name="T62" fmla="*/ 2147483647 w 1421"/>
                <a:gd name="T63" fmla="*/ 2147483647 h 1938"/>
                <a:gd name="T64" fmla="*/ 2147483647 w 1421"/>
                <a:gd name="T65" fmla="*/ 2147483647 h 1938"/>
                <a:gd name="T66" fmla="*/ 2147483647 w 1421"/>
                <a:gd name="T67" fmla="*/ 2147483647 h 1938"/>
                <a:gd name="T68" fmla="*/ 2147483647 w 1421"/>
                <a:gd name="T69" fmla="*/ 2147483647 h 1938"/>
                <a:gd name="T70" fmla="*/ 2147483647 w 1421"/>
                <a:gd name="T71" fmla="*/ 2147483647 h 1938"/>
                <a:gd name="T72" fmla="*/ 2147483647 w 1421"/>
                <a:gd name="T73" fmla="*/ 2147483647 h 1938"/>
                <a:gd name="T74" fmla="*/ 2147483647 w 1421"/>
                <a:gd name="T75" fmla="*/ 2147483647 h 1938"/>
                <a:gd name="T76" fmla="*/ 2147483647 w 1421"/>
                <a:gd name="T77" fmla="*/ 2147483647 h 1938"/>
                <a:gd name="T78" fmla="*/ 2147483647 w 1421"/>
                <a:gd name="T79" fmla="*/ 2147483647 h 1938"/>
                <a:gd name="T80" fmla="*/ 2147483647 w 1421"/>
                <a:gd name="T81" fmla="*/ 2147483647 h 1938"/>
                <a:gd name="T82" fmla="*/ 2147483647 w 1421"/>
                <a:gd name="T83" fmla="*/ 2147483647 h 1938"/>
                <a:gd name="T84" fmla="*/ 2147483647 w 1421"/>
                <a:gd name="T85" fmla="*/ 2147483647 h 1938"/>
                <a:gd name="T86" fmla="*/ 2147483647 w 1421"/>
                <a:gd name="T87" fmla="*/ 2147483647 h 1938"/>
                <a:gd name="T88" fmla="*/ 2147483647 w 1421"/>
                <a:gd name="T89" fmla="*/ 2147483647 h 1938"/>
                <a:gd name="T90" fmla="*/ 2147483647 w 1421"/>
                <a:gd name="T91" fmla="*/ 2147483647 h 1938"/>
                <a:gd name="T92" fmla="*/ 2147483647 w 1421"/>
                <a:gd name="T93" fmla="*/ 2147483647 h 1938"/>
                <a:gd name="T94" fmla="*/ 2147483647 w 1421"/>
                <a:gd name="T95" fmla="*/ 2147483647 h 1938"/>
                <a:gd name="T96" fmla="*/ 2147483647 w 1421"/>
                <a:gd name="T97" fmla="*/ 2147483647 h 1938"/>
                <a:gd name="T98" fmla="*/ 2147483647 w 1421"/>
                <a:gd name="T99" fmla="*/ 2147483647 h 1938"/>
                <a:gd name="T100" fmla="*/ 2147483647 w 1421"/>
                <a:gd name="T101" fmla="*/ 2147483647 h 1938"/>
                <a:gd name="T102" fmla="*/ 2147483647 w 1421"/>
                <a:gd name="T103" fmla="*/ 2147483647 h 1938"/>
                <a:gd name="T104" fmla="*/ 2147483647 w 1421"/>
                <a:gd name="T105" fmla="*/ 2147483647 h 1938"/>
                <a:gd name="T106" fmla="*/ 2147483647 w 1421"/>
                <a:gd name="T107" fmla="*/ 2147483647 h 1938"/>
                <a:gd name="T108" fmla="*/ 2147483647 w 1421"/>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1"/>
                <a:gd name="T166" fmla="*/ 0 h 1938"/>
                <a:gd name="T167" fmla="*/ 1421 w 1421"/>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1" h="1938">
                  <a:moveTo>
                    <a:pt x="171" y="1938"/>
                  </a:moveTo>
                  <a:lnTo>
                    <a:pt x="171" y="1938"/>
                  </a:lnTo>
                  <a:lnTo>
                    <a:pt x="140" y="1878"/>
                  </a:lnTo>
                  <a:lnTo>
                    <a:pt x="111" y="1819"/>
                  </a:lnTo>
                  <a:lnTo>
                    <a:pt x="86" y="1759"/>
                  </a:lnTo>
                  <a:lnTo>
                    <a:pt x="65" y="1700"/>
                  </a:lnTo>
                  <a:lnTo>
                    <a:pt x="46" y="1639"/>
                  </a:lnTo>
                  <a:lnTo>
                    <a:pt x="30" y="1575"/>
                  </a:lnTo>
                  <a:lnTo>
                    <a:pt x="17" y="1514"/>
                  </a:lnTo>
                  <a:lnTo>
                    <a:pt x="9" y="1453"/>
                  </a:lnTo>
                  <a:lnTo>
                    <a:pt x="3" y="1389"/>
                  </a:lnTo>
                  <a:lnTo>
                    <a:pt x="0" y="1326"/>
                  </a:lnTo>
                  <a:lnTo>
                    <a:pt x="0" y="1265"/>
                  </a:lnTo>
                  <a:lnTo>
                    <a:pt x="3" y="1201"/>
                  </a:lnTo>
                  <a:lnTo>
                    <a:pt x="9" y="1140"/>
                  </a:lnTo>
                  <a:lnTo>
                    <a:pt x="17" y="1078"/>
                  </a:lnTo>
                  <a:lnTo>
                    <a:pt x="28" y="1017"/>
                  </a:lnTo>
                  <a:lnTo>
                    <a:pt x="44" y="958"/>
                  </a:lnTo>
                  <a:lnTo>
                    <a:pt x="61" y="898"/>
                  </a:lnTo>
                  <a:lnTo>
                    <a:pt x="82" y="839"/>
                  </a:lnTo>
                  <a:lnTo>
                    <a:pt x="105" y="781"/>
                  </a:lnTo>
                  <a:lnTo>
                    <a:pt x="130" y="726"/>
                  </a:lnTo>
                  <a:lnTo>
                    <a:pt x="159" y="670"/>
                  </a:lnTo>
                  <a:lnTo>
                    <a:pt x="190" y="616"/>
                  </a:lnTo>
                  <a:lnTo>
                    <a:pt x="224" y="562"/>
                  </a:lnTo>
                  <a:lnTo>
                    <a:pt x="261" y="513"/>
                  </a:lnTo>
                  <a:lnTo>
                    <a:pt x="301" y="463"/>
                  </a:lnTo>
                  <a:lnTo>
                    <a:pt x="342" y="415"/>
                  </a:lnTo>
                  <a:lnTo>
                    <a:pt x="386" y="369"/>
                  </a:lnTo>
                  <a:lnTo>
                    <a:pt x="434" y="327"/>
                  </a:lnTo>
                  <a:lnTo>
                    <a:pt x="484" y="284"/>
                  </a:lnTo>
                  <a:lnTo>
                    <a:pt x="536" y="244"/>
                  </a:lnTo>
                  <a:lnTo>
                    <a:pt x="589" y="208"/>
                  </a:lnTo>
                  <a:lnTo>
                    <a:pt x="645" y="173"/>
                  </a:lnTo>
                  <a:lnTo>
                    <a:pt x="684" y="152"/>
                  </a:lnTo>
                  <a:lnTo>
                    <a:pt x="722" y="133"/>
                  </a:lnTo>
                  <a:lnTo>
                    <a:pt x="762" y="114"/>
                  </a:lnTo>
                  <a:lnTo>
                    <a:pt x="801" y="96"/>
                  </a:lnTo>
                  <a:lnTo>
                    <a:pt x="841" y="81"/>
                  </a:lnTo>
                  <a:lnTo>
                    <a:pt x="881" y="68"/>
                  </a:lnTo>
                  <a:lnTo>
                    <a:pt x="922" y="54"/>
                  </a:lnTo>
                  <a:lnTo>
                    <a:pt x="962" y="43"/>
                  </a:lnTo>
                  <a:lnTo>
                    <a:pt x="1002" y="33"/>
                  </a:lnTo>
                  <a:lnTo>
                    <a:pt x="1045" y="23"/>
                  </a:lnTo>
                  <a:lnTo>
                    <a:pt x="1085" y="18"/>
                  </a:lnTo>
                  <a:lnTo>
                    <a:pt x="1127" y="12"/>
                  </a:lnTo>
                  <a:lnTo>
                    <a:pt x="1168" y="6"/>
                  </a:lnTo>
                  <a:lnTo>
                    <a:pt x="1208" y="4"/>
                  </a:lnTo>
                  <a:lnTo>
                    <a:pt x="1250" y="2"/>
                  </a:lnTo>
                  <a:lnTo>
                    <a:pt x="1291" y="0"/>
                  </a:lnTo>
                  <a:lnTo>
                    <a:pt x="1293" y="0"/>
                  </a:lnTo>
                  <a:lnTo>
                    <a:pt x="1293" y="2"/>
                  </a:lnTo>
                  <a:lnTo>
                    <a:pt x="1356" y="163"/>
                  </a:lnTo>
                  <a:lnTo>
                    <a:pt x="1421" y="328"/>
                  </a:lnTo>
                  <a:lnTo>
                    <a:pt x="1356" y="492"/>
                  </a:lnTo>
                  <a:lnTo>
                    <a:pt x="1293" y="653"/>
                  </a:lnTo>
                  <a:lnTo>
                    <a:pt x="1293" y="655"/>
                  </a:lnTo>
                  <a:lnTo>
                    <a:pt x="1291" y="655"/>
                  </a:lnTo>
                  <a:lnTo>
                    <a:pt x="1250" y="655"/>
                  </a:lnTo>
                  <a:lnTo>
                    <a:pt x="1210" y="658"/>
                  </a:lnTo>
                  <a:lnTo>
                    <a:pt x="1170" y="666"/>
                  </a:lnTo>
                  <a:lnTo>
                    <a:pt x="1129" y="674"/>
                  </a:lnTo>
                  <a:lnTo>
                    <a:pt x="1089" y="687"/>
                  </a:lnTo>
                  <a:lnTo>
                    <a:pt x="1049" y="701"/>
                  </a:lnTo>
                  <a:lnTo>
                    <a:pt x="1010" y="718"/>
                  </a:lnTo>
                  <a:lnTo>
                    <a:pt x="972" y="739"/>
                  </a:lnTo>
                  <a:lnTo>
                    <a:pt x="945" y="756"/>
                  </a:lnTo>
                  <a:lnTo>
                    <a:pt x="918" y="773"/>
                  </a:lnTo>
                  <a:lnTo>
                    <a:pt x="893" y="795"/>
                  </a:lnTo>
                  <a:lnTo>
                    <a:pt x="868" y="814"/>
                  </a:lnTo>
                  <a:lnTo>
                    <a:pt x="845" y="837"/>
                  </a:lnTo>
                  <a:lnTo>
                    <a:pt x="822" y="858"/>
                  </a:lnTo>
                  <a:lnTo>
                    <a:pt x="803" y="883"/>
                  </a:lnTo>
                  <a:lnTo>
                    <a:pt x="783" y="906"/>
                  </a:lnTo>
                  <a:lnTo>
                    <a:pt x="764" y="931"/>
                  </a:lnTo>
                  <a:lnTo>
                    <a:pt x="747" y="958"/>
                  </a:lnTo>
                  <a:lnTo>
                    <a:pt x="732" y="984"/>
                  </a:lnTo>
                  <a:lnTo>
                    <a:pt x="718" y="1011"/>
                  </a:lnTo>
                  <a:lnTo>
                    <a:pt x="705" y="1040"/>
                  </a:lnTo>
                  <a:lnTo>
                    <a:pt x="693" y="1069"/>
                  </a:lnTo>
                  <a:lnTo>
                    <a:pt x="684" y="1098"/>
                  </a:lnTo>
                  <a:lnTo>
                    <a:pt x="676" y="1126"/>
                  </a:lnTo>
                  <a:lnTo>
                    <a:pt x="668" y="1157"/>
                  </a:lnTo>
                  <a:lnTo>
                    <a:pt x="662" y="1186"/>
                  </a:lnTo>
                  <a:lnTo>
                    <a:pt x="657" y="1217"/>
                  </a:lnTo>
                  <a:lnTo>
                    <a:pt x="655" y="1247"/>
                  </a:lnTo>
                  <a:lnTo>
                    <a:pt x="653" y="1278"/>
                  </a:lnTo>
                  <a:lnTo>
                    <a:pt x="653" y="1309"/>
                  </a:lnTo>
                  <a:lnTo>
                    <a:pt x="655" y="1339"/>
                  </a:lnTo>
                  <a:lnTo>
                    <a:pt x="657" y="1370"/>
                  </a:lnTo>
                  <a:lnTo>
                    <a:pt x="662" y="1401"/>
                  </a:lnTo>
                  <a:lnTo>
                    <a:pt x="668" y="1433"/>
                  </a:lnTo>
                  <a:lnTo>
                    <a:pt x="676" y="1462"/>
                  </a:lnTo>
                  <a:lnTo>
                    <a:pt x="685" y="1493"/>
                  </a:lnTo>
                  <a:lnTo>
                    <a:pt x="695" y="1524"/>
                  </a:lnTo>
                  <a:lnTo>
                    <a:pt x="708" y="1552"/>
                  </a:lnTo>
                  <a:lnTo>
                    <a:pt x="722" y="1583"/>
                  </a:lnTo>
                  <a:lnTo>
                    <a:pt x="737" y="1612"/>
                  </a:lnTo>
                  <a:lnTo>
                    <a:pt x="564" y="1637"/>
                  </a:lnTo>
                  <a:lnTo>
                    <a:pt x="390" y="1664"/>
                  </a:lnTo>
                  <a:lnTo>
                    <a:pt x="280" y="1800"/>
                  </a:lnTo>
                  <a:lnTo>
                    <a:pt x="171" y="1938"/>
                  </a:lnTo>
                  <a:close/>
                </a:path>
              </a:pathLst>
            </a:custGeom>
            <a:solidFill>
              <a:schemeClr val="accent5">
                <a:lumMod val="50000"/>
              </a:schemeClr>
            </a:solidFill>
            <a:ln w="12700" cap="rnd">
              <a:solidFill>
                <a:schemeClr val="bg1"/>
              </a:solidFill>
              <a:round/>
              <a:headEnd/>
              <a:tailEnd/>
            </a:ln>
          </p:spPr>
          <p:txBody>
            <a:bodyPr lIns="84419" tIns="42210" rIns="84419" bIns="42210" anchor="ctr"/>
            <a:lstStyle/>
            <a:p>
              <a:pPr>
                <a:defRPr/>
              </a:pPr>
              <a:endParaRPr lang="es-CO" sz="1463" dirty="0">
                <a:solidFill>
                  <a:prstClr val="white"/>
                </a:solidFill>
                <a:sym typeface="Trebuchet MS" panose="020B0603020202020204" pitchFamily="34" charset="0"/>
              </a:endParaRPr>
            </a:p>
          </p:txBody>
        </p:sp>
        <p:sp>
          <p:nvSpPr>
            <p:cNvPr id="167" name="CircleSegment">
              <a:extLst>
                <a:ext uri="{FF2B5EF4-FFF2-40B4-BE49-F238E27FC236}">
                  <a16:creationId xmlns:a16="http://schemas.microsoft.com/office/drawing/2014/main" id="{A4F40C5D-79C6-4F48-AD28-81BABB5254CC}"/>
                </a:ext>
              </a:extLst>
            </p:cNvPr>
            <p:cNvSpPr>
              <a:spLocks/>
            </p:cNvSpPr>
            <p:nvPr>
              <p:custDataLst>
                <p:tags r:id="rId8"/>
              </p:custDataLst>
            </p:nvPr>
          </p:nvSpPr>
          <p:spPr bwMode="gray">
            <a:xfrm rot="3992011" flipV="1">
              <a:off x="2366550" y="1938405"/>
              <a:ext cx="1600074" cy="674209"/>
            </a:xfrm>
            <a:custGeom>
              <a:avLst/>
              <a:gdLst>
                <a:gd name="T0" fmla="*/ 2147483647 w 2239"/>
                <a:gd name="T1" fmla="*/ 2147483647 h 972"/>
                <a:gd name="T2" fmla="*/ 2147483647 w 2239"/>
                <a:gd name="T3" fmla="*/ 2147483647 h 972"/>
                <a:gd name="T4" fmla="*/ 2147483647 w 2239"/>
                <a:gd name="T5" fmla="*/ 2147483647 h 972"/>
                <a:gd name="T6" fmla="*/ 2147483647 w 2239"/>
                <a:gd name="T7" fmla="*/ 2147483647 h 972"/>
                <a:gd name="T8" fmla="*/ 2147483647 w 2239"/>
                <a:gd name="T9" fmla="*/ 2147483647 h 972"/>
                <a:gd name="T10" fmla="*/ 2147483647 w 2239"/>
                <a:gd name="T11" fmla="*/ 2147483647 h 972"/>
                <a:gd name="T12" fmla="*/ 2147483647 w 2239"/>
                <a:gd name="T13" fmla="*/ 2147483647 h 972"/>
                <a:gd name="T14" fmla="*/ 2147483647 w 2239"/>
                <a:gd name="T15" fmla="*/ 2147483647 h 972"/>
                <a:gd name="T16" fmla="*/ 2147483647 w 2239"/>
                <a:gd name="T17" fmla="*/ 2147483647 h 972"/>
                <a:gd name="T18" fmla="*/ 2147483647 w 2239"/>
                <a:gd name="T19" fmla="*/ 2147483647 h 972"/>
                <a:gd name="T20" fmla="*/ 2147483647 w 2239"/>
                <a:gd name="T21" fmla="*/ 2147483647 h 972"/>
                <a:gd name="T22" fmla="*/ 2147483647 w 2239"/>
                <a:gd name="T23" fmla="*/ 2147483647 h 972"/>
                <a:gd name="T24" fmla="*/ 2147483647 w 2239"/>
                <a:gd name="T25" fmla="*/ 2147483647 h 972"/>
                <a:gd name="T26" fmla="*/ 2147483647 w 2239"/>
                <a:gd name="T27" fmla="*/ 2147483647 h 972"/>
                <a:gd name="T28" fmla="*/ 2147483647 w 2239"/>
                <a:gd name="T29" fmla="*/ 2147483647 h 972"/>
                <a:gd name="T30" fmla="*/ 2147483647 w 2239"/>
                <a:gd name="T31" fmla="*/ 2147483647 h 972"/>
                <a:gd name="T32" fmla="*/ 2147483647 w 2239"/>
                <a:gd name="T33" fmla="*/ 2147483647 h 972"/>
                <a:gd name="T34" fmla="*/ 2147483647 w 2239"/>
                <a:gd name="T35" fmla="*/ 2147483647 h 972"/>
                <a:gd name="T36" fmla="*/ 2147483647 w 2239"/>
                <a:gd name="T37" fmla="*/ 2147483647 h 972"/>
                <a:gd name="T38" fmla="*/ 2147483647 w 2239"/>
                <a:gd name="T39" fmla="*/ 2147483647 h 972"/>
                <a:gd name="T40" fmla="*/ 2147483647 w 2239"/>
                <a:gd name="T41" fmla="*/ 2147483647 h 972"/>
                <a:gd name="T42" fmla="*/ 2147483647 w 2239"/>
                <a:gd name="T43" fmla="*/ 2147483647 h 972"/>
                <a:gd name="T44" fmla="*/ 2147483647 w 2239"/>
                <a:gd name="T45" fmla="*/ 2147483647 h 972"/>
                <a:gd name="T46" fmla="*/ 2147483647 w 2239"/>
                <a:gd name="T47" fmla="*/ 2147483647 h 972"/>
                <a:gd name="T48" fmla="*/ 2147483647 w 2239"/>
                <a:gd name="T49" fmla="*/ 2147483647 h 972"/>
                <a:gd name="T50" fmla="*/ 0 w 2239"/>
                <a:gd name="T51" fmla="*/ 2147483647 h 972"/>
                <a:gd name="T52" fmla="*/ 0 w 2239"/>
                <a:gd name="T53" fmla="*/ 2147483647 h 972"/>
                <a:gd name="T54" fmla="*/ 2147483647 w 2239"/>
                <a:gd name="T55" fmla="*/ 2147483647 h 972"/>
                <a:gd name="T56" fmla="*/ 2147483647 w 2239"/>
                <a:gd name="T57" fmla="*/ 2147483647 h 972"/>
                <a:gd name="T58" fmla="*/ 2147483647 w 2239"/>
                <a:gd name="T59" fmla="*/ 2147483647 h 972"/>
                <a:gd name="T60" fmla="*/ 2147483647 w 2239"/>
                <a:gd name="T61" fmla="*/ 0 h 972"/>
                <a:gd name="T62" fmla="*/ 2147483647 w 2239"/>
                <a:gd name="T63" fmla="*/ 0 h 972"/>
                <a:gd name="T64" fmla="*/ 2147483647 w 2239"/>
                <a:gd name="T65" fmla="*/ 2147483647 h 972"/>
                <a:gd name="T66" fmla="*/ 2147483647 w 2239"/>
                <a:gd name="T67" fmla="*/ 2147483647 h 972"/>
                <a:gd name="T68" fmla="*/ 2147483647 w 2239"/>
                <a:gd name="T69" fmla="*/ 2147483647 h 972"/>
                <a:gd name="T70" fmla="*/ 2147483647 w 2239"/>
                <a:gd name="T71" fmla="*/ 2147483647 h 972"/>
                <a:gd name="T72" fmla="*/ 2147483647 w 2239"/>
                <a:gd name="T73" fmla="*/ 2147483647 h 972"/>
                <a:gd name="T74" fmla="*/ 2147483647 w 2239"/>
                <a:gd name="T75" fmla="*/ 2147483647 h 972"/>
                <a:gd name="T76" fmla="*/ 2147483647 w 2239"/>
                <a:gd name="T77" fmla="*/ 2147483647 h 972"/>
                <a:gd name="T78" fmla="*/ 2147483647 w 2239"/>
                <a:gd name="T79" fmla="*/ 2147483647 h 972"/>
                <a:gd name="T80" fmla="*/ 2147483647 w 2239"/>
                <a:gd name="T81" fmla="*/ 2147483647 h 972"/>
                <a:gd name="T82" fmla="*/ 2147483647 w 2239"/>
                <a:gd name="T83" fmla="*/ 2147483647 h 972"/>
                <a:gd name="T84" fmla="*/ 2147483647 w 2239"/>
                <a:gd name="T85" fmla="*/ 2147483647 h 972"/>
                <a:gd name="T86" fmla="*/ 2147483647 w 2239"/>
                <a:gd name="T87" fmla="*/ 2147483647 h 972"/>
                <a:gd name="T88" fmla="*/ 2147483647 w 2239"/>
                <a:gd name="T89" fmla="*/ 2147483647 h 972"/>
                <a:gd name="T90" fmla="*/ 2147483647 w 2239"/>
                <a:gd name="T91" fmla="*/ 2147483647 h 972"/>
                <a:gd name="T92" fmla="*/ 2147483647 w 2239"/>
                <a:gd name="T93" fmla="*/ 2147483647 h 972"/>
                <a:gd name="T94" fmla="*/ 2147483647 w 2239"/>
                <a:gd name="T95" fmla="*/ 2147483647 h 972"/>
                <a:gd name="T96" fmla="*/ 2147483647 w 2239"/>
                <a:gd name="T97" fmla="*/ 2147483647 h 972"/>
                <a:gd name="T98" fmla="*/ 2147483647 w 2239"/>
                <a:gd name="T99" fmla="*/ 2147483647 h 972"/>
                <a:gd name="T100" fmla="*/ 2147483647 w 2239"/>
                <a:gd name="T101" fmla="*/ 2147483647 h 972"/>
                <a:gd name="T102" fmla="*/ 2147483647 w 2239"/>
                <a:gd name="T103" fmla="*/ 2147483647 h 972"/>
                <a:gd name="T104" fmla="*/ 2147483647 w 2239"/>
                <a:gd name="T105" fmla="*/ 2147483647 h 972"/>
                <a:gd name="T106" fmla="*/ 2147483647 w 2239"/>
                <a:gd name="T107" fmla="*/ 2147483647 h 972"/>
                <a:gd name="T108" fmla="*/ 2147483647 w 2239"/>
                <a:gd name="T109" fmla="*/ 2147483647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39"/>
                <a:gd name="T166" fmla="*/ 0 h 972"/>
                <a:gd name="T167" fmla="*/ 2239 w 2239"/>
                <a:gd name="T168" fmla="*/ 972 h 9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39" h="972">
                  <a:moveTo>
                    <a:pt x="2239" y="328"/>
                  </a:moveTo>
                  <a:lnTo>
                    <a:pt x="2239" y="328"/>
                  </a:lnTo>
                  <a:lnTo>
                    <a:pt x="2205" y="385"/>
                  </a:lnTo>
                  <a:lnTo>
                    <a:pt x="2166" y="439"/>
                  </a:lnTo>
                  <a:lnTo>
                    <a:pt x="2128" y="491"/>
                  </a:lnTo>
                  <a:lnTo>
                    <a:pt x="2086" y="541"/>
                  </a:lnTo>
                  <a:lnTo>
                    <a:pt x="2042" y="587"/>
                  </a:lnTo>
                  <a:lnTo>
                    <a:pt x="1996" y="631"/>
                  </a:lnTo>
                  <a:lnTo>
                    <a:pt x="1949" y="673"/>
                  </a:lnTo>
                  <a:lnTo>
                    <a:pt x="1899" y="712"/>
                  </a:lnTo>
                  <a:lnTo>
                    <a:pt x="1848" y="748"/>
                  </a:lnTo>
                  <a:lnTo>
                    <a:pt x="1796" y="783"/>
                  </a:lnTo>
                  <a:lnTo>
                    <a:pt x="1742" y="813"/>
                  </a:lnTo>
                  <a:lnTo>
                    <a:pt x="1686" y="842"/>
                  </a:lnTo>
                  <a:lnTo>
                    <a:pt x="1629" y="869"/>
                  </a:lnTo>
                  <a:lnTo>
                    <a:pt x="1571" y="892"/>
                  </a:lnTo>
                  <a:lnTo>
                    <a:pt x="1513" y="911"/>
                  </a:lnTo>
                  <a:lnTo>
                    <a:pt x="1454" y="928"/>
                  </a:lnTo>
                  <a:lnTo>
                    <a:pt x="1392" y="944"/>
                  </a:lnTo>
                  <a:lnTo>
                    <a:pt x="1331" y="955"/>
                  </a:lnTo>
                  <a:lnTo>
                    <a:pt x="1269" y="963"/>
                  </a:lnTo>
                  <a:lnTo>
                    <a:pt x="1208" y="970"/>
                  </a:lnTo>
                  <a:lnTo>
                    <a:pt x="1146" y="972"/>
                  </a:lnTo>
                  <a:lnTo>
                    <a:pt x="1083" y="972"/>
                  </a:lnTo>
                  <a:lnTo>
                    <a:pt x="1022" y="969"/>
                  </a:lnTo>
                  <a:lnTo>
                    <a:pt x="958" y="963"/>
                  </a:lnTo>
                  <a:lnTo>
                    <a:pt x="897" y="953"/>
                  </a:lnTo>
                  <a:lnTo>
                    <a:pt x="833" y="942"/>
                  </a:lnTo>
                  <a:lnTo>
                    <a:pt x="772" y="926"/>
                  </a:lnTo>
                  <a:lnTo>
                    <a:pt x="710" y="907"/>
                  </a:lnTo>
                  <a:lnTo>
                    <a:pt x="651" y="886"/>
                  </a:lnTo>
                  <a:lnTo>
                    <a:pt x="589" y="861"/>
                  </a:lnTo>
                  <a:lnTo>
                    <a:pt x="530" y="832"/>
                  </a:lnTo>
                  <a:lnTo>
                    <a:pt x="472" y="800"/>
                  </a:lnTo>
                  <a:lnTo>
                    <a:pt x="434" y="779"/>
                  </a:lnTo>
                  <a:lnTo>
                    <a:pt x="397" y="754"/>
                  </a:lnTo>
                  <a:lnTo>
                    <a:pt x="363" y="729"/>
                  </a:lnTo>
                  <a:lnTo>
                    <a:pt x="328" y="704"/>
                  </a:lnTo>
                  <a:lnTo>
                    <a:pt x="295" y="677"/>
                  </a:lnTo>
                  <a:lnTo>
                    <a:pt x="263" y="650"/>
                  </a:lnTo>
                  <a:lnTo>
                    <a:pt x="230" y="621"/>
                  </a:lnTo>
                  <a:lnTo>
                    <a:pt x="201" y="591"/>
                  </a:lnTo>
                  <a:lnTo>
                    <a:pt x="172" y="562"/>
                  </a:lnTo>
                  <a:lnTo>
                    <a:pt x="144" y="529"/>
                  </a:lnTo>
                  <a:lnTo>
                    <a:pt x="117" y="499"/>
                  </a:lnTo>
                  <a:lnTo>
                    <a:pt x="92" y="466"/>
                  </a:lnTo>
                  <a:lnTo>
                    <a:pt x="67" y="431"/>
                  </a:lnTo>
                  <a:lnTo>
                    <a:pt x="44" y="399"/>
                  </a:lnTo>
                  <a:lnTo>
                    <a:pt x="21" y="362"/>
                  </a:lnTo>
                  <a:lnTo>
                    <a:pt x="0" y="328"/>
                  </a:lnTo>
                  <a:lnTo>
                    <a:pt x="0" y="326"/>
                  </a:lnTo>
                  <a:lnTo>
                    <a:pt x="1" y="326"/>
                  </a:lnTo>
                  <a:lnTo>
                    <a:pt x="109" y="190"/>
                  </a:lnTo>
                  <a:lnTo>
                    <a:pt x="219" y="52"/>
                  </a:lnTo>
                  <a:lnTo>
                    <a:pt x="393" y="27"/>
                  </a:lnTo>
                  <a:lnTo>
                    <a:pt x="564" y="2"/>
                  </a:lnTo>
                  <a:lnTo>
                    <a:pt x="564" y="0"/>
                  </a:lnTo>
                  <a:lnTo>
                    <a:pt x="566" y="2"/>
                  </a:lnTo>
                  <a:lnTo>
                    <a:pt x="566" y="0"/>
                  </a:lnTo>
                  <a:lnTo>
                    <a:pt x="566" y="2"/>
                  </a:lnTo>
                  <a:lnTo>
                    <a:pt x="587" y="36"/>
                  </a:lnTo>
                  <a:lnTo>
                    <a:pt x="610" y="69"/>
                  </a:lnTo>
                  <a:lnTo>
                    <a:pt x="637" y="102"/>
                  </a:lnTo>
                  <a:lnTo>
                    <a:pt x="664" y="132"/>
                  </a:lnTo>
                  <a:lnTo>
                    <a:pt x="695" y="161"/>
                  </a:lnTo>
                  <a:lnTo>
                    <a:pt x="728" y="188"/>
                  </a:lnTo>
                  <a:lnTo>
                    <a:pt x="762" y="213"/>
                  </a:lnTo>
                  <a:lnTo>
                    <a:pt x="799" y="234"/>
                  </a:lnTo>
                  <a:lnTo>
                    <a:pt x="827" y="251"/>
                  </a:lnTo>
                  <a:lnTo>
                    <a:pt x="856" y="265"/>
                  </a:lnTo>
                  <a:lnTo>
                    <a:pt x="887" y="276"/>
                  </a:lnTo>
                  <a:lnTo>
                    <a:pt x="918" y="288"/>
                  </a:lnTo>
                  <a:lnTo>
                    <a:pt x="947" y="297"/>
                  </a:lnTo>
                  <a:lnTo>
                    <a:pt x="977" y="305"/>
                  </a:lnTo>
                  <a:lnTo>
                    <a:pt x="1008" y="311"/>
                  </a:lnTo>
                  <a:lnTo>
                    <a:pt x="1039" y="314"/>
                  </a:lnTo>
                  <a:lnTo>
                    <a:pt x="1070" y="318"/>
                  </a:lnTo>
                  <a:lnTo>
                    <a:pt x="1102" y="320"/>
                  </a:lnTo>
                  <a:lnTo>
                    <a:pt x="1133" y="320"/>
                  </a:lnTo>
                  <a:lnTo>
                    <a:pt x="1164" y="318"/>
                  </a:lnTo>
                  <a:lnTo>
                    <a:pt x="1194" y="316"/>
                  </a:lnTo>
                  <a:lnTo>
                    <a:pt x="1223" y="311"/>
                  </a:lnTo>
                  <a:lnTo>
                    <a:pt x="1254" y="305"/>
                  </a:lnTo>
                  <a:lnTo>
                    <a:pt x="1285" y="299"/>
                  </a:lnTo>
                  <a:lnTo>
                    <a:pt x="1314" y="290"/>
                  </a:lnTo>
                  <a:lnTo>
                    <a:pt x="1342" y="280"/>
                  </a:lnTo>
                  <a:lnTo>
                    <a:pt x="1371" y="268"/>
                  </a:lnTo>
                  <a:lnTo>
                    <a:pt x="1400" y="255"/>
                  </a:lnTo>
                  <a:lnTo>
                    <a:pt x="1427" y="242"/>
                  </a:lnTo>
                  <a:lnTo>
                    <a:pt x="1454" y="226"/>
                  </a:lnTo>
                  <a:lnTo>
                    <a:pt x="1479" y="209"/>
                  </a:lnTo>
                  <a:lnTo>
                    <a:pt x="1504" y="192"/>
                  </a:lnTo>
                  <a:lnTo>
                    <a:pt x="1529" y="172"/>
                  </a:lnTo>
                  <a:lnTo>
                    <a:pt x="1552" y="151"/>
                  </a:lnTo>
                  <a:lnTo>
                    <a:pt x="1575" y="130"/>
                  </a:lnTo>
                  <a:lnTo>
                    <a:pt x="1598" y="107"/>
                  </a:lnTo>
                  <a:lnTo>
                    <a:pt x="1617" y="82"/>
                  </a:lnTo>
                  <a:lnTo>
                    <a:pt x="1636" y="57"/>
                  </a:lnTo>
                  <a:lnTo>
                    <a:pt x="1655" y="31"/>
                  </a:lnTo>
                  <a:lnTo>
                    <a:pt x="1673" y="2"/>
                  </a:lnTo>
                  <a:lnTo>
                    <a:pt x="1782" y="138"/>
                  </a:lnTo>
                  <a:lnTo>
                    <a:pt x="1892" y="276"/>
                  </a:lnTo>
                  <a:lnTo>
                    <a:pt x="2065" y="303"/>
                  </a:lnTo>
                  <a:lnTo>
                    <a:pt x="2239" y="328"/>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endParaRPr>
            </a:p>
          </p:txBody>
        </p:sp>
      </p:grpSp>
      <p:sp>
        <p:nvSpPr>
          <p:cNvPr id="168" name="Rectángulo 167">
            <a:extLst>
              <a:ext uri="{FF2B5EF4-FFF2-40B4-BE49-F238E27FC236}">
                <a16:creationId xmlns:a16="http://schemas.microsoft.com/office/drawing/2014/main" id="{DC936CDE-4233-4D0E-B33B-1FC1833D7810}"/>
              </a:ext>
            </a:extLst>
          </p:cNvPr>
          <p:cNvSpPr/>
          <p:nvPr/>
        </p:nvSpPr>
        <p:spPr>
          <a:xfrm rot="7237829">
            <a:off x="2016323" y="1843659"/>
            <a:ext cx="1241652" cy="1332941"/>
          </a:xfrm>
          <a:prstGeom prst="rect">
            <a:avLst/>
          </a:prstGeom>
          <a:noFill/>
        </p:spPr>
        <p:txBody>
          <a:bodyPr spcFirstLastPara="1" wrap="none" lIns="74295" tIns="37148" rIns="74295" bIns="37148" numCol="1">
            <a:prstTxWarp prst="textArchUp">
              <a:avLst>
                <a:gd name="adj" fmla="val 12669688"/>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Eficiencia en Costos y</a:t>
            </a:r>
          </a:p>
          <a:p>
            <a:pPr algn="ctr">
              <a:defRPr/>
            </a:pPr>
            <a:r>
              <a:rPr lang="es-ES" sz="900" dirty="0">
                <a:ln w="0"/>
                <a:solidFill>
                  <a:prstClr val="white"/>
                </a:solidFill>
                <a:effectLst>
                  <a:outerShdw blurRad="38100" dist="19050" dir="2700000" algn="tl" rotWithShape="0">
                    <a:prstClr val="black">
                      <a:alpha val="40000"/>
                    </a:prstClr>
                  </a:outerShdw>
                </a:effectLst>
              </a:rPr>
              <a:t> Protección de la Caja</a:t>
            </a:r>
          </a:p>
        </p:txBody>
      </p:sp>
      <p:sp>
        <p:nvSpPr>
          <p:cNvPr id="169" name="Rectángulo 168">
            <a:extLst>
              <a:ext uri="{FF2B5EF4-FFF2-40B4-BE49-F238E27FC236}">
                <a16:creationId xmlns:a16="http://schemas.microsoft.com/office/drawing/2014/main" id="{A23049F5-2FEF-416B-8795-648DFE280FCC}"/>
              </a:ext>
            </a:extLst>
          </p:cNvPr>
          <p:cNvSpPr/>
          <p:nvPr/>
        </p:nvSpPr>
        <p:spPr>
          <a:xfrm rot="3958172">
            <a:off x="2038382" y="1904469"/>
            <a:ext cx="1174320" cy="1262314"/>
          </a:xfrm>
          <a:prstGeom prst="rect">
            <a:avLst/>
          </a:prstGeom>
          <a:noFill/>
        </p:spPr>
        <p:txBody>
          <a:bodyPr spcFirstLastPara="1" wrap="none" lIns="74295" tIns="37148" rIns="74295" bIns="37148" numCol="1">
            <a:prstTxWarp prst="textArchDown">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Estricta </a:t>
            </a:r>
          </a:p>
          <a:p>
            <a:pPr algn="ctr">
              <a:defRPr/>
            </a:pPr>
            <a:r>
              <a:rPr lang="es-ES" sz="900" dirty="0">
                <a:ln w="0"/>
                <a:solidFill>
                  <a:prstClr val="white"/>
                </a:solidFill>
                <a:effectLst>
                  <a:outerShdw blurRad="38100" dist="19050" dir="2700000" algn="tl" rotWithShape="0">
                    <a:prstClr val="black">
                      <a:alpha val="40000"/>
                    </a:prstClr>
                  </a:outerShdw>
                </a:effectLst>
              </a:rPr>
              <a:t>Disciplina de Capital</a:t>
            </a:r>
          </a:p>
        </p:txBody>
      </p:sp>
      <p:sp>
        <p:nvSpPr>
          <p:cNvPr id="170" name="Rectángulo 169">
            <a:extLst>
              <a:ext uri="{FF2B5EF4-FFF2-40B4-BE49-F238E27FC236}">
                <a16:creationId xmlns:a16="http://schemas.microsoft.com/office/drawing/2014/main" id="{E3E5E8E9-BF94-4FBB-8341-AD658CBCCFE5}"/>
              </a:ext>
            </a:extLst>
          </p:cNvPr>
          <p:cNvSpPr/>
          <p:nvPr/>
        </p:nvSpPr>
        <p:spPr>
          <a:xfrm rot="674608">
            <a:off x="2151000" y="1935209"/>
            <a:ext cx="1009893" cy="1217352"/>
          </a:xfrm>
          <a:prstGeom prst="rect">
            <a:avLst/>
          </a:prstGeom>
          <a:noFill/>
        </p:spPr>
        <p:txBody>
          <a:bodyPr spcFirstLastPara="1" wrap="none" lIns="74295" tIns="37148" rIns="74295" bIns="37148" numCol="1">
            <a:prstTxWarp prst="textArchUp">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Crecimiento </a:t>
            </a:r>
          </a:p>
          <a:p>
            <a:pPr algn="ctr">
              <a:defRPr/>
            </a:pPr>
            <a:r>
              <a:rPr lang="es-ES" sz="900" dirty="0">
                <a:ln w="0"/>
                <a:solidFill>
                  <a:prstClr val="white"/>
                </a:solidFill>
                <a:effectLst>
                  <a:outerShdw blurRad="38100" dist="19050" dir="2700000" algn="tl" rotWithShape="0">
                    <a:prstClr val="black">
                      <a:alpha val="40000"/>
                    </a:prstClr>
                  </a:outerShdw>
                </a:effectLst>
              </a:rPr>
              <a:t>en Reservas</a:t>
            </a:r>
          </a:p>
          <a:p>
            <a:pPr algn="ctr">
              <a:defRPr/>
            </a:pPr>
            <a:r>
              <a:rPr lang="es-ES" sz="900" dirty="0">
                <a:ln w="0"/>
                <a:solidFill>
                  <a:prstClr val="white"/>
                </a:solidFill>
                <a:effectLst>
                  <a:outerShdw blurRad="38100" dist="19050" dir="2700000" algn="tl" rotWithShape="0">
                    <a:prstClr val="black">
                      <a:alpha val="40000"/>
                    </a:prstClr>
                  </a:outerShdw>
                </a:effectLst>
              </a:rPr>
              <a:t> y Producción</a:t>
            </a:r>
          </a:p>
        </p:txBody>
      </p:sp>
      <p:pic>
        <p:nvPicPr>
          <p:cNvPr id="171" name="Imagen 170">
            <a:extLst>
              <a:ext uri="{FF2B5EF4-FFF2-40B4-BE49-F238E27FC236}">
                <a16:creationId xmlns:a16="http://schemas.microsoft.com/office/drawing/2014/main" id="{6650BF99-5A77-4F80-9410-14AE89FEC07B}"/>
              </a:ext>
            </a:extLst>
          </p:cNvPr>
          <p:cNvPicPr>
            <a:picLocks noChangeAspect="1"/>
          </p:cNvPicPr>
          <p:nvPr/>
        </p:nvPicPr>
        <p:blipFill>
          <a:blip r:embed="rId16"/>
          <a:stretch>
            <a:fillRect/>
          </a:stretch>
        </p:blipFill>
        <p:spPr>
          <a:xfrm>
            <a:off x="2148429" y="1992872"/>
            <a:ext cx="1018340" cy="1050493"/>
          </a:xfrm>
          <a:prstGeom prst="rect">
            <a:avLst/>
          </a:prstGeom>
        </p:spPr>
      </p:pic>
      <p:grpSp>
        <p:nvGrpSpPr>
          <p:cNvPr id="172" name="Grupo 171">
            <a:extLst>
              <a:ext uri="{FF2B5EF4-FFF2-40B4-BE49-F238E27FC236}">
                <a16:creationId xmlns:a16="http://schemas.microsoft.com/office/drawing/2014/main" id="{A5EAE827-FDF2-4721-A7DF-78EA77AED804}"/>
              </a:ext>
            </a:extLst>
          </p:cNvPr>
          <p:cNvGrpSpPr/>
          <p:nvPr/>
        </p:nvGrpSpPr>
        <p:grpSpPr>
          <a:xfrm>
            <a:off x="2215303" y="2054800"/>
            <a:ext cx="876351" cy="826056"/>
            <a:chOff x="1205321" y="1916500"/>
            <a:chExt cx="2470241" cy="1817207"/>
          </a:xfrm>
        </p:grpSpPr>
        <p:cxnSp>
          <p:nvCxnSpPr>
            <p:cNvPr id="173" name="Conector recto 172">
              <a:extLst>
                <a:ext uri="{FF2B5EF4-FFF2-40B4-BE49-F238E27FC236}">
                  <a16:creationId xmlns:a16="http://schemas.microsoft.com/office/drawing/2014/main" id="{E654CF20-A02F-4E4C-9CCA-EFD9C80207E5}"/>
                </a:ext>
              </a:extLst>
            </p:cNvPr>
            <p:cNvCxnSpPr>
              <a:cxnSpLocks/>
            </p:cNvCxnSpPr>
            <p:nvPr/>
          </p:nvCxnSpPr>
          <p:spPr>
            <a:xfrm>
              <a:off x="2687049" y="1916500"/>
              <a:ext cx="988513"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174" name="Conector recto 173">
              <a:extLst>
                <a:ext uri="{FF2B5EF4-FFF2-40B4-BE49-F238E27FC236}">
                  <a16:creationId xmlns:a16="http://schemas.microsoft.com/office/drawing/2014/main" id="{2D089970-345A-4487-89E4-E69B26CFFD62}"/>
                </a:ext>
              </a:extLst>
            </p:cNvPr>
            <p:cNvCxnSpPr>
              <a:cxnSpLocks/>
            </p:cNvCxnSpPr>
            <p:nvPr/>
          </p:nvCxnSpPr>
          <p:spPr>
            <a:xfrm flipH="1">
              <a:off x="1205321" y="1916500"/>
              <a:ext cx="942278"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175" name="Conector recto 174">
              <a:extLst>
                <a:ext uri="{FF2B5EF4-FFF2-40B4-BE49-F238E27FC236}">
                  <a16:creationId xmlns:a16="http://schemas.microsoft.com/office/drawing/2014/main" id="{03E541AF-A6B9-4CC7-8166-88FC3FF3AFD8}"/>
                </a:ext>
              </a:extLst>
            </p:cNvPr>
            <p:cNvCxnSpPr/>
            <p:nvPr/>
          </p:nvCxnSpPr>
          <p:spPr>
            <a:xfrm>
              <a:off x="1586770" y="3733707"/>
              <a:ext cx="1707343" cy="0"/>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grpSp>
      <p:sp>
        <p:nvSpPr>
          <p:cNvPr id="176" name="CuadroTexto 175">
            <a:extLst>
              <a:ext uri="{FF2B5EF4-FFF2-40B4-BE49-F238E27FC236}">
                <a16:creationId xmlns:a16="http://schemas.microsoft.com/office/drawing/2014/main" id="{348D0DA0-1640-41A1-AF12-C0B681F7A1B7}"/>
              </a:ext>
            </a:extLst>
          </p:cNvPr>
          <p:cNvSpPr txBox="1"/>
          <p:nvPr/>
        </p:nvSpPr>
        <p:spPr>
          <a:xfrm>
            <a:off x="2123631" y="2322817"/>
            <a:ext cx="1082349" cy="369332"/>
          </a:xfrm>
          <a:prstGeom prst="rect">
            <a:avLst/>
          </a:prstGeom>
          <a:noFill/>
        </p:spPr>
        <p:txBody>
          <a:bodyPr wrap="none" rtlCol="0">
            <a:spAutoFit/>
          </a:bodyPr>
          <a:lstStyle/>
          <a:p>
            <a:pPr algn="ctr">
              <a:defRPr/>
            </a:pPr>
            <a:r>
              <a:rPr lang="es-MX" sz="900" b="1" dirty="0">
                <a:solidFill>
                  <a:schemeClr val="tx1"/>
                </a:solidFill>
              </a:rPr>
              <a:t>Competitividad</a:t>
            </a:r>
          </a:p>
          <a:p>
            <a:pPr algn="ctr">
              <a:defRPr/>
            </a:pPr>
            <a:r>
              <a:rPr lang="es-MX" sz="900" b="1" dirty="0">
                <a:solidFill>
                  <a:schemeClr val="tx1"/>
                </a:solidFill>
              </a:rPr>
              <a:t>Y Sostenibilidad</a:t>
            </a:r>
            <a:endParaRPr lang="es-CO" sz="900" b="1" dirty="0">
              <a:solidFill>
                <a:schemeClr val="tx1"/>
              </a:solidFill>
            </a:endParaRPr>
          </a:p>
        </p:txBody>
      </p:sp>
      <p:pic>
        <p:nvPicPr>
          <p:cNvPr id="177" name="Imagen 56">
            <a:extLst>
              <a:ext uri="{FF2B5EF4-FFF2-40B4-BE49-F238E27FC236}">
                <a16:creationId xmlns:a16="http://schemas.microsoft.com/office/drawing/2014/main" id="{071E8ED9-B4C8-4684-9F38-61F6A3A49E2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80838" y="1828346"/>
            <a:ext cx="270485" cy="27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 name="Imagen 58">
            <a:extLst>
              <a:ext uri="{FF2B5EF4-FFF2-40B4-BE49-F238E27FC236}">
                <a16:creationId xmlns:a16="http://schemas.microsoft.com/office/drawing/2014/main" id="{BD88A4DE-E39C-45A4-BD34-ED2BD5A23BE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249705" y="2086136"/>
            <a:ext cx="185049" cy="204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 name="Imagen 66">
            <a:extLst>
              <a:ext uri="{FF2B5EF4-FFF2-40B4-BE49-F238E27FC236}">
                <a16:creationId xmlns:a16="http://schemas.microsoft.com/office/drawing/2014/main" id="{EF5FC029-8C7D-4E0D-B82B-5DB48D784DE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84987" y="3117680"/>
            <a:ext cx="230130" cy="22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 name="Elipse 162">
            <a:extLst>
              <a:ext uri="{FF2B5EF4-FFF2-40B4-BE49-F238E27FC236}">
                <a16:creationId xmlns:a16="http://schemas.microsoft.com/office/drawing/2014/main" id="{B09DCCFF-90DD-403E-8042-577A017C258E}"/>
              </a:ext>
            </a:extLst>
          </p:cNvPr>
          <p:cNvSpPr/>
          <p:nvPr/>
        </p:nvSpPr>
        <p:spPr>
          <a:xfrm>
            <a:off x="1757254" y="1577448"/>
            <a:ext cx="1819642" cy="1851161"/>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5244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
                                        </p:tgtEl>
                                        <p:attrNameLst>
                                          <p:attrName>style.visibility</p:attrName>
                                        </p:attrNameLst>
                                      </p:cBhvr>
                                      <p:to>
                                        <p:strVal val="visible"/>
                                      </p:to>
                                    </p:set>
                                    <p:animEffect transition="in" filter="fade">
                                      <p:cBhvr>
                                        <p:cTn id="1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 name="Objeto 90" hidden="1"/>
          <p:cNvGraphicFramePr>
            <a:graphicFrameLocks noChangeAspect="1"/>
          </p:cNvGraphicFramePr>
          <p:nvPr>
            <p:custDataLst>
              <p:tags r:id="rId2"/>
            </p:custDataLst>
            <p:extLst>
              <p:ext uri="{D42A27DB-BD31-4B8C-83A1-F6EECF244321}">
                <p14:modId xmlns:p14="http://schemas.microsoft.com/office/powerpoint/2010/main" val="18037339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55" name="Diapositiva de think-cell" r:id="rId7" imgW="327" imgH="327" progId="TCLayout.ActiveDocument.1">
                  <p:embed/>
                </p:oleObj>
              </mc:Choice>
              <mc:Fallback>
                <p:oleObj name="Diapositiva de think-cell" r:id="rId7" imgW="327" imgH="327"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2" name="Rectángulo 1" hidden="1">
            <a:extLst>
              <a:ext uri="{FF2B5EF4-FFF2-40B4-BE49-F238E27FC236}">
                <a16:creationId xmlns:a16="http://schemas.microsoft.com/office/drawing/2014/main" id="{DE544A50-7BB4-409D-968F-C7AFCFFF6E1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MX" sz="1200" dirty="0">
              <a:latin typeface="Arial" panose="020B0604020202020204" pitchFamily="34" charset="0"/>
              <a:cs typeface="Arial" panose="020B0604020202020204" pitchFamily="34" charset="0"/>
              <a:sym typeface="Arial" panose="020B0604020202020204" pitchFamily="34" charset="0"/>
            </a:endParaRPr>
          </a:p>
        </p:txBody>
      </p:sp>
      <p:sp>
        <p:nvSpPr>
          <p:cNvPr id="165" name="Arco 164">
            <a:extLst>
              <a:ext uri="{FF2B5EF4-FFF2-40B4-BE49-F238E27FC236}">
                <a16:creationId xmlns:a16="http://schemas.microsoft.com/office/drawing/2014/main" id="{EACC454F-E14C-4DBD-95C5-ED78C33AAAFC}"/>
              </a:ext>
            </a:extLst>
          </p:cNvPr>
          <p:cNvSpPr/>
          <p:nvPr/>
        </p:nvSpPr>
        <p:spPr>
          <a:xfrm rot="16200000">
            <a:off x="-833448" y="502988"/>
            <a:ext cx="4619668" cy="3999174"/>
          </a:xfrm>
          <a:prstGeom prst="arc">
            <a:avLst>
              <a:gd name="adj1" fmla="val 2133271"/>
              <a:gd name="adj2" fmla="val 9448156"/>
            </a:avLst>
          </a:prstGeom>
          <a:ln w="381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7" name="Rectangle 8">
            <a:extLst>
              <a:ext uri="{FF2B5EF4-FFF2-40B4-BE49-F238E27FC236}">
                <a16:creationId xmlns:a16="http://schemas.microsoft.com/office/drawing/2014/main" id="{671B13AE-4145-4847-95A9-D59C08CEF67D}"/>
              </a:ext>
            </a:extLst>
          </p:cNvPr>
          <p:cNvSpPr>
            <a:spLocks noChangeArrowheads="1"/>
          </p:cNvSpPr>
          <p:nvPr>
            <p:custDataLst>
              <p:tags r:id="rId4"/>
            </p:custDataLst>
          </p:nvPr>
        </p:nvSpPr>
        <p:spPr bwMode="gray">
          <a:xfrm>
            <a:off x="334808" y="575876"/>
            <a:ext cx="2056643" cy="307777"/>
          </a:xfrm>
          <a:prstGeom prst="rect">
            <a:avLst/>
          </a:prstGeom>
          <a:noFill/>
          <a:ln w="9525" algn="ctr">
            <a:noFill/>
            <a:miter lim="800000"/>
            <a:headEnd type="none" w="lg" len="lg"/>
            <a:tailEnd type="none" w="lg" len="lg"/>
          </a:ln>
        </p:spPr>
        <p:txBody>
          <a:bodyPr wrap="square" lIns="0" tIns="0" rIns="0" bIns="0" anchor="ctr">
            <a:spAutoFit/>
          </a:bodyPr>
          <a:lstStyle/>
          <a:p>
            <a:pPr>
              <a:defRPr/>
            </a:pPr>
            <a:r>
              <a:rPr lang="es-CO" sz="2000" b="1" i="1" dirty="0">
                <a:solidFill>
                  <a:srgbClr val="6EBD11"/>
                </a:solidFill>
                <a:sym typeface="Trebuchet MS" panose="020B0603020202020204" pitchFamily="34" charset="0"/>
              </a:rPr>
              <a:t>Competitividad</a:t>
            </a:r>
          </a:p>
        </p:txBody>
      </p:sp>
      <p:sp>
        <p:nvSpPr>
          <p:cNvPr id="124" name="Título 1">
            <a:extLst>
              <a:ext uri="{FF2B5EF4-FFF2-40B4-BE49-F238E27FC236}">
                <a16:creationId xmlns:a16="http://schemas.microsoft.com/office/drawing/2014/main" id="{A5D4638E-39A0-452D-AA6B-AFB977A847D1}"/>
              </a:ext>
            </a:extLst>
          </p:cNvPr>
          <p:cNvSpPr>
            <a:spLocks noGrp="1"/>
          </p:cNvSpPr>
          <p:nvPr>
            <p:ph type="title"/>
          </p:nvPr>
        </p:nvSpPr>
        <p:spPr>
          <a:xfrm>
            <a:off x="5388828" y="246269"/>
            <a:ext cx="2649044" cy="572700"/>
          </a:xfrm>
        </p:spPr>
        <p:txBody>
          <a:bodyPr/>
          <a:lstStyle/>
          <a:p>
            <a:r>
              <a:rPr lang="es-MX" sz="1200" b="0" dirty="0">
                <a:solidFill>
                  <a:srgbClr val="6EBD11"/>
                </a:solidFill>
              </a:rPr>
              <a:t>La Competitividad apalancada en los habilitadores para viabilizar e</a:t>
            </a:r>
            <a:endParaRPr lang="es-CO" sz="1800" dirty="0">
              <a:solidFill>
                <a:srgbClr val="6EBD11"/>
              </a:solidFill>
            </a:endParaRPr>
          </a:p>
        </p:txBody>
      </p:sp>
      <p:sp>
        <p:nvSpPr>
          <p:cNvPr id="125" name="Rectángulo 124"/>
          <p:cNvSpPr/>
          <p:nvPr/>
        </p:nvSpPr>
        <p:spPr>
          <a:xfrm>
            <a:off x="5379430" y="697323"/>
            <a:ext cx="3600666" cy="353943"/>
          </a:xfrm>
          <a:prstGeom prst="rect">
            <a:avLst/>
          </a:prstGeom>
        </p:spPr>
        <p:txBody>
          <a:bodyPr wrap="none">
            <a:spAutoFit/>
          </a:bodyPr>
          <a:lstStyle/>
          <a:p>
            <a:r>
              <a:rPr lang="es-MX" sz="1700" b="1" dirty="0">
                <a:solidFill>
                  <a:srgbClr val="6EBD11"/>
                </a:solidFill>
              </a:rPr>
              <a:t>IMPLEMENTAR LA ESTRATEGIA</a:t>
            </a:r>
            <a:endParaRPr lang="es-CO" sz="1700" dirty="0"/>
          </a:p>
        </p:txBody>
      </p:sp>
      <p:grpSp>
        <p:nvGrpSpPr>
          <p:cNvPr id="58" name="Grupo 57">
            <a:extLst>
              <a:ext uri="{FF2B5EF4-FFF2-40B4-BE49-F238E27FC236}">
                <a16:creationId xmlns:a16="http://schemas.microsoft.com/office/drawing/2014/main" id="{5339BB94-7B9B-408A-A2E2-A05C6FFDA700}"/>
              </a:ext>
            </a:extLst>
          </p:cNvPr>
          <p:cNvGrpSpPr/>
          <p:nvPr/>
        </p:nvGrpSpPr>
        <p:grpSpPr>
          <a:xfrm>
            <a:off x="3177932" y="1420904"/>
            <a:ext cx="2091262" cy="307562"/>
            <a:chOff x="1346836" y="1494693"/>
            <a:chExt cx="2091262" cy="307562"/>
          </a:xfrm>
        </p:grpSpPr>
        <p:sp>
          <p:nvSpPr>
            <p:cNvPr id="59" name="CuadroTexto 58">
              <a:extLst>
                <a:ext uri="{FF2B5EF4-FFF2-40B4-BE49-F238E27FC236}">
                  <a16:creationId xmlns:a16="http://schemas.microsoft.com/office/drawing/2014/main" id="{92E55061-27C9-4CB6-AEC9-76D484A5945F}"/>
                </a:ext>
              </a:extLst>
            </p:cNvPr>
            <p:cNvSpPr txBox="1"/>
            <p:nvPr/>
          </p:nvSpPr>
          <p:spPr>
            <a:xfrm>
              <a:off x="1592721" y="1500688"/>
              <a:ext cx="184537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Comercialización y Trading</a:t>
              </a:r>
            </a:p>
          </p:txBody>
        </p:sp>
        <p:sp>
          <p:nvSpPr>
            <p:cNvPr id="60" name="Elipse 59">
              <a:extLst>
                <a:ext uri="{FF2B5EF4-FFF2-40B4-BE49-F238E27FC236}">
                  <a16:creationId xmlns:a16="http://schemas.microsoft.com/office/drawing/2014/main" id="{C0DCC5F5-65AE-4A0C-8B24-C812B6121D4A}"/>
                </a:ext>
              </a:extLst>
            </p:cNvPr>
            <p:cNvSpPr/>
            <p:nvPr/>
          </p:nvSpPr>
          <p:spPr>
            <a:xfrm>
              <a:off x="1346836" y="149469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61" name="Grupo 60">
            <a:extLst>
              <a:ext uri="{FF2B5EF4-FFF2-40B4-BE49-F238E27FC236}">
                <a16:creationId xmlns:a16="http://schemas.microsoft.com/office/drawing/2014/main" id="{49CCB4AD-B8E1-4105-AF14-1A89B0AFC590}"/>
              </a:ext>
            </a:extLst>
          </p:cNvPr>
          <p:cNvGrpSpPr/>
          <p:nvPr/>
        </p:nvGrpSpPr>
        <p:grpSpPr>
          <a:xfrm>
            <a:off x="3256899" y="1658192"/>
            <a:ext cx="2231891" cy="307562"/>
            <a:chOff x="1425803" y="1731981"/>
            <a:chExt cx="2231891" cy="307562"/>
          </a:xfrm>
        </p:grpSpPr>
        <p:sp>
          <p:nvSpPr>
            <p:cNvPr id="62" name="CuadroTexto 61">
              <a:extLst>
                <a:ext uri="{FF2B5EF4-FFF2-40B4-BE49-F238E27FC236}">
                  <a16:creationId xmlns:a16="http://schemas.microsoft.com/office/drawing/2014/main" id="{6DCA2C5D-240D-4F3B-8E92-FE37271DE4F3}"/>
                </a:ext>
              </a:extLst>
            </p:cNvPr>
            <p:cNvSpPr txBox="1"/>
            <p:nvPr/>
          </p:nvSpPr>
          <p:spPr>
            <a:xfrm>
              <a:off x="1700107" y="1737976"/>
              <a:ext cx="195758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Eficiencias y Transformación</a:t>
              </a:r>
            </a:p>
          </p:txBody>
        </p:sp>
        <p:sp>
          <p:nvSpPr>
            <p:cNvPr id="63" name="Elipse 62">
              <a:extLst>
                <a:ext uri="{FF2B5EF4-FFF2-40B4-BE49-F238E27FC236}">
                  <a16:creationId xmlns:a16="http://schemas.microsoft.com/office/drawing/2014/main" id="{8C9E2BA7-AE48-4E38-9641-87BA68CE5C19}"/>
                </a:ext>
              </a:extLst>
            </p:cNvPr>
            <p:cNvSpPr/>
            <p:nvPr/>
          </p:nvSpPr>
          <p:spPr>
            <a:xfrm>
              <a:off x="1425803" y="17319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64" name="Grupo 63">
            <a:extLst>
              <a:ext uri="{FF2B5EF4-FFF2-40B4-BE49-F238E27FC236}">
                <a16:creationId xmlns:a16="http://schemas.microsoft.com/office/drawing/2014/main" id="{05101E87-42B0-4D87-B3EA-9F74AA9E4A89}"/>
              </a:ext>
            </a:extLst>
          </p:cNvPr>
          <p:cNvGrpSpPr/>
          <p:nvPr/>
        </p:nvGrpSpPr>
        <p:grpSpPr>
          <a:xfrm>
            <a:off x="3324308" y="1895480"/>
            <a:ext cx="3274103" cy="307562"/>
            <a:chOff x="1493212" y="1969269"/>
            <a:chExt cx="3274103" cy="307562"/>
          </a:xfrm>
        </p:grpSpPr>
        <p:sp>
          <p:nvSpPr>
            <p:cNvPr id="65" name="CuadroTexto 64">
              <a:extLst>
                <a:ext uri="{FF2B5EF4-FFF2-40B4-BE49-F238E27FC236}">
                  <a16:creationId xmlns:a16="http://schemas.microsoft.com/office/drawing/2014/main" id="{CD792D6A-538C-44C8-97CC-20C18F80B24B}"/>
                </a:ext>
              </a:extLst>
            </p:cNvPr>
            <p:cNvSpPr txBox="1"/>
            <p:nvPr/>
          </p:nvSpPr>
          <p:spPr>
            <a:xfrm>
              <a:off x="1783806" y="1975264"/>
              <a:ext cx="2983509"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Responsabilidad Corporativa y Comunicación</a:t>
              </a:r>
            </a:p>
          </p:txBody>
        </p:sp>
        <p:sp>
          <p:nvSpPr>
            <p:cNvPr id="66" name="Elipse 65">
              <a:extLst>
                <a:ext uri="{FF2B5EF4-FFF2-40B4-BE49-F238E27FC236}">
                  <a16:creationId xmlns:a16="http://schemas.microsoft.com/office/drawing/2014/main" id="{DF0F6E65-3474-42F0-B05E-04995287C94C}"/>
                </a:ext>
              </a:extLst>
            </p:cNvPr>
            <p:cNvSpPr/>
            <p:nvPr/>
          </p:nvSpPr>
          <p:spPr>
            <a:xfrm>
              <a:off x="1493212" y="196926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67" name="Grupo 66">
            <a:extLst>
              <a:ext uri="{FF2B5EF4-FFF2-40B4-BE49-F238E27FC236}">
                <a16:creationId xmlns:a16="http://schemas.microsoft.com/office/drawing/2014/main" id="{7A19EECC-1A8A-4677-8F06-EBF832F7F39D}"/>
              </a:ext>
            </a:extLst>
          </p:cNvPr>
          <p:cNvGrpSpPr/>
          <p:nvPr/>
        </p:nvGrpSpPr>
        <p:grpSpPr>
          <a:xfrm>
            <a:off x="3365512" y="2132768"/>
            <a:ext cx="1902742" cy="307562"/>
            <a:chOff x="1534416" y="2206557"/>
            <a:chExt cx="1902742" cy="307562"/>
          </a:xfrm>
        </p:grpSpPr>
        <p:sp>
          <p:nvSpPr>
            <p:cNvPr id="68" name="CuadroTexto 67">
              <a:extLst>
                <a:ext uri="{FF2B5EF4-FFF2-40B4-BE49-F238E27FC236}">
                  <a16:creationId xmlns:a16="http://schemas.microsoft.com/office/drawing/2014/main" id="{F8A4E6B6-EC70-487B-A155-2DE53B26B0E5}"/>
                </a:ext>
              </a:extLst>
            </p:cNvPr>
            <p:cNvSpPr txBox="1"/>
            <p:nvPr/>
          </p:nvSpPr>
          <p:spPr>
            <a:xfrm>
              <a:off x="1788950" y="2212552"/>
              <a:ext cx="164820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Relación con el Entorno</a:t>
              </a:r>
            </a:p>
          </p:txBody>
        </p:sp>
        <p:sp>
          <p:nvSpPr>
            <p:cNvPr id="69" name="Elipse 68">
              <a:extLst>
                <a:ext uri="{FF2B5EF4-FFF2-40B4-BE49-F238E27FC236}">
                  <a16:creationId xmlns:a16="http://schemas.microsoft.com/office/drawing/2014/main" id="{32D6E743-5083-446B-AD3F-CDBB35BFEDDC}"/>
                </a:ext>
              </a:extLst>
            </p:cNvPr>
            <p:cNvSpPr/>
            <p:nvPr/>
          </p:nvSpPr>
          <p:spPr>
            <a:xfrm>
              <a:off x="1534416" y="220655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26" name="Grupo 125">
            <a:extLst>
              <a:ext uri="{FF2B5EF4-FFF2-40B4-BE49-F238E27FC236}">
                <a16:creationId xmlns:a16="http://schemas.microsoft.com/office/drawing/2014/main" id="{BF5CFB3E-586D-4271-A0DC-FE839654F0BE}"/>
              </a:ext>
            </a:extLst>
          </p:cNvPr>
          <p:cNvGrpSpPr/>
          <p:nvPr/>
        </p:nvGrpSpPr>
        <p:grpSpPr>
          <a:xfrm>
            <a:off x="2727254" y="709040"/>
            <a:ext cx="1747176" cy="307562"/>
            <a:chOff x="896158" y="782829"/>
            <a:chExt cx="1747176" cy="307562"/>
          </a:xfrm>
        </p:grpSpPr>
        <p:sp>
          <p:nvSpPr>
            <p:cNvPr id="127" name="Elipse 126">
              <a:extLst>
                <a:ext uri="{FF2B5EF4-FFF2-40B4-BE49-F238E27FC236}">
                  <a16:creationId xmlns:a16="http://schemas.microsoft.com/office/drawing/2014/main" id="{3DF642FC-94E7-4420-9B7F-CC3FA071B02C}"/>
                </a:ext>
              </a:extLst>
            </p:cNvPr>
            <p:cNvSpPr/>
            <p:nvPr/>
          </p:nvSpPr>
          <p:spPr>
            <a:xfrm>
              <a:off x="896158" y="78282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sp>
          <p:nvSpPr>
            <p:cNvPr id="128" name="CuadroTexto 127">
              <a:extLst>
                <a:ext uri="{FF2B5EF4-FFF2-40B4-BE49-F238E27FC236}">
                  <a16:creationId xmlns:a16="http://schemas.microsoft.com/office/drawing/2014/main" id="{B1D0D7DD-073C-4FB1-B62D-3DB80F5C3DD6}"/>
                </a:ext>
              </a:extLst>
            </p:cNvPr>
            <p:cNvSpPr txBox="1"/>
            <p:nvPr/>
          </p:nvSpPr>
          <p:spPr>
            <a:xfrm>
              <a:off x="1124970" y="788824"/>
              <a:ext cx="151836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Transición Energética</a:t>
              </a:r>
            </a:p>
          </p:txBody>
        </p:sp>
      </p:grpSp>
      <p:grpSp>
        <p:nvGrpSpPr>
          <p:cNvPr id="129" name="Grupo 128">
            <a:extLst>
              <a:ext uri="{FF2B5EF4-FFF2-40B4-BE49-F238E27FC236}">
                <a16:creationId xmlns:a16="http://schemas.microsoft.com/office/drawing/2014/main" id="{2ED96DB1-739D-451C-BE98-DA76B3D89813}"/>
              </a:ext>
            </a:extLst>
          </p:cNvPr>
          <p:cNvGrpSpPr/>
          <p:nvPr/>
        </p:nvGrpSpPr>
        <p:grpSpPr>
          <a:xfrm>
            <a:off x="2902285" y="946328"/>
            <a:ext cx="644672" cy="307562"/>
            <a:chOff x="1071189" y="1020117"/>
            <a:chExt cx="644672" cy="307562"/>
          </a:xfrm>
        </p:grpSpPr>
        <p:sp>
          <p:nvSpPr>
            <p:cNvPr id="130" name="CuadroTexto 129">
              <a:extLst>
                <a:ext uri="{FF2B5EF4-FFF2-40B4-BE49-F238E27FC236}">
                  <a16:creationId xmlns:a16="http://schemas.microsoft.com/office/drawing/2014/main" id="{35DF187F-1689-4C38-9990-2977E6025BFC}"/>
                </a:ext>
              </a:extLst>
            </p:cNvPr>
            <p:cNvSpPr txBox="1"/>
            <p:nvPr/>
          </p:nvSpPr>
          <p:spPr>
            <a:xfrm>
              <a:off x="1290745" y="1026112"/>
              <a:ext cx="425116"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Gas</a:t>
              </a:r>
            </a:p>
          </p:txBody>
        </p:sp>
        <p:sp>
          <p:nvSpPr>
            <p:cNvPr id="131" name="Elipse 130">
              <a:extLst>
                <a:ext uri="{FF2B5EF4-FFF2-40B4-BE49-F238E27FC236}">
                  <a16:creationId xmlns:a16="http://schemas.microsoft.com/office/drawing/2014/main" id="{B56A632C-A95A-4034-AD04-1D3CB8B43C2A}"/>
                </a:ext>
              </a:extLst>
            </p:cNvPr>
            <p:cNvSpPr/>
            <p:nvPr/>
          </p:nvSpPr>
          <p:spPr>
            <a:xfrm>
              <a:off x="1071189" y="102011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32" name="Grupo 131">
            <a:extLst>
              <a:ext uri="{FF2B5EF4-FFF2-40B4-BE49-F238E27FC236}">
                <a16:creationId xmlns:a16="http://schemas.microsoft.com/office/drawing/2014/main" id="{E1BAC1F8-4C35-4A32-8F6F-ADFCE480D6D5}"/>
              </a:ext>
            </a:extLst>
          </p:cNvPr>
          <p:cNvGrpSpPr/>
          <p:nvPr/>
        </p:nvGrpSpPr>
        <p:grpSpPr>
          <a:xfrm>
            <a:off x="3059106" y="1183616"/>
            <a:ext cx="2048335" cy="307562"/>
            <a:chOff x="1228010" y="1257405"/>
            <a:chExt cx="2048335" cy="307562"/>
          </a:xfrm>
        </p:grpSpPr>
        <p:sp>
          <p:nvSpPr>
            <p:cNvPr id="133" name="Elipse 132">
              <a:extLst>
                <a:ext uri="{FF2B5EF4-FFF2-40B4-BE49-F238E27FC236}">
                  <a16:creationId xmlns:a16="http://schemas.microsoft.com/office/drawing/2014/main" id="{9A13B178-D6F5-4430-9BC0-123CD1A24826}"/>
                </a:ext>
              </a:extLst>
            </p:cNvPr>
            <p:cNvSpPr/>
            <p:nvPr/>
          </p:nvSpPr>
          <p:spPr>
            <a:xfrm>
              <a:off x="1228010" y="125740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sp>
          <p:nvSpPr>
            <p:cNvPr id="134" name="CuadroTexto 133">
              <a:extLst>
                <a:ext uri="{FF2B5EF4-FFF2-40B4-BE49-F238E27FC236}">
                  <a16:creationId xmlns:a16="http://schemas.microsoft.com/office/drawing/2014/main" id="{A12713A2-0E4E-4C4B-8EC5-5102FF6A6BD8}"/>
                </a:ext>
              </a:extLst>
            </p:cNvPr>
            <p:cNvSpPr txBox="1"/>
            <p:nvPr/>
          </p:nvSpPr>
          <p:spPr>
            <a:xfrm>
              <a:off x="1451807" y="1263400"/>
              <a:ext cx="182453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Digitalización y Tecnología</a:t>
              </a:r>
            </a:p>
          </p:txBody>
        </p:sp>
      </p:grpSp>
      <p:grpSp>
        <p:nvGrpSpPr>
          <p:cNvPr id="135" name="Grupo 134">
            <a:extLst>
              <a:ext uri="{FF2B5EF4-FFF2-40B4-BE49-F238E27FC236}">
                <a16:creationId xmlns:a16="http://schemas.microsoft.com/office/drawing/2014/main" id="{7E4AB750-C67B-4E9F-B9C9-8AEC423E2362}"/>
              </a:ext>
            </a:extLst>
          </p:cNvPr>
          <p:cNvGrpSpPr/>
          <p:nvPr/>
        </p:nvGrpSpPr>
        <p:grpSpPr>
          <a:xfrm>
            <a:off x="3372387" y="2370056"/>
            <a:ext cx="1106821" cy="307562"/>
            <a:chOff x="1541291" y="2443845"/>
            <a:chExt cx="1106821" cy="307562"/>
          </a:xfrm>
        </p:grpSpPr>
        <p:sp>
          <p:nvSpPr>
            <p:cNvPr id="136" name="CuadroTexto 135">
              <a:extLst>
                <a:ext uri="{FF2B5EF4-FFF2-40B4-BE49-F238E27FC236}">
                  <a16:creationId xmlns:a16="http://schemas.microsoft.com/office/drawing/2014/main" id="{18100570-1A81-497C-A3C3-B3C20DFD33F8}"/>
                </a:ext>
              </a:extLst>
            </p:cNvPr>
            <p:cNvSpPr txBox="1"/>
            <p:nvPr/>
          </p:nvSpPr>
          <p:spPr>
            <a:xfrm>
              <a:off x="1774155" y="2449840"/>
              <a:ext cx="87395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Regulación</a:t>
              </a:r>
            </a:p>
          </p:txBody>
        </p:sp>
        <p:sp>
          <p:nvSpPr>
            <p:cNvPr id="137" name="Elipse 136">
              <a:extLst>
                <a:ext uri="{FF2B5EF4-FFF2-40B4-BE49-F238E27FC236}">
                  <a16:creationId xmlns:a16="http://schemas.microsoft.com/office/drawing/2014/main" id="{EFB87675-755F-472A-ABD1-041C08C70376}"/>
                </a:ext>
              </a:extLst>
            </p:cNvPr>
            <p:cNvSpPr/>
            <p:nvPr/>
          </p:nvSpPr>
          <p:spPr>
            <a:xfrm>
              <a:off x="1541291" y="244384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38" name="Grupo 137">
            <a:extLst>
              <a:ext uri="{FF2B5EF4-FFF2-40B4-BE49-F238E27FC236}">
                <a16:creationId xmlns:a16="http://schemas.microsoft.com/office/drawing/2014/main" id="{DAF8FBAF-DA84-450B-919D-5F2FB1F2259B}"/>
              </a:ext>
            </a:extLst>
          </p:cNvPr>
          <p:cNvGrpSpPr/>
          <p:nvPr/>
        </p:nvGrpSpPr>
        <p:grpSpPr>
          <a:xfrm>
            <a:off x="3356166" y="2607344"/>
            <a:ext cx="1468269" cy="307562"/>
            <a:chOff x="1525070" y="2681133"/>
            <a:chExt cx="1468269" cy="307562"/>
          </a:xfrm>
        </p:grpSpPr>
        <p:sp>
          <p:nvSpPr>
            <p:cNvPr id="139" name="CuadroTexto 138">
              <a:extLst>
                <a:ext uri="{FF2B5EF4-FFF2-40B4-BE49-F238E27FC236}">
                  <a16:creationId xmlns:a16="http://schemas.microsoft.com/office/drawing/2014/main" id="{BDCBC4A9-2ACF-46F3-8C62-859922E57A84}"/>
                </a:ext>
              </a:extLst>
            </p:cNvPr>
            <p:cNvSpPr txBox="1"/>
            <p:nvPr/>
          </p:nvSpPr>
          <p:spPr>
            <a:xfrm>
              <a:off x="1736264" y="2687128"/>
              <a:ext cx="1257075"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Nuevos Negocios</a:t>
              </a:r>
            </a:p>
          </p:txBody>
        </p:sp>
        <p:sp>
          <p:nvSpPr>
            <p:cNvPr id="140" name="Elipse 139">
              <a:extLst>
                <a:ext uri="{FF2B5EF4-FFF2-40B4-BE49-F238E27FC236}">
                  <a16:creationId xmlns:a16="http://schemas.microsoft.com/office/drawing/2014/main" id="{6C1643C0-B8D8-489B-A952-B1E553D4437F}"/>
                </a:ext>
              </a:extLst>
            </p:cNvPr>
            <p:cNvSpPr/>
            <p:nvPr/>
          </p:nvSpPr>
          <p:spPr>
            <a:xfrm>
              <a:off x="1525070" y="268113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41" name="Grupo 140">
            <a:extLst>
              <a:ext uri="{FF2B5EF4-FFF2-40B4-BE49-F238E27FC236}">
                <a16:creationId xmlns:a16="http://schemas.microsoft.com/office/drawing/2014/main" id="{27CB6B78-F023-418A-81D3-8C947DC4A81E}"/>
              </a:ext>
            </a:extLst>
          </p:cNvPr>
          <p:cNvGrpSpPr/>
          <p:nvPr/>
        </p:nvGrpSpPr>
        <p:grpSpPr>
          <a:xfrm>
            <a:off x="3263193" y="3081920"/>
            <a:ext cx="880442" cy="307562"/>
            <a:chOff x="1432097" y="3155709"/>
            <a:chExt cx="880442" cy="307562"/>
          </a:xfrm>
        </p:grpSpPr>
        <p:sp>
          <p:nvSpPr>
            <p:cNvPr id="142" name="CuadroTexto 141">
              <a:extLst>
                <a:ext uri="{FF2B5EF4-FFF2-40B4-BE49-F238E27FC236}">
                  <a16:creationId xmlns:a16="http://schemas.microsoft.com/office/drawing/2014/main" id="{BBFBBFAD-5DCD-4393-836B-E2153746F7DB}"/>
                </a:ext>
              </a:extLst>
            </p:cNvPr>
            <p:cNvSpPr txBox="1"/>
            <p:nvPr/>
          </p:nvSpPr>
          <p:spPr>
            <a:xfrm>
              <a:off x="1638957" y="3161704"/>
              <a:ext cx="673582"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Jurídica</a:t>
              </a:r>
            </a:p>
          </p:txBody>
        </p:sp>
        <p:sp>
          <p:nvSpPr>
            <p:cNvPr id="143" name="Elipse 142">
              <a:extLst>
                <a:ext uri="{FF2B5EF4-FFF2-40B4-BE49-F238E27FC236}">
                  <a16:creationId xmlns:a16="http://schemas.microsoft.com/office/drawing/2014/main" id="{B043FDBE-D93B-409D-8EE0-80B013C32402}"/>
                </a:ext>
              </a:extLst>
            </p:cNvPr>
            <p:cNvSpPr/>
            <p:nvPr/>
          </p:nvSpPr>
          <p:spPr>
            <a:xfrm>
              <a:off x="1432097" y="315570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44" name="Grupo 143">
            <a:extLst>
              <a:ext uri="{FF2B5EF4-FFF2-40B4-BE49-F238E27FC236}">
                <a16:creationId xmlns:a16="http://schemas.microsoft.com/office/drawing/2014/main" id="{15915591-B81D-4E6B-BD7E-446C6C401E08}"/>
              </a:ext>
            </a:extLst>
          </p:cNvPr>
          <p:cNvGrpSpPr/>
          <p:nvPr/>
        </p:nvGrpSpPr>
        <p:grpSpPr>
          <a:xfrm>
            <a:off x="3178290" y="3319208"/>
            <a:ext cx="1013017" cy="307562"/>
            <a:chOff x="1347194" y="3392997"/>
            <a:chExt cx="1013017" cy="307562"/>
          </a:xfrm>
        </p:grpSpPr>
        <p:sp>
          <p:nvSpPr>
            <p:cNvPr id="145" name="CuadroTexto 144">
              <a:extLst>
                <a:ext uri="{FF2B5EF4-FFF2-40B4-BE49-F238E27FC236}">
                  <a16:creationId xmlns:a16="http://schemas.microsoft.com/office/drawing/2014/main" id="{8187144B-EB80-4946-8B9F-2D135D3CBE9D}"/>
                </a:ext>
              </a:extLst>
            </p:cNvPr>
            <p:cNvSpPr txBox="1"/>
            <p:nvPr/>
          </p:nvSpPr>
          <p:spPr>
            <a:xfrm>
              <a:off x="1558388" y="3398992"/>
              <a:ext cx="801823"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Proyectos</a:t>
              </a:r>
            </a:p>
          </p:txBody>
        </p:sp>
        <p:sp>
          <p:nvSpPr>
            <p:cNvPr id="146" name="Elipse 145">
              <a:extLst>
                <a:ext uri="{FF2B5EF4-FFF2-40B4-BE49-F238E27FC236}">
                  <a16:creationId xmlns:a16="http://schemas.microsoft.com/office/drawing/2014/main" id="{8CE62C19-5028-4A4A-B3AA-9E7073A719A4}"/>
                </a:ext>
              </a:extLst>
            </p:cNvPr>
            <p:cNvSpPr/>
            <p:nvPr/>
          </p:nvSpPr>
          <p:spPr>
            <a:xfrm>
              <a:off x="1347194" y="339299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47" name="Grupo 146">
            <a:extLst>
              <a:ext uri="{FF2B5EF4-FFF2-40B4-BE49-F238E27FC236}">
                <a16:creationId xmlns:a16="http://schemas.microsoft.com/office/drawing/2014/main" id="{B928ED17-A5A2-4707-9A06-1F402AE47902}"/>
              </a:ext>
            </a:extLst>
          </p:cNvPr>
          <p:cNvGrpSpPr/>
          <p:nvPr/>
        </p:nvGrpSpPr>
        <p:grpSpPr>
          <a:xfrm>
            <a:off x="2934351" y="3793784"/>
            <a:ext cx="1386339" cy="307562"/>
            <a:chOff x="1103255" y="3867573"/>
            <a:chExt cx="1386339" cy="307562"/>
          </a:xfrm>
        </p:grpSpPr>
        <p:sp>
          <p:nvSpPr>
            <p:cNvPr id="148" name="CuadroTexto 147">
              <a:extLst>
                <a:ext uri="{FF2B5EF4-FFF2-40B4-BE49-F238E27FC236}">
                  <a16:creationId xmlns:a16="http://schemas.microsoft.com/office/drawing/2014/main" id="{0D030564-7B35-408E-92F9-B86BC101D0AA}"/>
                </a:ext>
              </a:extLst>
            </p:cNvPr>
            <p:cNvSpPr txBox="1"/>
            <p:nvPr/>
          </p:nvSpPr>
          <p:spPr>
            <a:xfrm>
              <a:off x="1301448" y="3873568"/>
              <a:ext cx="1188146"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Talento Humano</a:t>
              </a:r>
            </a:p>
          </p:txBody>
        </p:sp>
        <p:sp>
          <p:nvSpPr>
            <p:cNvPr id="149" name="Elipse 148">
              <a:extLst>
                <a:ext uri="{FF2B5EF4-FFF2-40B4-BE49-F238E27FC236}">
                  <a16:creationId xmlns:a16="http://schemas.microsoft.com/office/drawing/2014/main" id="{7F12CD16-0704-46ED-81AD-00E8224CA319}"/>
                </a:ext>
              </a:extLst>
            </p:cNvPr>
            <p:cNvSpPr/>
            <p:nvPr/>
          </p:nvSpPr>
          <p:spPr>
            <a:xfrm>
              <a:off x="1103255" y="386757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50" name="Grupo 149">
            <a:extLst>
              <a:ext uri="{FF2B5EF4-FFF2-40B4-BE49-F238E27FC236}">
                <a16:creationId xmlns:a16="http://schemas.microsoft.com/office/drawing/2014/main" id="{6088BFA1-F772-41FA-ADD2-F18A2970496A}"/>
              </a:ext>
            </a:extLst>
          </p:cNvPr>
          <p:cNvGrpSpPr/>
          <p:nvPr/>
        </p:nvGrpSpPr>
        <p:grpSpPr>
          <a:xfrm>
            <a:off x="2586120" y="4233692"/>
            <a:ext cx="1994295" cy="342231"/>
            <a:chOff x="755024" y="4307481"/>
            <a:chExt cx="1994295" cy="342231"/>
          </a:xfrm>
        </p:grpSpPr>
        <p:sp>
          <p:nvSpPr>
            <p:cNvPr id="151" name="CuadroTexto 150">
              <a:extLst>
                <a:ext uri="{FF2B5EF4-FFF2-40B4-BE49-F238E27FC236}">
                  <a16:creationId xmlns:a16="http://schemas.microsoft.com/office/drawing/2014/main" id="{7214516E-3A47-4FA8-A66D-8AB87E946F2A}"/>
                </a:ext>
              </a:extLst>
            </p:cNvPr>
            <p:cNvSpPr txBox="1"/>
            <p:nvPr/>
          </p:nvSpPr>
          <p:spPr>
            <a:xfrm>
              <a:off x="905545" y="4348145"/>
              <a:ext cx="184377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Abastecimiento y Servicios</a:t>
              </a:r>
            </a:p>
          </p:txBody>
        </p:sp>
        <p:sp>
          <p:nvSpPr>
            <p:cNvPr id="152" name="Elipse 151">
              <a:extLst>
                <a:ext uri="{FF2B5EF4-FFF2-40B4-BE49-F238E27FC236}">
                  <a16:creationId xmlns:a16="http://schemas.microsoft.com/office/drawing/2014/main" id="{82420787-F705-49F6-98E8-F128C791D5C4}"/>
                </a:ext>
              </a:extLst>
            </p:cNvPr>
            <p:cNvSpPr/>
            <p:nvPr/>
          </p:nvSpPr>
          <p:spPr>
            <a:xfrm>
              <a:off x="755024" y="43074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53" name="Grupo 152">
            <a:extLst>
              <a:ext uri="{FF2B5EF4-FFF2-40B4-BE49-F238E27FC236}">
                <a16:creationId xmlns:a16="http://schemas.microsoft.com/office/drawing/2014/main" id="{4436F04D-D056-47A3-BEC2-6217E8C16300}"/>
              </a:ext>
            </a:extLst>
          </p:cNvPr>
          <p:cNvGrpSpPr/>
          <p:nvPr/>
        </p:nvGrpSpPr>
        <p:grpSpPr>
          <a:xfrm>
            <a:off x="2769082" y="4031072"/>
            <a:ext cx="637084" cy="307562"/>
            <a:chOff x="937986" y="4104861"/>
            <a:chExt cx="637084" cy="307562"/>
          </a:xfrm>
        </p:grpSpPr>
        <p:sp>
          <p:nvSpPr>
            <p:cNvPr id="154" name="CuadroTexto 153">
              <a:extLst>
                <a:ext uri="{FF2B5EF4-FFF2-40B4-BE49-F238E27FC236}">
                  <a16:creationId xmlns:a16="http://schemas.microsoft.com/office/drawing/2014/main" id="{C40C90A7-3DD3-4E33-99CD-530F9CC80E32}"/>
                </a:ext>
              </a:extLst>
            </p:cNvPr>
            <p:cNvSpPr txBox="1"/>
            <p:nvPr/>
          </p:nvSpPr>
          <p:spPr>
            <a:xfrm>
              <a:off x="1127512" y="4110856"/>
              <a:ext cx="44755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HSE</a:t>
              </a:r>
            </a:p>
          </p:txBody>
        </p:sp>
        <p:sp>
          <p:nvSpPr>
            <p:cNvPr id="155" name="Elipse 154">
              <a:extLst>
                <a:ext uri="{FF2B5EF4-FFF2-40B4-BE49-F238E27FC236}">
                  <a16:creationId xmlns:a16="http://schemas.microsoft.com/office/drawing/2014/main" id="{0E55B93F-1987-44A5-B4E7-58108B9B9529}"/>
                </a:ext>
              </a:extLst>
            </p:cNvPr>
            <p:cNvSpPr/>
            <p:nvPr/>
          </p:nvSpPr>
          <p:spPr>
            <a:xfrm>
              <a:off x="937986" y="410486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56" name="Grupo 155">
            <a:extLst>
              <a:ext uri="{FF2B5EF4-FFF2-40B4-BE49-F238E27FC236}">
                <a16:creationId xmlns:a16="http://schemas.microsoft.com/office/drawing/2014/main" id="{21AF639A-547C-424F-BFFC-668C9DCBF0FD}"/>
              </a:ext>
            </a:extLst>
          </p:cNvPr>
          <p:cNvGrpSpPr/>
          <p:nvPr/>
        </p:nvGrpSpPr>
        <p:grpSpPr>
          <a:xfrm>
            <a:off x="3074660" y="3556496"/>
            <a:ext cx="1629044" cy="307562"/>
            <a:chOff x="1243564" y="3630285"/>
            <a:chExt cx="1629044" cy="307562"/>
          </a:xfrm>
        </p:grpSpPr>
        <p:sp>
          <p:nvSpPr>
            <p:cNvPr id="157" name="CuadroTexto 156">
              <a:extLst>
                <a:ext uri="{FF2B5EF4-FFF2-40B4-BE49-F238E27FC236}">
                  <a16:creationId xmlns:a16="http://schemas.microsoft.com/office/drawing/2014/main" id="{460FD690-C38F-4A9C-A89E-C20F8E38DEC6}"/>
                </a:ext>
              </a:extLst>
            </p:cNvPr>
            <p:cNvSpPr txBox="1"/>
            <p:nvPr/>
          </p:nvSpPr>
          <p:spPr>
            <a:xfrm>
              <a:off x="1450424" y="3636280"/>
              <a:ext cx="142218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Modelo de Gobierno</a:t>
              </a:r>
            </a:p>
          </p:txBody>
        </p:sp>
        <p:sp>
          <p:nvSpPr>
            <p:cNvPr id="158" name="Elipse 157">
              <a:extLst>
                <a:ext uri="{FF2B5EF4-FFF2-40B4-BE49-F238E27FC236}">
                  <a16:creationId xmlns:a16="http://schemas.microsoft.com/office/drawing/2014/main" id="{2E8298A6-1999-4547-98A3-0A44F60EA001}"/>
                </a:ext>
              </a:extLst>
            </p:cNvPr>
            <p:cNvSpPr/>
            <p:nvPr/>
          </p:nvSpPr>
          <p:spPr>
            <a:xfrm>
              <a:off x="1243564" y="363028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59" name="Grupo 158">
            <a:extLst>
              <a:ext uri="{FF2B5EF4-FFF2-40B4-BE49-F238E27FC236}">
                <a16:creationId xmlns:a16="http://schemas.microsoft.com/office/drawing/2014/main" id="{89B5BC17-A205-4012-A612-29F9476EDABA}"/>
              </a:ext>
            </a:extLst>
          </p:cNvPr>
          <p:cNvGrpSpPr/>
          <p:nvPr/>
        </p:nvGrpSpPr>
        <p:grpSpPr>
          <a:xfrm>
            <a:off x="3321554" y="2844632"/>
            <a:ext cx="929482" cy="307562"/>
            <a:chOff x="1490458" y="2918421"/>
            <a:chExt cx="929482" cy="307562"/>
          </a:xfrm>
        </p:grpSpPr>
        <p:sp>
          <p:nvSpPr>
            <p:cNvPr id="160" name="CuadroTexto 159">
              <a:extLst>
                <a:ext uri="{FF2B5EF4-FFF2-40B4-BE49-F238E27FC236}">
                  <a16:creationId xmlns:a16="http://schemas.microsoft.com/office/drawing/2014/main" id="{A321A98A-A5BB-467A-A14D-FC972852AE54}"/>
                </a:ext>
              </a:extLst>
            </p:cNvPr>
            <p:cNvSpPr txBox="1"/>
            <p:nvPr/>
          </p:nvSpPr>
          <p:spPr>
            <a:xfrm>
              <a:off x="1688650" y="2924416"/>
              <a:ext cx="731290"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Finanzas</a:t>
              </a:r>
            </a:p>
          </p:txBody>
        </p:sp>
        <p:sp>
          <p:nvSpPr>
            <p:cNvPr id="161" name="Elipse 160">
              <a:extLst>
                <a:ext uri="{FF2B5EF4-FFF2-40B4-BE49-F238E27FC236}">
                  <a16:creationId xmlns:a16="http://schemas.microsoft.com/office/drawing/2014/main" id="{A5431E9A-2BD0-4EC7-A639-BC27E5CBC8B7}"/>
                </a:ext>
              </a:extLst>
            </p:cNvPr>
            <p:cNvSpPr/>
            <p:nvPr/>
          </p:nvSpPr>
          <p:spPr>
            <a:xfrm>
              <a:off x="1490458" y="291842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162" name="Grupo 161">
            <a:extLst>
              <a:ext uri="{FF2B5EF4-FFF2-40B4-BE49-F238E27FC236}">
                <a16:creationId xmlns:a16="http://schemas.microsoft.com/office/drawing/2014/main" id="{A4331682-E0E8-4FE2-A116-A90C39A0B22F}"/>
              </a:ext>
            </a:extLst>
          </p:cNvPr>
          <p:cNvGrpSpPr/>
          <p:nvPr/>
        </p:nvGrpSpPr>
        <p:grpSpPr>
          <a:xfrm>
            <a:off x="2370157" y="4404289"/>
            <a:ext cx="1787508" cy="342231"/>
            <a:chOff x="755024" y="4307481"/>
            <a:chExt cx="1787508" cy="342231"/>
          </a:xfrm>
        </p:grpSpPr>
        <p:sp>
          <p:nvSpPr>
            <p:cNvPr id="163" name="CuadroTexto 162">
              <a:extLst>
                <a:ext uri="{FF2B5EF4-FFF2-40B4-BE49-F238E27FC236}">
                  <a16:creationId xmlns:a16="http://schemas.microsoft.com/office/drawing/2014/main" id="{FEFD65CC-9B72-48FC-9CCE-F5B77783ACB8}"/>
                </a:ext>
              </a:extLst>
            </p:cNvPr>
            <p:cNvSpPr txBox="1"/>
            <p:nvPr/>
          </p:nvSpPr>
          <p:spPr>
            <a:xfrm>
              <a:off x="905545" y="4348145"/>
              <a:ext cx="163698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Cumplimiento y Control</a:t>
              </a:r>
            </a:p>
          </p:txBody>
        </p:sp>
        <p:sp>
          <p:nvSpPr>
            <p:cNvPr id="164" name="Elipse 163">
              <a:extLst>
                <a:ext uri="{FF2B5EF4-FFF2-40B4-BE49-F238E27FC236}">
                  <a16:creationId xmlns:a16="http://schemas.microsoft.com/office/drawing/2014/main" id="{3FDC827A-F24B-45F0-ADBF-4752A5E2CDAB}"/>
                </a:ext>
              </a:extLst>
            </p:cNvPr>
            <p:cNvSpPr/>
            <p:nvPr/>
          </p:nvSpPr>
          <p:spPr>
            <a:xfrm>
              <a:off x="755024" y="43074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spTree>
    <p:extLst>
      <p:ext uri="{BB962C8B-B14F-4D97-AF65-F5344CB8AC3E}">
        <p14:creationId xmlns:p14="http://schemas.microsoft.com/office/powerpoint/2010/main" val="46669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
                                  </p:stCondLst>
                                  <p:childTnLst>
                                    <p:set>
                                      <p:cBhvr>
                                        <p:cTn id="6" dur="1" fill="hold">
                                          <p:stCondLst>
                                            <p:cond delay="0"/>
                                          </p:stCondLst>
                                        </p:cTn>
                                        <p:tgtEl>
                                          <p:spTgt spid="126"/>
                                        </p:tgtEl>
                                        <p:attrNameLst>
                                          <p:attrName>style.visibility</p:attrName>
                                        </p:attrNameLst>
                                      </p:cBhvr>
                                      <p:to>
                                        <p:strVal val="visible"/>
                                      </p:to>
                                    </p:set>
                                  </p:childTnLst>
                                </p:cTn>
                              </p:par>
                            </p:childTnLst>
                          </p:cTn>
                        </p:par>
                        <p:par>
                          <p:cTn id="7" fill="hold">
                            <p:stCondLst>
                              <p:cond delay="100"/>
                            </p:stCondLst>
                            <p:childTnLst>
                              <p:par>
                                <p:cTn id="8" presetID="1" presetClass="entr" presetSubtype="0" fill="hold" nodeType="afterEffect">
                                  <p:stCondLst>
                                    <p:cond delay="100"/>
                                  </p:stCondLst>
                                  <p:childTnLst>
                                    <p:set>
                                      <p:cBhvr>
                                        <p:cTn id="9" dur="1" fill="hold">
                                          <p:stCondLst>
                                            <p:cond delay="0"/>
                                          </p:stCondLst>
                                        </p:cTn>
                                        <p:tgtEl>
                                          <p:spTgt spid="129"/>
                                        </p:tgtEl>
                                        <p:attrNameLst>
                                          <p:attrName>style.visibility</p:attrName>
                                        </p:attrNameLst>
                                      </p:cBhvr>
                                      <p:to>
                                        <p:strVal val="visible"/>
                                      </p:to>
                                    </p:set>
                                  </p:childTnLst>
                                </p:cTn>
                              </p:par>
                            </p:childTnLst>
                          </p:cTn>
                        </p:par>
                        <p:par>
                          <p:cTn id="10" fill="hold">
                            <p:stCondLst>
                              <p:cond delay="200"/>
                            </p:stCondLst>
                            <p:childTnLst>
                              <p:par>
                                <p:cTn id="11" presetID="1" presetClass="entr" presetSubtype="0" fill="hold" nodeType="afterEffect">
                                  <p:stCondLst>
                                    <p:cond delay="100"/>
                                  </p:stCondLst>
                                  <p:childTnLst>
                                    <p:set>
                                      <p:cBhvr>
                                        <p:cTn id="12" dur="1" fill="hold">
                                          <p:stCondLst>
                                            <p:cond delay="0"/>
                                          </p:stCondLst>
                                        </p:cTn>
                                        <p:tgtEl>
                                          <p:spTgt spid="132"/>
                                        </p:tgtEl>
                                        <p:attrNameLst>
                                          <p:attrName>style.visibility</p:attrName>
                                        </p:attrNameLst>
                                      </p:cBhvr>
                                      <p:to>
                                        <p:strVal val="visible"/>
                                      </p:to>
                                    </p:set>
                                  </p:childTnLst>
                                </p:cTn>
                              </p:par>
                            </p:childTnLst>
                          </p:cTn>
                        </p:par>
                        <p:par>
                          <p:cTn id="13" fill="hold">
                            <p:stCondLst>
                              <p:cond delay="300"/>
                            </p:stCondLst>
                            <p:childTnLst>
                              <p:par>
                                <p:cTn id="14" presetID="1" presetClass="entr" presetSubtype="0" fill="hold" nodeType="afterEffect">
                                  <p:stCondLst>
                                    <p:cond delay="100"/>
                                  </p:stCondLst>
                                  <p:childTnLst>
                                    <p:set>
                                      <p:cBhvr>
                                        <p:cTn id="15" dur="1" fill="hold">
                                          <p:stCondLst>
                                            <p:cond delay="0"/>
                                          </p:stCondLst>
                                        </p:cTn>
                                        <p:tgtEl>
                                          <p:spTgt spid="58"/>
                                        </p:tgtEl>
                                        <p:attrNameLst>
                                          <p:attrName>style.visibility</p:attrName>
                                        </p:attrNameLst>
                                      </p:cBhvr>
                                      <p:to>
                                        <p:strVal val="visible"/>
                                      </p:to>
                                    </p:set>
                                  </p:childTnLst>
                                </p:cTn>
                              </p:par>
                            </p:childTnLst>
                          </p:cTn>
                        </p:par>
                        <p:par>
                          <p:cTn id="16" fill="hold">
                            <p:stCondLst>
                              <p:cond delay="400"/>
                            </p:stCondLst>
                            <p:childTnLst>
                              <p:par>
                                <p:cTn id="17" presetID="1" presetClass="entr" presetSubtype="0" fill="hold" nodeType="afterEffect">
                                  <p:stCondLst>
                                    <p:cond delay="10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100"/>
                                  </p:stCondLst>
                                  <p:childTnLst>
                                    <p:set>
                                      <p:cBhvr>
                                        <p:cTn id="21" dur="1" fill="hold">
                                          <p:stCondLst>
                                            <p:cond delay="0"/>
                                          </p:stCondLst>
                                        </p:cTn>
                                        <p:tgtEl>
                                          <p:spTgt spid="64"/>
                                        </p:tgtEl>
                                        <p:attrNameLst>
                                          <p:attrName>style.visibility</p:attrName>
                                        </p:attrNameLst>
                                      </p:cBhvr>
                                      <p:to>
                                        <p:strVal val="visible"/>
                                      </p:to>
                                    </p:set>
                                  </p:childTnLst>
                                </p:cTn>
                              </p:par>
                            </p:childTnLst>
                          </p:cTn>
                        </p:par>
                        <p:par>
                          <p:cTn id="22" fill="hold">
                            <p:stCondLst>
                              <p:cond delay="600"/>
                            </p:stCondLst>
                            <p:childTnLst>
                              <p:par>
                                <p:cTn id="23" presetID="1" presetClass="entr" presetSubtype="0" fill="hold" nodeType="afterEffect">
                                  <p:stCondLst>
                                    <p:cond delay="100"/>
                                  </p:stCondLst>
                                  <p:childTnLst>
                                    <p:set>
                                      <p:cBhvr>
                                        <p:cTn id="24" dur="1" fill="hold">
                                          <p:stCondLst>
                                            <p:cond delay="0"/>
                                          </p:stCondLst>
                                        </p:cTn>
                                        <p:tgtEl>
                                          <p:spTgt spid="67"/>
                                        </p:tgtEl>
                                        <p:attrNameLst>
                                          <p:attrName>style.visibility</p:attrName>
                                        </p:attrNameLst>
                                      </p:cBhvr>
                                      <p:to>
                                        <p:strVal val="visible"/>
                                      </p:to>
                                    </p:set>
                                  </p:childTnLst>
                                </p:cTn>
                              </p:par>
                            </p:childTnLst>
                          </p:cTn>
                        </p:par>
                        <p:par>
                          <p:cTn id="25" fill="hold">
                            <p:stCondLst>
                              <p:cond delay="700"/>
                            </p:stCondLst>
                            <p:childTnLst>
                              <p:par>
                                <p:cTn id="26" presetID="1" presetClass="entr" presetSubtype="0" fill="hold" nodeType="afterEffect">
                                  <p:stCondLst>
                                    <p:cond delay="100"/>
                                  </p:stCondLst>
                                  <p:childTnLst>
                                    <p:set>
                                      <p:cBhvr>
                                        <p:cTn id="27" dur="1" fill="hold">
                                          <p:stCondLst>
                                            <p:cond delay="0"/>
                                          </p:stCondLst>
                                        </p:cTn>
                                        <p:tgtEl>
                                          <p:spTgt spid="135"/>
                                        </p:tgtEl>
                                        <p:attrNameLst>
                                          <p:attrName>style.visibility</p:attrName>
                                        </p:attrNameLst>
                                      </p:cBhvr>
                                      <p:to>
                                        <p:strVal val="visible"/>
                                      </p:to>
                                    </p:set>
                                  </p:childTnLst>
                                </p:cTn>
                              </p:par>
                            </p:childTnLst>
                          </p:cTn>
                        </p:par>
                        <p:par>
                          <p:cTn id="28" fill="hold">
                            <p:stCondLst>
                              <p:cond delay="800"/>
                            </p:stCondLst>
                            <p:childTnLst>
                              <p:par>
                                <p:cTn id="29" presetID="1" presetClass="entr" presetSubtype="0" fill="hold" nodeType="afterEffect">
                                  <p:stCondLst>
                                    <p:cond delay="100"/>
                                  </p:stCondLst>
                                  <p:childTnLst>
                                    <p:set>
                                      <p:cBhvr>
                                        <p:cTn id="30" dur="1" fill="hold">
                                          <p:stCondLst>
                                            <p:cond delay="0"/>
                                          </p:stCondLst>
                                        </p:cTn>
                                        <p:tgtEl>
                                          <p:spTgt spid="138"/>
                                        </p:tgtEl>
                                        <p:attrNameLst>
                                          <p:attrName>style.visibility</p:attrName>
                                        </p:attrNameLst>
                                      </p:cBhvr>
                                      <p:to>
                                        <p:strVal val="visible"/>
                                      </p:to>
                                    </p:set>
                                  </p:childTnLst>
                                </p:cTn>
                              </p:par>
                            </p:childTnLst>
                          </p:cTn>
                        </p:par>
                        <p:par>
                          <p:cTn id="31" fill="hold">
                            <p:stCondLst>
                              <p:cond delay="900"/>
                            </p:stCondLst>
                            <p:childTnLst>
                              <p:par>
                                <p:cTn id="32" presetID="1" presetClass="entr" presetSubtype="0" fill="hold" nodeType="afterEffect">
                                  <p:stCondLst>
                                    <p:cond delay="100"/>
                                  </p:stCondLst>
                                  <p:childTnLst>
                                    <p:set>
                                      <p:cBhvr>
                                        <p:cTn id="33" dur="1" fill="hold">
                                          <p:stCondLst>
                                            <p:cond delay="0"/>
                                          </p:stCondLst>
                                        </p:cTn>
                                        <p:tgtEl>
                                          <p:spTgt spid="159"/>
                                        </p:tgtEl>
                                        <p:attrNameLst>
                                          <p:attrName>style.visibility</p:attrName>
                                        </p:attrNameLst>
                                      </p:cBhvr>
                                      <p:to>
                                        <p:strVal val="visible"/>
                                      </p:to>
                                    </p:set>
                                  </p:childTnLst>
                                </p:cTn>
                              </p:par>
                            </p:childTnLst>
                          </p:cTn>
                        </p:par>
                        <p:par>
                          <p:cTn id="34" fill="hold">
                            <p:stCondLst>
                              <p:cond delay="1000"/>
                            </p:stCondLst>
                            <p:childTnLst>
                              <p:par>
                                <p:cTn id="35" presetID="1" presetClass="entr" presetSubtype="0" fill="hold" nodeType="afterEffect">
                                  <p:stCondLst>
                                    <p:cond delay="100"/>
                                  </p:stCondLst>
                                  <p:childTnLst>
                                    <p:set>
                                      <p:cBhvr>
                                        <p:cTn id="36" dur="1" fill="hold">
                                          <p:stCondLst>
                                            <p:cond delay="0"/>
                                          </p:stCondLst>
                                        </p:cTn>
                                        <p:tgtEl>
                                          <p:spTgt spid="141"/>
                                        </p:tgtEl>
                                        <p:attrNameLst>
                                          <p:attrName>style.visibility</p:attrName>
                                        </p:attrNameLst>
                                      </p:cBhvr>
                                      <p:to>
                                        <p:strVal val="visible"/>
                                      </p:to>
                                    </p:set>
                                  </p:childTnLst>
                                </p:cTn>
                              </p:par>
                            </p:childTnLst>
                          </p:cTn>
                        </p:par>
                        <p:par>
                          <p:cTn id="37" fill="hold">
                            <p:stCondLst>
                              <p:cond delay="1100"/>
                            </p:stCondLst>
                            <p:childTnLst>
                              <p:par>
                                <p:cTn id="38" presetID="1" presetClass="entr" presetSubtype="0" fill="hold" nodeType="afterEffect">
                                  <p:stCondLst>
                                    <p:cond delay="100"/>
                                  </p:stCondLst>
                                  <p:childTnLst>
                                    <p:set>
                                      <p:cBhvr>
                                        <p:cTn id="39" dur="1" fill="hold">
                                          <p:stCondLst>
                                            <p:cond delay="0"/>
                                          </p:stCondLst>
                                        </p:cTn>
                                        <p:tgtEl>
                                          <p:spTgt spid="144"/>
                                        </p:tgtEl>
                                        <p:attrNameLst>
                                          <p:attrName>style.visibility</p:attrName>
                                        </p:attrNameLst>
                                      </p:cBhvr>
                                      <p:to>
                                        <p:strVal val="visible"/>
                                      </p:to>
                                    </p:set>
                                  </p:childTnLst>
                                </p:cTn>
                              </p:par>
                            </p:childTnLst>
                          </p:cTn>
                        </p:par>
                        <p:par>
                          <p:cTn id="40" fill="hold">
                            <p:stCondLst>
                              <p:cond delay="1200"/>
                            </p:stCondLst>
                            <p:childTnLst>
                              <p:par>
                                <p:cTn id="41" presetID="1" presetClass="entr" presetSubtype="0" fill="hold" nodeType="afterEffect">
                                  <p:stCondLst>
                                    <p:cond delay="100"/>
                                  </p:stCondLst>
                                  <p:childTnLst>
                                    <p:set>
                                      <p:cBhvr>
                                        <p:cTn id="42" dur="1" fill="hold">
                                          <p:stCondLst>
                                            <p:cond delay="0"/>
                                          </p:stCondLst>
                                        </p:cTn>
                                        <p:tgtEl>
                                          <p:spTgt spid="156"/>
                                        </p:tgtEl>
                                        <p:attrNameLst>
                                          <p:attrName>style.visibility</p:attrName>
                                        </p:attrNameLst>
                                      </p:cBhvr>
                                      <p:to>
                                        <p:strVal val="visible"/>
                                      </p:to>
                                    </p:set>
                                  </p:childTnLst>
                                </p:cTn>
                              </p:par>
                            </p:childTnLst>
                          </p:cTn>
                        </p:par>
                        <p:par>
                          <p:cTn id="43" fill="hold">
                            <p:stCondLst>
                              <p:cond delay="1300"/>
                            </p:stCondLst>
                            <p:childTnLst>
                              <p:par>
                                <p:cTn id="44" presetID="1" presetClass="entr" presetSubtype="0" fill="hold" nodeType="afterEffect">
                                  <p:stCondLst>
                                    <p:cond delay="100"/>
                                  </p:stCondLst>
                                  <p:childTnLst>
                                    <p:set>
                                      <p:cBhvr>
                                        <p:cTn id="45" dur="1" fill="hold">
                                          <p:stCondLst>
                                            <p:cond delay="0"/>
                                          </p:stCondLst>
                                        </p:cTn>
                                        <p:tgtEl>
                                          <p:spTgt spid="147"/>
                                        </p:tgtEl>
                                        <p:attrNameLst>
                                          <p:attrName>style.visibility</p:attrName>
                                        </p:attrNameLst>
                                      </p:cBhvr>
                                      <p:to>
                                        <p:strVal val="visible"/>
                                      </p:to>
                                    </p:set>
                                  </p:childTnLst>
                                </p:cTn>
                              </p:par>
                            </p:childTnLst>
                          </p:cTn>
                        </p:par>
                        <p:par>
                          <p:cTn id="46" fill="hold">
                            <p:stCondLst>
                              <p:cond delay="1400"/>
                            </p:stCondLst>
                            <p:childTnLst>
                              <p:par>
                                <p:cTn id="47" presetID="1" presetClass="entr" presetSubtype="0" fill="hold" nodeType="afterEffect">
                                  <p:stCondLst>
                                    <p:cond delay="100"/>
                                  </p:stCondLst>
                                  <p:childTnLst>
                                    <p:set>
                                      <p:cBhvr>
                                        <p:cTn id="48" dur="1" fill="hold">
                                          <p:stCondLst>
                                            <p:cond delay="0"/>
                                          </p:stCondLst>
                                        </p:cTn>
                                        <p:tgtEl>
                                          <p:spTgt spid="153"/>
                                        </p:tgtEl>
                                        <p:attrNameLst>
                                          <p:attrName>style.visibility</p:attrName>
                                        </p:attrNameLst>
                                      </p:cBhvr>
                                      <p:to>
                                        <p:strVal val="visible"/>
                                      </p:to>
                                    </p:set>
                                  </p:childTnLst>
                                </p:cTn>
                              </p:par>
                            </p:childTnLst>
                          </p:cTn>
                        </p:par>
                        <p:par>
                          <p:cTn id="49" fill="hold">
                            <p:stCondLst>
                              <p:cond delay="1500"/>
                            </p:stCondLst>
                            <p:childTnLst>
                              <p:par>
                                <p:cTn id="50" presetID="1" presetClass="entr" presetSubtype="0" fill="hold" nodeType="afterEffect">
                                  <p:stCondLst>
                                    <p:cond delay="100"/>
                                  </p:stCondLst>
                                  <p:childTnLst>
                                    <p:set>
                                      <p:cBhvr>
                                        <p:cTn id="51" dur="1" fill="hold">
                                          <p:stCondLst>
                                            <p:cond delay="0"/>
                                          </p:stCondLst>
                                        </p:cTn>
                                        <p:tgtEl>
                                          <p:spTgt spid="150"/>
                                        </p:tgtEl>
                                        <p:attrNameLst>
                                          <p:attrName>style.visibility</p:attrName>
                                        </p:attrNameLst>
                                      </p:cBhvr>
                                      <p:to>
                                        <p:strVal val="visible"/>
                                      </p:to>
                                    </p:set>
                                  </p:childTnLst>
                                </p:cTn>
                              </p:par>
                            </p:childTnLst>
                          </p:cTn>
                        </p:par>
                        <p:par>
                          <p:cTn id="52" fill="hold">
                            <p:stCondLst>
                              <p:cond delay="1600"/>
                            </p:stCondLst>
                            <p:childTnLst>
                              <p:par>
                                <p:cTn id="53" presetID="1" presetClass="entr" presetSubtype="0" fill="hold" nodeType="afterEffect">
                                  <p:stCondLst>
                                    <p:cond delay="100"/>
                                  </p:stCondLst>
                                  <p:childTnLst>
                                    <p:set>
                                      <p:cBhvr>
                                        <p:cTn id="54"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to 36" hidden="1">
            <a:extLst>
              <a:ext uri="{FF2B5EF4-FFF2-40B4-BE49-F238E27FC236}">
                <a16:creationId xmlns:a16="http://schemas.microsoft.com/office/drawing/2014/main" id="{1FB43CA8-8EE3-4744-94CF-E0194AE5799E}"/>
              </a:ext>
            </a:extLst>
          </p:cNvPr>
          <p:cNvGraphicFramePr>
            <a:graphicFrameLocks noChangeAspect="1"/>
          </p:cNvGraphicFramePr>
          <p:nvPr>
            <p:custDataLst>
              <p:tags r:id="rId2"/>
            </p:custDataLst>
            <p:extLst>
              <p:ext uri="{D42A27DB-BD31-4B8C-83A1-F6EECF244321}">
                <p14:modId xmlns:p14="http://schemas.microsoft.com/office/powerpoint/2010/main" val="2454592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28" name="Diapositiva de think-cell" r:id="rId11" imgW="501" imgH="502" progId="TCLayout.ActiveDocument.1">
                  <p:embed/>
                </p:oleObj>
              </mc:Choice>
              <mc:Fallback>
                <p:oleObj name="Diapositiva de think-cell" r:id="rId11" imgW="501" imgH="502" progId="TCLayout.ActiveDocument.1">
                  <p:embed/>
                  <p:pic>
                    <p:nvPicPr>
                      <p:cNvPr id="37" name="Objeto 36" hidden="1">
                        <a:extLst>
                          <a:ext uri="{FF2B5EF4-FFF2-40B4-BE49-F238E27FC236}">
                            <a16:creationId xmlns:a16="http://schemas.microsoft.com/office/drawing/2014/main" id="{1FB43CA8-8EE3-4744-94CF-E0194AE5799E}"/>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4" name="Rectángulo 53" hidden="1">
            <a:extLst>
              <a:ext uri="{FF2B5EF4-FFF2-40B4-BE49-F238E27FC236}">
                <a16:creationId xmlns:a16="http://schemas.microsoft.com/office/drawing/2014/main" id="{22B8CFF6-8CDB-4986-83FD-C68498A17A0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MX" sz="1800" b="1" dirty="0">
              <a:latin typeface="Arial" panose="020B0604020202020204" pitchFamily="34" charset="0"/>
              <a:cs typeface="Arial" panose="020B0604020202020204" pitchFamily="34" charset="0"/>
              <a:sym typeface="Arial" panose="020B0604020202020204" pitchFamily="34" charset="0"/>
            </a:endParaRPr>
          </a:p>
        </p:txBody>
      </p:sp>
      <p:grpSp>
        <p:nvGrpSpPr>
          <p:cNvPr id="44" name="Grupo 43">
            <a:extLst>
              <a:ext uri="{FF2B5EF4-FFF2-40B4-BE49-F238E27FC236}">
                <a16:creationId xmlns:a16="http://schemas.microsoft.com/office/drawing/2014/main" id="{BAC568D5-8213-45C6-B615-3E87943DBB76}"/>
              </a:ext>
            </a:extLst>
          </p:cNvPr>
          <p:cNvGrpSpPr/>
          <p:nvPr/>
        </p:nvGrpSpPr>
        <p:grpSpPr>
          <a:xfrm>
            <a:off x="1534416" y="2126276"/>
            <a:ext cx="1902742" cy="307562"/>
            <a:chOff x="1534416" y="2206557"/>
            <a:chExt cx="1902742" cy="307562"/>
          </a:xfrm>
        </p:grpSpPr>
        <p:sp>
          <p:nvSpPr>
            <p:cNvPr id="11" name="CuadroTexto 10">
              <a:extLst>
                <a:ext uri="{FF2B5EF4-FFF2-40B4-BE49-F238E27FC236}">
                  <a16:creationId xmlns:a16="http://schemas.microsoft.com/office/drawing/2014/main" id="{945053F9-E189-444E-A7B3-0867ED31F56D}"/>
                </a:ext>
              </a:extLst>
            </p:cNvPr>
            <p:cNvSpPr txBox="1"/>
            <p:nvPr/>
          </p:nvSpPr>
          <p:spPr>
            <a:xfrm>
              <a:off x="1788950" y="2212552"/>
              <a:ext cx="164820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Relación con el Entorno</a:t>
              </a:r>
            </a:p>
          </p:txBody>
        </p:sp>
        <p:sp>
          <p:nvSpPr>
            <p:cNvPr id="12" name="Elipse 11">
              <a:extLst>
                <a:ext uri="{FF2B5EF4-FFF2-40B4-BE49-F238E27FC236}">
                  <a16:creationId xmlns:a16="http://schemas.microsoft.com/office/drawing/2014/main" id="{E8FD9F1F-5081-4CAF-813B-0FD6D0E694A4}"/>
                </a:ext>
              </a:extLst>
            </p:cNvPr>
            <p:cNvSpPr/>
            <p:nvPr/>
          </p:nvSpPr>
          <p:spPr>
            <a:xfrm>
              <a:off x="1534416" y="220655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sp>
        <p:nvSpPr>
          <p:cNvPr id="3" name="Arco 2">
            <a:extLst>
              <a:ext uri="{FF2B5EF4-FFF2-40B4-BE49-F238E27FC236}">
                <a16:creationId xmlns:a16="http://schemas.microsoft.com/office/drawing/2014/main" id="{A1BF96F8-CC62-4CB0-ABA6-FB5BDDBF4195}"/>
              </a:ext>
            </a:extLst>
          </p:cNvPr>
          <p:cNvSpPr/>
          <p:nvPr/>
        </p:nvSpPr>
        <p:spPr>
          <a:xfrm rot="16200000">
            <a:off x="-2686307" y="502988"/>
            <a:ext cx="4619668" cy="3999174"/>
          </a:xfrm>
          <a:prstGeom prst="arc">
            <a:avLst>
              <a:gd name="adj1" fmla="val 2133271"/>
              <a:gd name="adj2" fmla="val 9448156"/>
            </a:avLst>
          </a:prstGeom>
          <a:ln w="381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grpSp>
        <p:nvGrpSpPr>
          <p:cNvPr id="41" name="Grupo 40">
            <a:extLst>
              <a:ext uri="{FF2B5EF4-FFF2-40B4-BE49-F238E27FC236}">
                <a16:creationId xmlns:a16="http://schemas.microsoft.com/office/drawing/2014/main" id="{DC8A354B-2EEE-4353-8BAD-F935F37B8A24}"/>
              </a:ext>
            </a:extLst>
          </p:cNvPr>
          <p:cNvGrpSpPr/>
          <p:nvPr/>
        </p:nvGrpSpPr>
        <p:grpSpPr>
          <a:xfrm>
            <a:off x="1346836" y="1414412"/>
            <a:ext cx="2091262" cy="307562"/>
            <a:chOff x="1346836" y="1494693"/>
            <a:chExt cx="2091262" cy="307562"/>
          </a:xfrm>
        </p:grpSpPr>
        <p:sp>
          <p:nvSpPr>
            <p:cNvPr id="4" name="CuadroTexto 3">
              <a:extLst>
                <a:ext uri="{FF2B5EF4-FFF2-40B4-BE49-F238E27FC236}">
                  <a16:creationId xmlns:a16="http://schemas.microsoft.com/office/drawing/2014/main" id="{17A3BB49-3A00-43B7-9C7B-0B9145836CDD}"/>
                </a:ext>
              </a:extLst>
            </p:cNvPr>
            <p:cNvSpPr txBox="1"/>
            <p:nvPr/>
          </p:nvSpPr>
          <p:spPr>
            <a:xfrm>
              <a:off x="1592721" y="1500688"/>
              <a:ext cx="184537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Comercialización y Trading</a:t>
              </a:r>
            </a:p>
          </p:txBody>
        </p:sp>
        <p:sp>
          <p:nvSpPr>
            <p:cNvPr id="5" name="Elipse 4">
              <a:extLst>
                <a:ext uri="{FF2B5EF4-FFF2-40B4-BE49-F238E27FC236}">
                  <a16:creationId xmlns:a16="http://schemas.microsoft.com/office/drawing/2014/main" id="{5C9E7ED1-A37F-415C-B63D-7F9384EAB153}"/>
                </a:ext>
              </a:extLst>
            </p:cNvPr>
            <p:cNvSpPr/>
            <p:nvPr/>
          </p:nvSpPr>
          <p:spPr>
            <a:xfrm>
              <a:off x="1346836" y="149469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38" name="Grupo 37">
            <a:extLst>
              <a:ext uri="{FF2B5EF4-FFF2-40B4-BE49-F238E27FC236}">
                <a16:creationId xmlns:a16="http://schemas.microsoft.com/office/drawing/2014/main" id="{6E5EA0B1-77DC-4343-BAFF-1146F2776B4A}"/>
              </a:ext>
            </a:extLst>
          </p:cNvPr>
          <p:cNvGrpSpPr/>
          <p:nvPr/>
        </p:nvGrpSpPr>
        <p:grpSpPr>
          <a:xfrm>
            <a:off x="896158" y="702548"/>
            <a:ext cx="1747176" cy="307562"/>
            <a:chOff x="896158" y="782829"/>
            <a:chExt cx="1747176" cy="307562"/>
          </a:xfrm>
        </p:grpSpPr>
        <p:sp>
          <p:nvSpPr>
            <p:cNvPr id="13" name="Elipse 12">
              <a:extLst>
                <a:ext uri="{FF2B5EF4-FFF2-40B4-BE49-F238E27FC236}">
                  <a16:creationId xmlns:a16="http://schemas.microsoft.com/office/drawing/2014/main" id="{A459C4A2-DFA4-416D-8E5F-25C5A941700C}"/>
                </a:ext>
              </a:extLst>
            </p:cNvPr>
            <p:cNvSpPr/>
            <p:nvPr/>
          </p:nvSpPr>
          <p:spPr>
            <a:xfrm>
              <a:off x="896158" y="78282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sp>
          <p:nvSpPr>
            <p:cNvPr id="14" name="CuadroTexto 13">
              <a:extLst>
                <a:ext uri="{FF2B5EF4-FFF2-40B4-BE49-F238E27FC236}">
                  <a16:creationId xmlns:a16="http://schemas.microsoft.com/office/drawing/2014/main" id="{7F9D7E29-18FA-41F6-905F-886CC24C3223}"/>
                </a:ext>
              </a:extLst>
            </p:cNvPr>
            <p:cNvSpPr txBox="1"/>
            <p:nvPr/>
          </p:nvSpPr>
          <p:spPr>
            <a:xfrm>
              <a:off x="1124970" y="788824"/>
              <a:ext cx="151836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Transición Energética</a:t>
              </a:r>
            </a:p>
          </p:txBody>
        </p:sp>
      </p:grpSp>
      <p:grpSp>
        <p:nvGrpSpPr>
          <p:cNvPr id="45" name="Grupo 44">
            <a:extLst>
              <a:ext uri="{FF2B5EF4-FFF2-40B4-BE49-F238E27FC236}">
                <a16:creationId xmlns:a16="http://schemas.microsoft.com/office/drawing/2014/main" id="{8136C9F2-041F-449D-ACBA-D631E5D41186}"/>
              </a:ext>
            </a:extLst>
          </p:cNvPr>
          <p:cNvGrpSpPr/>
          <p:nvPr/>
        </p:nvGrpSpPr>
        <p:grpSpPr>
          <a:xfrm>
            <a:off x="1541291" y="2363564"/>
            <a:ext cx="1106821" cy="307562"/>
            <a:chOff x="1541291" y="2443845"/>
            <a:chExt cx="1106821" cy="307562"/>
          </a:xfrm>
        </p:grpSpPr>
        <p:sp>
          <p:nvSpPr>
            <p:cNvPr id="19" name="CuadroTexto 18">
              <a:extLst>
                <a:ext uri="{FF2B5EF4-FFF2-40B4-BE49-F238E27FC236}">
                  <a16:creationId xmlns:a16="http://schemas.microsoft.com/office/drawing/2014/main" id="{D6674CEF-FFCC-4457-AC45-5BF15340E7C9}"/>
                </a:ext>
              </a:extLst>
            </p:cNvPr>
            <p:cNvSpPr txBox="1"/>
            <p:nvPr/>
          </p:nvSpPr>
          <p:spPr>
            <a:xfrm>
              <a:off x="1774155" y="2449840"/>
              <a:ext cx="87395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Regulación</a:t>
              </a:r>
            </a:p>
          </p:txBody>
        </p:sp>
        <p:sp>
          <p:nvSpPr>
            <p:cNvPr id="20" name="Elipse 19">
              <a:extLst>
                <a:ext uri="{FF2B5EF4-FFF2-40B4-BE49-F238E27FC236}">
                  <a16:creationId xmlns:a16="http://schemas.microsoft.com/office/drawing/2014/main" id="{A75DAB7B-068A-4A4F-8171-B3829A4887AC}"/>
                </a:ext>
              </a:extLst>
            </p:cNvPr>
            <p:cNvSpPr/>
            <p:nvPr/>
          </p:nvSpPr>
          <p:spPr>
            <a:xfrm>
              <a:off x="1541291" y="244384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6" name="Grupo 45">
            <a:extLst>
              <a:ext uri="{FF2B5EF4-FFF2-40B4-BE49-F238E27FC236}">
                <a16:creationId xmlns:a16="http://schemas.microsoft.com/office/drawing/2014/main" id="{053B6191-2A14-4563-9014-2B283093E16D}"/>
              </a:ext>
            </a:extLst>
          </p:cNvPr>
          <p:cNvGrpSpPr/>
          <p:nvPr/>
        </p:nvGrpSpPr>
        <p:grpSpPr>
          <a:xfrm>
            <a:off x="1525070" y="2600852"/>
            <a:ext cx="1468269" cy="307562"/>
            <a:chOff x="1525070" y="2681133"/>
            <a:chExt cx="1468269" cy="307562"/>
          </a:xfrm>
        </p:grpSpPr>
        <p:sp>
          <p:nvSpPr>
            <p:cNvPr id="21" name="CuadroTexto 20">
              <a:extLst>
                <a:ext uri="{FF2B5EF4-FFF2-40B4-BE49-F238E27FC236}">
                  <a16:creationId xmlns:a16="http://schemas.microsoft.com/office/drawing/2014/main" id="{383A1D4B-227F-42BC-80B0-C6E2C6FF1DCA}"/>
                </a:ext>
              </a:extLst>
            </p:cNvPr>
            <p:cNvSpPr txBox="1"/>
            <p:nvPr/>
          </p:nvSpPr>
          <p:spPr>
            <a:xfrm>
              <a:off x="1736264" y="2687128"/>
              <a:ext cx="1257075"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Nuevos Negocios</a:t>
              </a:r>
            </a:p>
          </p:txBody>
        </p:sp>
        <p:sp>
          <p:nvSpPr>
            <p:cNvPr id="22" name="Elipse 21">
              <a:extLst>
                <a:ext uri="{FF2B5EF4-FFF2-40B4-BE49-F238E27FC236}">
                  <a16:creationId xmlns:a16="http://schemas.microsoft.com/office/drawing/2014/main" id="{F3D750F8-71ED-4122-88AD-D3BF7D1474B0}"/>
                </a:ext>
              </a:extLst>
            </p:cNvPr>
            <p:cNvSpPr/>
            <p:nvPr/>
          </p:nvSpPr>
          <p:spPr>
            <a:xfrm>
              <a:off x="1525070" y="268113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8" name="Grupo 47">
            <a:extLst>
              <a:ext uri="{FF2B5EF4-FFF2-40B4-BE49-F238E27FC236}">
                <a16:creationId xmlns:a16="http://schemas.microsoft.com/office/drawing/2014/main" id="{7D908B7C-C07D-4A6E-8074-296862BA8523}"/>
              </a:ext>
            </a:extLst>
          </p:cNvPr>
          <p:cNvGrpSpPr/>
          <p:nvPr/>
        </p:nvGrpSpPr>
        <p:grpSpPr>
          <a:xfrm>
            <a:off x="1432097" y="3075428"/>
            <a:ext cx="880442" cy="307562"/>
            <a:chOff x="1432097" y="3155709"/>
            <a:chExt cx="880442" cy="307562"/>
          </a:xfrm>
        </p:grpSpPr>
        <p:sp>
          <p:nvSpPr>
            <p:cNvPr id="23" name="CuadroTexto 22">
              <a:extLst>
                <a:ext uri="{FF2B5EF4-FFF2-40B4-BE49-F238E27FC236}">
                  <a16:creationId xmlns:a16="http://schemas.microsoft.com/office/drawing/2014/main" id="{CFDC3519-259F-44F5-9676-A9A4E2CD17CE}"/>
                </a:ext>
              </a:extLst>
            </p:cNvPr>
            <p:cNvSpPr txBox="1"/>
            <p:nvPr/>
          </p:nvSpPr>
          <p:spPr>
            <a:xfrm>
              <a:off x="1638957" y="3161704"/>
              <a:ext cx="673582"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Jurídica</a:t>
              </a:r>
            </a:p>
          </p:txBody>
        </p:sp>
        <p:sp>
          <p:nvSpPr>
            <p:cNvPr id="24" name="Elipse 23">
              <a:extLst>
                <a:ext uri="{FF2B5EF4-FFF2-40B4-BE49-F238E27FC236}">
                  <a16:creationId xmlns:a16="http://schemas.microsoft.com/office/drawing/2014/main" id="{59CC5225-D423-45CC-94F1-3EAE7DCF8F1F}"/>
                </a:ext>
              </a:extLst>
            </p:cNvPr>
            <p:cNvSpPr/>
            <p:nvPr/>
          </p:nvSpPr>
          <p:spPr>
            <a:xfrm>
              <a:off x="1432097" y="315570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9" name="Grupo 48">
            <a:extLst>
              <a:ext uri="{FF2B5EF4-FFF2-40B4-BE49-F238E27FC236}">
                <a16:creationId xmlns:a16="http://schemas.microsoft.com/office/drawing/2014/main" id="{6DD48CBC-5FC4-4D39-B41F-117D70947CB3}"/>
              </a:ext>
            </a:extLst>
          </p:cNvPr>
          <p:cNvGrpSpPr/>
          <p:nvPr/>
        </p:nvGrpSpPr>
        <p:grpSpPr>
          <a:xfrm>
            <a:off x="1347194" y="3312716"/>
            <a:ext cx="1013017" cy="307562"/>
            <a:chOff x="1347194" y="3392997"/>
            <a:chExt cx="1013017" cy="307562"/>
          </a:xfrm>
        </p:grpSpPr>
        <p:sp>
          <p:nvSpPr>
            <p:cNvPr id="25" name="CuadroTexto 24">
              <a:extLst>
                <a:ext uri="{FF2B5EF4-FFF2-40B4-BE49-F238E27FC236}">
                  <a16:creationId xmlns:a16="http://schemas.microsoft.com/office/drawing/2014/main" id="{5DCD589D-230D-4F6D-920D-EC78306F1A6E}"/>
                </a:ext>
              </a:extLst>
            </p:cNvPr>
            <p:cNvSpPr txBox="1"/>
            <p:nvPr/>
          </p:nvSpPr>
          <p:spPr>
            <a:xfrm>
              <a:off x="1558388" y="3398992"/>
              <a:ext cx="801823"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Proyectos</a:t>
              </a:r>
            </a:p>
          </p:txBody>
        </p:sp>
        <p:sp>
          <p:nvSpPr>
            <p:cNvPr id="26" name="Elipse 25">
              <a:extLst>
                <a:ext uri="{FF2B5EF4-FFF2-40B4-BE49-F238E27FC236}">
                  <a16:creationId xmlns:a16="http://schemas.microsoft.com/office/drawing/2014/main" id="{4597E36F-7425-4AA7-BDAA-69603004E434}"/>
                </a:ext>
              </a:extLst>
            </p:cNvPr>
            <p:cNvSpPr/>
            <p:nvPr/>
          </p:nvSpPr>
          <p:spPr>
            <a:xfrm>
              <a:off x="1347194" y="339299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51" name="Grupo 50">
            <a:extLst>
              <a:ext uri="{FF2B5EF4-FFF2-40B4-BE49-F238E27FC236}">
                <a16:creationId xmlns:a16="http://schemas.microsoft.com/office/drawing/2014/main" id="{8053D353-A61E-4DC0-9280-ECB2BB3AA891}"/>
              </a:ext>
            </a:extLst>
          </p:cNvPr>
          <p:cNvGrpSpPr/>
          <p:nvPr/>
        </p:nvGrpSpPr>
        <p:grpSpPr>
          <a:xfrm>
            <a:off x="1103255" y="3787292"/>
            <a:ext cx="1386339" cy="307562"/>
            <a:chOff x="1103255" y="3867573"/>
            <a:chExt cx="1386339" cy="307562"/>
          </a:xfrm>
        </p:grpSpPr>
        <p:sp>
          <p:nvSpPr>
            <p:cNvPr id="27" name="CuadroTexto 26">
              <a:extLst>
                <a:ext uri="{FF2B5EF4-FFF2-40B4-BE49-F238E27FC236}">
                  <a16:creationId xmlns:a16="http://schemas.microsoft.com/office/drawing/2014/main" id="{30942A67-5245-4013-BF08-43BB2A0D9FE8}"/>
                </a:ext>
              </a:extLst>
            </p:cNvPr>
            <p:cNvSpPr txBox="1"/>
            <p:nvPr/>
          </p:nvSpPr>
          <p:spPr>
            <a:xfrm>
              <a:off x="1301448" y="3873568"/>
              <a:ext cx="1188146"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Talento Humano</a:t>
              </a:r>
            </a:p>
          </p:txBody>
        </p:sp>
        <p:sp>
          <p:nvSpPr>
            <p:cNvPr id="28" name="Elipse 27">
              <a:extLst>
                <a:ext uri="{FF2B5EF4-FFF2-40B4-BE49-F238E27FC236}">
                  <a16:creationId xmlns:a16="http://schemas.microsoft.com/office/drawing/2014/main" id="{C211029F-1FA4-410C-B83A-1463CB48E48E}"/>
                </a:ext>
              </a:extLst>
            </p:cNvPr>
            <p:cNvSpPr/>
            <p:nvPr/>
          </p:nvSpPr>
          <p:spPr>
            <a:xfrm>
              <a:off x="1103255" y="386757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53" name="Grupo 52">
            <a:extLst>
              <a:ext uri="{FF2B5EF4-FFF2-40B4-BE49-F238E27FC236}">
                <a16:creationId xmlns:a16="http://schemas.microsoft.com/office/drawing/2014/main" id="{56F524CE-140A-48B9-998D-D4715895378D}"/>
              </a:ext>
            </a:extLst>
          </p:cNvPr>
          <p:cNvGrpSpPr/>
          <p:nvPr/>
        </p:nvGrpSpPr>
        <p:grpSpPr>
          <a:xfrm>
            <a:off x="755024" y="4227200"/>
            <a:ext cx="1994295" cy="342231"/>
            <a:chOff x="755024" y="4307481"/>
            <a:chExt cx="1994295" cy="342231"/>
          </a:xfrm>
        </p:grpSpPr>
        <p:sp>
          <p:nvSpPr>
            <p:cNvPr id="29" name="CuadroTexto 28">
              <a:extLst>
                <a:ext uri="{FF2B5EF4-FFF2-40B4-BE49-F238E27FC236}">
                  <a16:creationId xmlns:a16="http://schemas.microsoft.com/office/drawing/2014/main" id="{3773FD6B-F824-436E-92D5-A8792F735F7A}"/>
                </a:ext>
              </a:extLst>
            </p:cNvPr>
            <p:cNvSpPr txBox="1"/>
            <p:nvPr/>
          </p:nvSpPr>
          <p:spPr>
            <a:xfrm>
              <a:off x="905545" y="4348145"/>
              <a:ext cx="184377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Abastecimiento y Servicios</a:t>
              </a:r>
            </a:p>
          </p:txBody>
        </p:sp>
        <p:sp>
          <p:nvSpPr>
            <p:cNvPr id="30" name="Elipse 29">
              <a:extLst>
                <a:ext uri="{FF2B5EF4-FFF2-40B4-BE49-F238E27FC236}">
                  <a16:creationId xmlns:a16="http://schemas.microsoft.com/office/drawing/2014/main" id="{DA38F7B4-CE3A-4CBA-90DF-86300EB5FDAB}"/>
                </a:ext>
              </a:extLst>
            </p:cNvPr>
            <p:cNvSpPr/>
            <p:nvPr/>
          </p:nvSpPr>
          <p:spPr>
            <a:xfrm>
              <a:off x="755024" y="43074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52" name="Grupo 51">
            <a:extLst>
              <a:ext uri="{FF2B5EF4-FFF2-40B4-BE49-F238E27FC236}">
                <a16:creationId xmlns:a16="http://schemas.microsoft.com/office/drawing/2014/main" id="{BF064696-7D1E-4615-9AB4-8D82C9894488}"/>
              </a:ext>
            </a:extLst>
          </p:cNvPr>
          <p:cNvGrpSpPr/>
          <p:nvPr/>
        </p:nvGrpSpPr>
        <p:grpSpPr>
          <a:xfrm>
            <a:off x="937986" y="4024580"/>
            <a:ext cx="637084" cy="307562"/>
            <a:chOff x="937986" y="4104861"/>
            <a:chExt cx="637084" cy="307562"/>
          </a:xfrm>
        </p:grpSpPr>
        <p:sp>
          <p:nvSpPr>
            <p:cNvPr id="31" name="CuadroTexto 30">
              <a:extLst>
                <a:ext uri="{FF2B5EF4-FFF2-40B4-BE49-F238E27FC236}">
                  <a16:creationId xmlns:a16="http://schemas.microsoft.com/office/drawing/2014/main" id="{FD2C3BDA-9DE4-4284-98A8-43589F67230F}"/>
                </a:ext>
              </a:extLst>
            </p:cNvPr>
            <p:cNvSpPr txBox="1"/>
            <p:nvPr/>
          </p:nvSpPr>
          <p:spPr>
            <a:xfrm>
              <a:off x="1127512" y="4110856"/>
              <a:ext cx="44755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HSE</a:t>
              </a:r>
            </a:p>
          </p:txBody>
        </p:sp>
        <p:sp>
          <p:nvSpPr>
            <p:cNvPr id="32" name="Elipse 31">
              <a:extLst>
                <a:ext uri="{FF2B5EF4-FFF2-40B4-BE49-F238E27FC236}">
                  <a16:creationId xmlns:a16="http://schemas.microsoft.com/office/drawing/2014/main" id="{83824FA0-DF53-43DF-A013-BC72D5F29593}"/>
                </a:ext>
              </a:extLst>
            </p:cNvPr>
            <p:cNvSpPr/>
            <p:nvPr/>
          </p:nvSpPr>
          <p:spPr>
            <a:xfrm>
              <a:off x="937986" y="410486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50" name="Grupo 49">
            <a:extLst>
              <a:ext uri="{FF2B5EF4-FFF2-40B4-BE49-F238E27FC236}">
                <a16:creationId xmlns:a16="http://schemas.microsoft.com/office/drawing/2014/main" id="{7F307F6C-0289-4152-98FD-F5B2CFBBEB60}"/>
              </a:ext>
            </a:extLst>
          </p:cNvPr>
          <p:cNvGrpSpPr/>
          <p:nvPr/>
        </p:nvGrpSpPr>
        <p:grpSpPr>
          <a:xfrm>
            <a:off x="1243564" y="3550004"/>
            <a:ext cx="1629044" cy="307562"/>
            <a:chOff x="1243564" y="3630285"/>
            <a:chExt cx="1629044" cy="307562"/>
          </a:xfrm>
        </p:grpSpPr>
        <p:sp>
          <p:nvSpPr>
            <p:cNvPr id="33" name="CuadroTexto 32">
              <a:extLst>
                <a:ext uri="{FF2B5EF4-FFF2-40B4-BE49-F238E27FC236}">
                  <a16:creationId xmlns:a16="http://schemas.microsoft.com/office/drawing/2014/main" id="{9DD2AAF1-AF43-48B2-81B6-F7C3691AE56E}"/>
                </a:ext>
              </a:extLst>
            </p:cNvPr>
            <p:cNvSpPr txBox="1"/>
            <p:nvPr/>
          </p:nvSpPr>
          <p:spPr>
            <a:xfrm>
              <a:off x="1450424" y="3636280"/>
              <a:ext cx="1422184"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Modelo de Gobierno</a:t>
              </a:r>
            </a:p>
          </p:txBody>
        </p:sp>
        <p:sp>
          <p:nvSpPr>
            <p:cNvPr id="34" name="Elipse 33">
              <a:extLst>
                <a:ext uri="{FF2B5EF4-FFF2-40B4-BE49-F238E27FC236}">
                  <a16:creationId xmlns:a16="http://schemas.microsoft.com/office/drawing/2014/main" id="{4D6EEA85-F381-4FE1-A57E-529F3BB1C8D8}"/>
                </a:ext>
              </a:extLst>
            </p:cNvPr>
            <p:cNvSpPr/>
            <p:nvPr/>
          </p:nvSpPr>
          <p:spPr>
            <a:xfrm>
              <a:off x="1243564" y="363028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7" name="Grupo 46">
            <a:extLst>
              <a:ext uri="{FF2B5EF4-FFF2-40B4-BE49-F238E27FC236}">
                <a16:creationId xmlns:a16="http://schemas.microsoft.com/office/drawing/2014/main" id="{BFB04D03-F6D4-46E0-A0F0-A9C6C5FD14FD}"/>
              </a:ext>
            </a:extLst>
          </p:cNvPr>
          <p:cNvGrpSpPr/>
          <p:nvPr/>
        </p:nvGrpSpPr>
        <p:grpSpPr>
          <a:xfrm>
            <a:off x="1490458" y="2838140"/>
            <a:ext cx="929482" cy="307562"/>
            <a:chOff x="1490458" y="2918421"/>
            <a:chExt cx="929482" cy="307562"/>
          </a:xfrm>
        </p:grpSpPr>
        <p:sp>
          <p:nvSpPr>
            <p:cNvPr id="35" name="CuadroTexto 34">
              <a:extLst>
                <a:ext uri="{FF2B5EF4-FFF2-40B4-BE49-F238E27FC236}">
                  <a16:creationId xmlns:a16="http://schemas.microsoft.com/office/drawing/2014/main" id="{20D5D3A5-FF00-416C-9680-E057A39A187D}"/>
                </a:ext>
              </a:extLst>
            </p:cNvPr>
            <p:cNvSpPr txBox="1"/>
            <p:nvPr/>
          </p:nvSpPr>
          <p:spPr>
            <a:xfrm>
              <a:off x="1688650" y="2924416"/>
              <a:ext cx="731290"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Finanzas</a:t>
              </a:r>
            </a:p>
          </p:txBody>
        </p:sp>
        <p:sp>
          <p:nvSpPr>
            <p:cNvPr id="36" name="Elipse 35">
              <a:extLst>
                <a:ext uri="{FF2B5EF4-FFF2-40B4-BE49-F238E27FC236}">
                  <a16:creationId xmlns:a16="http://schemas.microsoft.com/office/drawing/2014/main" id="{8430F2C5-AC2F-477C-A2C5-0F3AFC2D0A95}"/>
                </a:ext>
              </a:extLst>
            </p:cNvPr>
            <p:cNvSpPr/>
            <p:nvPr/>
          </p:nvSpPr>
          <p:spPr>
            <a:xfrm>
              <a:off x="1490458" y="291842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55" name="Grupo 54">
            <a:extLst>
              <a:ext uri="{FF2B5EF4-FFF2-40B4-BE49-F238E27FC236}">
                <a16:creationId xmlns:a16="http://schemas.microsoft.com/office/drawing/2014/main" id="{3F2DC853-D240-4456-A3AD-61AD6BDC9679}"/>
              </a:ext>
            </a:extLst>
          </p:cNvPr>
          <p:cNvGrpSpPr/>
          <p:nvPr/>
        </p:nvGrpSpPr>
        <p:grpSpPr>
          <a:xfrm>
            <a:off x="539061" y="4397797"/>
            <a:ext cx="1787508" cy="342231"/>
            <a:chOff x="755024" y="4307481"/>
            <a:chExt cx="1787508" cy="342231"/>
          </a:xfrm>
        </p:grpSpPr>
        <p:sp>
          <p:nvSpPr>
            <p:cNvPr id="56" name="CuadroTexto 55">
              <a:extLst>
                <a:ext uri="{FF2B5EF4-FFF2-40B4-BE49-F238E27FC236}">
                  <a16:creationId xmlns:a16="http://schemas.microsoft.com/office/drawing/2014/main" id="{6D1AA1B6-B0EF-46FC-9CFA-8FF637724A6C}"/>
                </a:ext>
              </a:extLst>
            </p:cNvPr>
            <p:cNvSpPr txBox="1"/>
            <p:nvPr/>
          </p:nvSpPr>
          <p:spPr>
            <a:xfrm>
              <a:off x="905545" y="4348145"/>
              <a:ext cx="163698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Cumplimiento y Control</a:t>
              </a:r>
            </a:p>
          </p:txBody>
        </p:sp>
        <p:sp>
          <p:nvSpPr>
            <p:cNvPr id="57" name="Elipse 56">
              <a:extLst>
                <a:ext uri="{FF2B5EF4-FFF2-40B4-BE49-F238E27FC236}">
                  <a16:creationId xmlns:a16="http://schemas.microsoft.com/office/drawing/2014/main" id="{87BD9DFD-BFBD-4124-9A42-E4170D858C96}"/>
                </a:ext>
              </a:extLst>
            </p:cNvPr>
            <p:cNvSpPr/>
            <p:nvPr/>
          </p:nvSpPr>
          <p:spPr>
            <a:xfrm>
              <a:off x="755024" y="43074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sp>
        <p:nvSpPr>
          <p:cNvPr id="82" name="Rectángulo 81">
            <a:extLst>
              <a:ext uri="{FF2B5EF4-FFF2-40B4-BE49-F238E27FC236}">
                <a16:creationId xmlns:a16="http://schemas.microsoft.com/office/drawing/2014/main" id="{13B82A87-D30F-4D5E-A025-264F5BA2F614}"/>
              </a:ext>
            </a:extLst>
          </p:cNvPr>
          <p:cNvSpPr/>
          <p:nvPr/>
        </p:nvSpPr>
        <p:spPr>
          <a:xfrm>
            <a:off x="338025" y="689748"/>
            <a:ext cx="3354243" cy="395592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400" dirty="0"/>
          </a:p>
        </p:txBody>
      </p:sp>
      <p:grpSp>
        <p:nvGrpSpPr>
          <p:cNvPr id="39" name="Grupo 38">
            <a:extLst>
              <a:ext uri="{FF2B5EF4-FFF2-40B4-BE49-F238E27FC236}">
                <a16:creationId xmlns:a16="http://schemas.microsoft.com/office/drawing/2014/main" id="{F153B8DB-02D9-470E-B086-5F0BE02DE220}"/>
              </a:ext>
            </a:extLst>
          </p:cNvPr>
          <p:cNvGrpSpPr/>
          <p:nvPr/>
        </p:nvGrpSpPr>
        <p:grpSpPr>
          <a:xfrm>
            <a:off x="1071189" y="939836"/>
            <a:ext cx="644672" cy="307562"/>
            <a:chOff x="1071189" y="1020117"/>
            <a:chExt cx="644672" cy="307562"/>
          </a:xfrm>
        </p:grpSpPr>
        <p:sp>
          <p:nvSpPr>
            <p:cNvPr id="15" name="CuadroTexto 14">
              <a:extLst>
                <a:ext uri="{FF2B5EF4-FFF2-40B4-BE49-F238E27FC236}">
                  <a16:creationId xmlns:a16="http://schemas.microsoft.com/office/drawing/2014/main" id="{D580381C-27CC-4E39-AB9A-2497F0E7F51F}"/>
                </a:ext>
              </a:extLst>
            </p:cNvPr>
            <p:cNvSpPr txBox="1"/>
            <p:nvPr/>
          </p:nvSpPr>
          <p:spPr>
            <a:xfrm>
              <a:off x="1290745" y="1026112"/>
              <a:ext cx="425116"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Gas</a:t>
              </a:r>
            </a:p>
          </p:txBody>
        </p:sp>
        <p:sp>
          <p:nvSpPr>
            <p:cNvPr id="16" name="Elipse 15">
              <a:extLst>
                <a:ext uri="{FF2B5EF4-FFF2-40B4-BE49-F238E27FC236}">
                  <a16:creationId xmlns:a16="http://schemas.microsoft.com/office/drawing/2014/main" id="{42F18584-D618-4A4D-80AA-5186ED276BB4}"/>
                </a:ext>
              </a:extLst>
            </p:cNvPr>
            <p:cNvSpPr/>
            <p:nvPr/>
          </p:nvSpPr>
          <p:spPr>
            <a:xfrm>
              <a:off x="1071189" y="102011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0" name="Grupo 39">
            <a:extLst>
              <a:ext uri="{FF2B5EF4-FFF2-40B4-BE49-F238E27FC236}">
                <a16:creationId xmlns:a16="http://schemas.microsoft.com/office/drawing/2014/main" id="{A2B58911-4498-4F28-91F0-4A98444AFACB}"/>
              </a:ext>
            </a:extLst>
          </p:cNvPr>
          <p:cNvGrpSpPr/>
          <p:nvPr/>
        </p:nvGrpSpPr>
        <p:grpSpPr>
          <a:xfrm>
            <a:off x="1228010" y="1177124"/>
            <a:ext cx="2048335" cy="307562"/>
            <a:chOff x="1228010" y="1257405"/>
            <a:chExt cx="2048335" cy="307562"/>
          </a:xfrm>
        </p:grpSpPr>
        <p:sp>
          <p:nvSpPr>
            <p:cNvPr id="17" name="Elipse 16">
              <a:extLst>
                <a:ext uri="{FF2B5EF4-FFF2-40B4-BE49-F238E27FC236}">
                  <a16:creationId xmlns:a16="http://schemas.microsoft.com/office/drawing/2014/main" id="{BDDEE902-A785-476F-8A3E-6446BE66F006}"/>
                </a:ext>
              </a:extLst>
            </p:cNvPr>
            <p:cNvSpPr/>
            <p:nvPr/>
          </p:nvSpPr>
          <p:spPr>
            <a:xfrm>
              <a:off x="1228010" y="125740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sp>
          <p:nvSpPr>
            <p:cNvPr id="18" name="CuadroTexto 17">
              <a:extLst>
                <a:ext uri="{FF2B5EF4-FFF2-40B4-BE49-F238E27FC236}">
                  <a16:creationId xmlns:a16="http://schemas.microsoft.com/office/drawing/2014/main" id="{C684C0D5-FFD1-492D-9DBF-06848CEF50E1}"/>
                </a:ext>
              </a:extLst>
            </p:cNvPr>
            <p:cNvSpPr txBox="1"/>
            <p:nvPr/>
          </p:nvSpPr>
          <p:spPr>
            <a:xfrm>
              <a:off x="1451807" y="1263400"/>
              <a:ext cx="1824538"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Digitalización y Tecnología</a:t>
              </a:r>
            </a:p>
          </p:txBody>
        </p:sp>
      </p:grpSp>
      <p:grpSp>
        <p:nvGrpSpPr>
          <p:cNvPr id="43" name="Grupo 42">
            <a:extLst>
              <a:ext uri="{FF2B5EF4-FFF2-40B4-BE49-F238E27FC236}">
                <a16:creationId xmlns:a16="http://schemas.microsoft.com/office/drawing/2014/main" id="{37EECD5D-4761-40FB-A323-F8BB21209783}"/>
              </a:ext>
            </a:extLst>
          </p:cNvPr>
          <p:cNvGrpSpPr/>
          <p:nvPr/>
        </p:nvGrpSpPr>
        <p:grpSpPr>
          <a:xfrm>
            <a:off x="1493212" y="1888988"/>
            <a:ext cx="3274103" cy="307562"/>
            <a:chOff x="1493212" y="1969269"/>
            <a:chExt cx="3274103" cy="307562"/>
          </a:xfrm>
        </p:grpSpPr>
        <p:sp>
          <p:nvSpPr>
            <p:cNvPr id="9" name="CuadroTexto 8">
              <a:extLst>
                <a:ext uri="{FF2B5EF4-FFF2-40B4-BE49-F238E27FC236}">
                  <a16:creationId xmlns:a16="http://schemas.microsoft.com/office/drawing/2014/main" id="{A8A77F57-1165-469F-A3A8-9F3B64004913}"/>
                </a:ext>
              </a:extLst>
            </p:cNvPr>
            <p:cNvSpPr txBox="1"/>
            <p:nvPr/>
          </p:nvSpPr>
          <p:spPr>
            <a:xfrm>
              <a:off x="1783806" y="1975264"/>
              <a:ext cx="2983509"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Responsabilidad Corporativa y Comunicación</a:t>
              </a:r>
            </a:p>
          </p:txBody>
        </p:sp>
        <p:sp>
          <p:nvSpPr>
            <p:cNvPr id="10" name="Elipse 9">
              <a:extLst>
                <a:ext uri="{FF2B5EF4-FFF2-40B4-BE49-F238E27FC236}">
                  <a16:creationId xmlns:a16="http://schemas.microsoft.com/office/drawing/2014/main" id="{5ACC33E6-C3C6-4BCC-9365-542F3FB99CDD}"/>
                </a:ext>
              </a:extLst>
            </p:cNvPr>
            <p:cNvSpPr/>
            <p:nvPr/>
          </p:nvSpPr>
          <p:spPr>
            <a:xfrm>
              <a:off x="1493212" y="196926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grpSp>
        <p:nvGrpSpPr>
          <p:cNvPr id="42" name="Grupo 41">
            <a:extLst>
              <a:ext uri="{FF2B5EF4-FFF2-40B4-BE49-F238E27FC236}">
                <a16:creationId xmlns:a16="http://schemas.microsoft.com/office/drawing/2014/main" id="{54A04640-C6BF-437C-B59E-128C15DE3344}"/>
              </a:ext>
            </a:extLst>
          </p:cNvPr>
          <p:cNvGrpSpPr/>
          <p:nvPr/>
        </p:nvGrpSpPr>
        <p:grpSpPr>
          <a:xfrm>
            <a:off x="1425803" y="1651700"/>
            <a:ext cx="2231891" cy="307562"/>
            <a:chOff x="1425803" y="1731981"/>
            <a:chExt cx="2231891" cy="307562"/>
          </a:xfrm>
        </p:grpSpPr>
        <p:sp>
          <p:nvSpPr>
            <p:cNvPr id="6" name="CuadroTexto 5">
              <a:extLst>
                <a:ext uri="{FF2B5EF4-FFF2-40B4-BE49-F238E27FC236}">
                  <a16:creationId xmlns:a16="http://schemas.microsoft.com/office/drawing/2014/main" id="{63EE3752-D273-45C5-BB12-256BECD85EA2}"/>
                </a:ext>
              </a:extLst>
            </p:cNvPr>
            <p:cNvSpPr txBox="1"/>
            <p:nvPr/>
          </p:nvSpPr>
          <p:spPr>
            <a:xfrm>
              <a:off x="1700107" y="1737976"/>
              <a:ext cx="1957587" cy="301567"/>
            </a:xfrm>
            <a:prstGeom prst="rect">
              <a:avLst/>
            </a:prstGeom>
            <a:noFill/>
          </p:spPr>
          <p:txBody>
            <a:bodyPr wrap="none" tIns="73125" bIns="73125" rtlCol="0" anchor="t">
              <a:spAutoFit/>
            </a:bodyPr>
            <a:lstStyle/>
            <a:p>
              <a:pPr>
                <a:defRPr/>
              </a:pPr>
              <a:r>
                <a:rPr lang="es-CO" sz="1000" b="1" dirty="0">
                  <a:solidFill>
                    <a:srgbClr val="000000"/>
                  </a:solidFill>
                  <a:cs typeface="Arial" pitchFamily="34" charset="0"/>
                </a:rPr>
                <a:t>Eficiencias y Transformación</a:t>
              </a:r>
            </a:p>
          </p:txBody>
        </p:sp>
        <p:sp>
          <p:nvSpPr>
            <p:cNvPr id="7" name="Elipse 6">
              <a:extLst>
                <a:ext uri="{FF2B5EF4-FFF2-40B4-BE49-F238E27FC236}">
                  <a16:creationId xmlns:a16="http://schemas.microsoft.com/office/drawing/2014/main" id="{691F70C3-7A3B-4BEA-881A-F84876ACC2D3}"/>
                </a:ext>
              </a:extLst>
            </p:cNvPr>
            <p:cNvSpPr/>
            <p:nvPr/>
          </p:nvSpPr>
          <p:spPr>
            <a:xfrm>
              <a:off x="1425803" y="17319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800" dirty="0">
                <a:solidFill>
                  <a:srgbClr val="000000"/>
                </a:solidFill>
                <a:cs typeface="Arial" pitchFamily="34" charset="0"/>
              </a:endParaRPr>
            </a:p>
          </p:txBody>
        </p:sp>
      </p:grpSp>
      <p:sp>
        <p:nvSpPr>
          <p:cNvPr id="73" name="Rectangle 8">
            <a:extLst>
              <a:ext uri="{FF2B5EF4-FFF2-40B4-BE49-F238E27FC236}">
                <a16:creationId xmlns:a16="http://schemas.microsoft.com/office/drawing/2014/main" id="{638FA2DA-DF1D-452A-9A48-9C78231467BC}"/>
              </a:ext>
            </a:extLst>
          </p:cNvPr>
          <p:cNvSpPr>
            <a:spLocks noChangeArrowheads="1"/>
          </p:cNvSpPr>
          <p:nvPr>
            <p:custDataLst>
              <p:tags r:id="rId4"/>
            </p:custDataLst>
          </p:nvPr>
        </p:nvSpPr>
        <p:spPr bwMode="gray">
          <a:xfrm>
            <a:off x="334808" y="363527"/>
            <a:ext cx="2056643" cy="307777"/>
          </a:xfrm>
          <a:prstGeom prst="rect">
            <a:avLst/>
          </a:prstGeom>
          <a:noFill/>
          <a:ln w="9525" algn="ctr">
            <a:noFill/>
            <a:miter lim="800000"/>
            <a:headEnd type="none" w="lg" len="lg"/>
            <a:tailEnd type="none" w="lg" len="lg"/>
          </a:ln>
        </p:spPr>
        <p:txBody>
          <a:bodyPr wrap="square" lIns="0" tIns="0" rIns="0" bIns="0" anchor="ctr">
            <a:spAutoFit/>
          </a:bodyPr>
          <a:lstStyle/>
          <a:p>
            <a:pPr>
              <a:defRPr/>
            </a:pPr>
            <a:r>
              <a:rPr lang="es-CO" sz="2000" b="1" i="1" dirty="0">
                <a:solidFill>
                  <a:srgbClr val="6EBD11"/>
                </a:solidFill>
                <a:sym typeface="Trebuchet MS" panose="020B0603020202020204" pitchFamily="34" charset="0"/>
              </a:rPr>
              <a:t>Competitividad</a:t>
            </a:r>
          </a:p>
        </p:txBody>
      </p:sp>
      <p:sp>
        <p:nvSpPr>
          <p:cNvPr id="76" name="Título 1">
            <a:extLst>
              <a:ext uri="{FF2B5EF4-FFF2-40B4-BE49-F238E27FC236}">
                <a16:creationId xmlns:a16="http://schemas.microsoft.com/office/drawing/2014/main" id="{9C4EEF98-8373-4CE5-B950-1A29CB37594F}"/>
              </a:ext>
            </a:extLst>
          </p:cNvPr>
          <p:cNvSpPr>
            <a:spLocks noGrp="1"/>
          </p:cNvSpPr>
          <p:nvPr>
            <p:ph type="title"/>
          </p:nvPr>
        </p:nvSpPr>
        <p:spPr>
          <a:xfrm>
            <a:off x="5388828" y="246269"/>
            <a:ext cx="2649044" cy="572700"/>
          </a:xfrm>
        </p:spPr>
        <p:txBody>
          <a:bodyPr/>
          <a:lstStyle/>
          <a:p>
            <a:r>
              <a:rPr lang="es-MX" sz="1200" b="0" dirty="0">
                <a:solidFill>
                  <a:srgbClr val="6EBD11"/>
                </a:solidFill>
              </a:rPr>
              <a:t>La Competitividad apalancada en los habilitadores para viabilizar e</a:t>
            </a:r>
            <a:endParaRPr lang="es-CO" sz="1800" dirty="0">
              <a:solidFill>
                <a:srgbClr val="6EBD11"/>
              </a:solidFill>
            </a:endParaRPr>
          </a:p>
        </p:txBody>
      </p:sp>
      <p:sp>
        <p:nvSpPr>
          <p:cNvPr id="78" name="Rectángulo 77">
            <a:extLst>
              <a:ext uri="{FF2B5EF4-FFF2-40B4-BE49-F238E27FC236}">
                <a16:creationId xmlns:a16="http://schemas.microsoft.com/office/drawing/2014/main" id="{E51C54A2-644B-4771-8B39-F9C4D65EAB31}"/>
              </a:ext>
            </a:extLst>
          </p:cNvPr>
          <p:cNvSpPr/>
          <p:nvPr/>
        </p:nvSpPr>
        <p:spPr>
          <a:xfrm>
            <a:off x="5572651" y="2341050"/>
            <a:ext cx="3236814" cy="217919"/>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1" name="Rectángulo 80">
            <a:extLst>
              <a:ext uri="{FF2B5EF4-FFF2-40B4-BE49-F238E27FC236}">
                <a16:creationId xmlns:a16="http://schemas.microsoft.com/office/drawing/2014/main" id="{EBF05D57-C3FF-4ABF-A5F3-C46F71D06FEA}"/>
              </a:ext>
            </a:extLst>
          </p:cNvPr>
          <p:cNvSpPr/>
          <p:nvPr/>
        </p:nvSpPr>
        <p:spPr>
          <a:xfrm>
            <a:off x="5572649" y="3065674"/>
            <a:ext cx="3236815" cy="218557"/>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5" name="Rectángulo 84">
            <a:extLst>
              <a:ext uri="{FF2B5EF4-FFF2-40B4-BE49-F238E27FC236}">
                <a16:creationId xmlns:a16="http://schemas.microsoft.com/office/drawing/2014/main" id="{D6CFE5E5-4AD7-496B-81A6-F610DD2A46C9}"/>
              </a:ext>
            </a:extLst>
          </p:cNvPr>
          <p:cNvSpPr/>
          <p:nvPr/>
        </p:nvSpPr>
        <p:spPr>
          <a:xfrm>
            <a:off x="5572651" y="4113888"/>
            <a:ext cx="3236813" cy="179905"/>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7" name="Rectángulo 86">
            <a:extLst>
              <a:ext uri="{FF2B5EF4-FFF2-40B4-BE49-F238E27FC236}">
                <a16:creationId xmlns:a16="http://schemas.microsoft.com/office/drawing/2014/main" id="{8CD09FC7-1E1C-410D-88A8-789494813BE7}"/>
              </a:ext>
            </a:extLst>
          </p:cNvPr>
          <p:cNvSpPr/>
          <p:nvPr/>
        </p:nvSpPr>
        <p:spPr>
          <a:xfrm>
            <a:off x="5572652" y="1208692"/>
            <a:ext cx="3236812" cy="188043"/>
          </a:xfrm>
          <a:prstGeom prst="rect">
            <a:avLst/>
          </a:prstGeom>
          <a:solidFill>
            <a:srgbClr val="060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8" name="Elipse 87">
            <a:extLst>
              <a:ext uri="{FF2B5EF4-FFF2-40B4-BE49-F238E27FC236}">
                <a16:creationId xmlns:a16="http://schemas.microsoft.com/office/drawing/2014/main" id="{6B1FF895-BB1B-4D56-89BB-7E796843CCB6}"/>
              </a:ext>
            </a:extLst>
          </p:cNvPr>
          <p:cNvSpPr/>
          <p:nvPr/>
        </p:nvSpPr>
        <p:spPr>
          <a:xfrm>
            <a:off x="5337401" y="2344557"/>
            <a:ext cx="497249"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89" name="Rectangle 8">
            <a:extLst>
              <a:ext uri="{FF2B5EF4-FFF2-40B4-BE49-F238E27FC236}">
                <a16:creationId xmlns:a16="http://schemas.microsoft.com/office/drawing/2014/main" id="{F3B66D17-625F-4475-B447-9A1A00863708}"/>
              </a:ext>
            </a:extLst>
          </p:cNvPr>
          <p:cNvSpPr>
            <a:spLocks noChangeArrowheads="1"/>
          </p:cNvSpPr>
          <p:nvPr>
            <p:custDataLst>
              <p:tags r:id="rId5"/>
            </p:custDataLst>
          </p:nvPr>
        </p:nvSpPr>
        <p:spPr bwMode="gray">
          <a:xfrm>
            <a:off x="5964097" y="2354206"/>
            <a:ext cx="3160693"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Digitalización y Tecnología</a:t>
            </a:r>
          </a:p>
        </p:txBody>
      </p:sp>
      <p:sp>
        <p:nvSpPr>
          <p:cNvPr id="90" name="Elipse 89">
            <a:extLst>
              <a:ext uri="{FF2B5EF4-FFF2-40B4-BE49-F238E27FC236}">
                <a16:creationId xmlns:a16="http://schemas.microsoft.com/office/drawing/2014/main" id="{3B09535F-53C8-4108-8C5D-E5E412A624FD}"/>
              </a:ext>
            </a:extLst>
          </p:cNvPr>
          <p:cNvSpPr/>
          <p:nvPr/>
        </p:nvSpPr>
        <p:spPr>
          <a:xfrm>
            <a:off x="5365857" y="4124516"/>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91" name="Rectangle 8">
            <a:extLst>
              <a:ext uri="{FF2B5EF4-FFF2-40B4-BE49-F238E27FC236}">
                <a16:creationId xmlns:a16="http://schemas.microsoft.com/office/drawing/2014/main" id="{DC8EA01B-0B41-4139-8400-43CAEAD8B7D6}"/>
              </a:ext>
            </a:extLst>
          </p:cNvPr>
          <p:cNvSpPr>
            <a:spLocks noChangeArrowheads="1"/>
          </p:cNvSpPr>
          <p:nvPr>
            <p:custDataLst>
              <p:tags r:id="rId6"/>
            </p:custDataLst>
          </p:nvPr>
        </p:nvSpPr>
        <p:spPr bwMode="gray">
          <a:xfrm>
            <a:off x="5964097" y="4124516"/>
            <a:ext cx="3160695"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MX" sz="1100" b="1" dirty="0">
                <a:solidFill>
                  <a:srgbClr val="6EBD11"/>
                </a:solidFill>
                <a:sym typeface="Trebuchet MS" panose="020B0603020202020204" pitchFamily="34" charset="0"/>
              </a:rPr>
              <a:t>Responsabilidad Corporativa </a:t>
            </a:r>
          </a:p>
        </p:txBody>
      </p:sp>
      <p:sp>
        <p:nvSpPr>
          <p:cNvPr id="92" name="Elipse 91">
            <a:extLst>
              <a:ext uri="{FF2B5EF4-FFF2-40B4-BE49-F238E27FC236}">
                <a16:creationId xmlns:a16="http://schemas.microsoft.com/office/drawing/2014/main" id="{01D8C32A-F255-486A-9E89-54B73FB43933}"/>
              </a:ext>
            </a:extLst>
          </p:cNvPr>
          <p:cNvSpPr/>
          <p:nvPr/>
        </p:nvSpPr>
        <p:spPr>
          <a:xfrm>
            <a:off x="5337401" y="1216028"/>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93" name="Rectangle 8">
            <a:extLst>
              <a:ext uri="{FF2B5EF4-FFF2-40B4-BE49-F238E27FC236}">
                <a16:creationId xmlns:a16="http://schemas.microsoft.com/office/drawing/2014/main" id="{6A40D00F-1230-4A59-8117-043DB308FC0C}"/>
              </a:ext>
            </a:extLst>
          </p:cNvPr>
          <p:cNvSpPr>
            <a:spLocks noChangeArrowheads="1"/>
          </p:cNvSpPr>
          <p:nvPr>
            <p:custDataLst>
              <p:tags r:id="rId7"/>
            </p:custDataLst>
          </p:nvPr>
        </p:nvSpPr>
        <p:spPr bwMode="gray">
          <a:xfrm>
            <a:off x="5964097" y="1210362"/>
            <a:ext cx="3160695"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CO" sz="1100" b="1" dirty="0">
                <a:solidFill>
                  <a:srgbClr val="55D100"/>
                </a:solidFill>
                <a:sym typeface="Trebuchet MS" panose="020B0603020202020204" pitchFamily="34" charset="0"/>
              </a:rPr>
              <a:t>Gas</a:t>
            </a:r>
          </a:p>
        </p:txBody>
      </p:sp>
      <p:sp>
        <p:nvSpPr>
          <p:cNvPr id="94" name="Elipse 93">
            <a:extLst>
              <a:ext uri="{FF2B5EF4-FFF2-40B4-BE49-F238E27FC236}">
                <a16:creationId xmlns:a16="http://schemas.microsoft.com/office/drawing/2014/main" id="{ED3E70F1-9BCA-4A07-9A74-EA814275B935}"/>
              </a:ext>
            </a:extLst>
          </p:cNvPr>
          <p:cNvSpPr/>
          <p:nvPr/>
        </p:nvSpPr>
        <p:spPr>
          <a:xfrm>
            <a:off x="5365857" y="3070370"/>
            <a:ext cx="497250" cy="498694"/>
          </a:xfrm>
          <a:prstGeom prst="ellipse">
            <a:avLst/>
          </a:prstGeom>
          <a:solidFill>
            <a:schemeClr val="bg1"/>
          </a:solidFill>
          <a:ln w="28575">
            <a:solidFill>
              <a:srgbClr val="55D100"/>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95" name="Rectangle 8">
            <a:extLst>
              <a:ext uri="{FF2B5EF4-FFF2-40B4-BE49-F238E27FC236}">
                <a16:creationId xmlns:a16="http://schemas.microsoft.com/office/drawing/2014/main" id="{88BFD2EB-E3AA-4F92-ACA0-D4614681B85B}"/>
              </a:ext>
            </a:extLst>
          </p:cNvPr>
          <p:cNvSpPr>
            <a:spLocks noChangeArrowheads="1"/>
          </p:cNvSpPr>
          <p:nvPr>
            <p:custDataLst>
              <p:tags r:id="rId8"/>
            </p:custDataLst>
          </p:nvPr>
        </p:nvSpPr>
        <p:spPr bwMode="gray">
          <a:xfrm>
            <a:off x="5964097" y="3070370"/>
            <a:ext cx="3160693" cy="169277"/>
          </a:xfrm>
          <a:prstGeom prst="rect">
            <a:avLst/>
          </a:prstGeom>
          <a:noFill/>
          <a:ln w="9525" algn="ctr">
            <a:noFill/>
            <a:miter lim="800000"/>
            <a:headEnd type="none" w="lg" len="lg"/>
            <a:tailEnd type="none" w="lg" len="lg"/>
          </a:ln>
        </p:spPr>
        <p:txBody>
          <a:bodyPr wrap="square" lIns="0" tIns="0" rIns="0" bIns="0" anchor="t" anchorCtr="0">
            <a:spAutoFit/>
          </a:bodyPr>
          <a:lstStyle/>
          <a:p>
            <a:pPr>
              <a:defRPr/>
            </a:pPr>
            <a:r>
              <a:rPr lang="es-MX" sz="1100" b="1" dirty="0">
                <a:solidFill>
                  <a:srgbClr val="55D100"/>
                </a:solidFill>
                <a:sym typeface="Trebuchet MS" panose="020B0603020202020204" pitchFamily="34" charset="0"/>
              </a:rPr>
              <a:t>Eficiencias y Transformación</a:t>
            </a:r>
            <a:endParaRPr lang="es-CO" sz="1100" b="1" dirty="0">
              <a:solidFill>
                <a:srgbClr val="55D100"/>
              </a:solidFill>
              <a:sym typeface="Trebuchet MS" panose="020B0603020202020204" pitchFamily="34" charset="0"/>
            </a:endParaRPr>
          </a:p>
        </p:txBody>
      </p:sp>
      <p:sp>
        <p:nvSpPr>
          <p:cNvPr id="96" name="Rectángulo 95">
            <a:extLst>
              <a:ext uri="{FF2B5EF4-FFF2-40B4-BE49-F238E27FC236}">
                <a16:creationId xmlns:a16="http://schemas.microsoft.com/office/drawing/2014/main" id="{2E976D48-3086-49B0-B1E9-853F68EE00CA}"/>
              </a:ext>
            </a:extLst>
          </p:cNvPr>
          <p:cNvSpPr/>
          <p:nvPr/>
        </p:nvSpPr>
        <p:spPr>
          <a:xfrm>
            <a:off x="5918670" y="2567354"/>
            <a:ext cx="2890794" cy="400110"/>
          </a:xfrm>
          <a:prstGeom prst="rect">
            <a:avLst/>
          </a:prstGeom>
        </p:spPr>
        <p:txBody>
          <a:bodyPr wrap="square">
            <a:spAutoFit/>
          </a:bodyPr>
          <a:lstStyle/>
          <a:p>
            <a:pPr marL="171450" indent="-171450">
              <a:buClr>
                <a:srgbClr val="55D100"/>
              </a:buClr>
              <a:buFont typeface="Courier New" panose="02070309020205020404" pitchFamily="49" charset="0"/>
              <a:buChar char="o"/>
              <a:defRPr/>
            </a:pPr>
            <a:r>
              <a:rPr lang="es-CO" sz="1000" dirty="0">
                <a:solidFill>
                  <a:schemeClr val="tx1">
                    <a:lumMod val="65000"/>
                    <a:lumOff val="35000"/>
                  </a:schemeClr>
                </a:solidFill>
                <a:sym typeface="Trebuchet MS" panose="020B0603020202020204" pitchFamily="34" charset="0"/>
              </a:rPr>
              <a:t>En su primera ola, la transformación digital espera agregar $US ~1 Bn al año</a:t>
            </a:r>
          </a:p>
        </p:txBody>
      </p:sp>
      <p:sp>
        <p:nvSpPr>
          <p:cNvPr id="97" name="Rectángulo 96">
            <a:extLst>
              <a:ext uri="{FF2B5EF4-FFF2-40B4-BE49-F238E27FC236}">
                <a16:creationId xmlns:a16="http://schemas.microsoft.com/office/drawing/2014/main" id="{3D8E1D2E-E32F-40D0-8F05-CCB17AE3395C}"/>
              </a:ext>
            </a:extLst>
          </p:cNvPr>
          <p:cNvSpPr/>
          <p:nvPr/>
        </p:nvSpPr>
        <p:spPr>
          <a:xfrm>
            <a:off x="5907804" y="3319717"/>
            <a:ext cx="2911619" cy="707886"/>
          </a:xfrm>
          <a:prstGeom prst="rect">
            <a:avLst/>
          </a:prstGeom>
        </p:spPr>
        <p:txBody>
          <a:bodyPr wrap="square">
            <a:spAutoFit/>
          </a:bodyPr>
          <a:lstStyle/>
          <a:p>
            <a:pPr marL="171450" indent="-171450">
              <a:buClr>
                <a:srgbClr val="6EBD11"/>
              </a:buClr>
              <a:buFont typeface="Courier New" panose="02070309020205020404" pitchFamily="49" charset="0"/>
              <a:buChar char="o"/>
              <a:defRPr/>
            </a:pPr>
            <a:r>
              <a:rPr lang="es-MX" sz="1000" dirty="0">
                <a:solidFill>
                  <a:schemeClr val="tx1">
                    <a:lumMod val="65000"/>
                    <a:lumOff val="35000"/>
                  </a:schemeClr>
                </a:solidFill>
                <a:sym typeface="Trebuchet MS" panose="020B0603020202020204" pitchFamily="34" charset="0"/>
              </a:rPr>
              <a:t>Se han capturado más de $US 3 Bn</a:t>
            </a:r>
            <a:endParaRPr lang="es-CO" sz="1000" dirty="0">
              <a:solidFill>
                <a:schemeClr val="tx1">
                  <a:lumMod val="65000"/>
                  <a:lumOff val="35000"/>
                </a:schemeClr>
              </a:solidFill>
              <a:sym typeface="Trebuchet MS" panose="020B0603020202020204" pitchFamily="34" charset="0"/>
            </a:endParaRPr>
          </a:p>
          <a:p>
            <a:pPr marL="171450" indent="-171450">
              <a:buClr>
                <a:srgbClr val="6EBD11"/>
              </a:buClr>
              <a:buFont typeface="Courier New" panose="02070309020205020404" pitchFamily="49" charset="0"/>
              <a:buChar char="o"/>
              <a:defRPr/>
            </a:pPr>
            <a:r>
              <a:rPr lang="es-MX" sz="1000" dirty="0">
                <a:solidFill>
                  <a:schemeClr val="tx1">
                    <a:lumMod val="65000"/>
                    <a:lumOff val="35000"/>
                  </a:schemeClr>
                </a:solidFill>
                <a:sym typeface="Trebuchet MS" panose="020B0603020202020204" pitchFamily="34" charset="0"/>
              </a:rPr>
              <a:t>Iniciativas en perforación y completamiento, Mantenimiento de activos en el Down y Modelo de negocio en Transporte</a:t>
            </a:r>
            <a:endParaRPr lang="es-CO" sz="1000" dirty="0">
              <a:solidFill>
                <a:schemeClr val="tx1">
                  <a:lumMod val="65000"/>
                  <a:lumOff val="35000"/>
                </a:schemeClr>
              </a:solidFill>
              <a:sym typeface="Trebuchet MS" panose="020B0603020202020204" pitchFamily="34" charset="0"/>
            </a:endParaRPr>
          </a:p>
        </p:txBody>
      </p:sp>
      <p:sp>
        <p:nvSpPr>
          <p:cNvPr id="98" name="Rectángulo 97">
            <a:extLst>
              <a:ext uri="{FF2B5EF4-FFF2-40B4-BE49-F238E27FC236}">
                <a16:creationId xmlns:a16="http://schemas.microsoft.com/office/drawing/2014/main" id="{E01D91A1-72FA-4669-B643-A824AF7C45BE}"/>
              </a:ext>
            </a:extLst>
          </p:cNvPr>
          <p:cNvSpPr/>
          <p:nvPr/>
        </p:nvSpPr>
        <p:spPr>
          <a:xfrm>
            <a:off x="5879034" y="4373862"/>
            <a:ext cx="2940389" cy="553998"/>
          </a:xfrm>
          <a:prstGeom prst="rect">
            <a:avLst/>
          </a:prstGeom>
        </p:spPr>
        <p:txBody>
          <a:bodyPr wrap="square">
            <a:spAutoFit/>
          </a:bodyPr>
          <a:lstStyle/>
          <a:p>
            <a:pPr marL="171450" indent="-171450">
              <a:buClr>
                <a:srgbClr val="6EBD11"/>
              </a:buClr>
              <a:buFont typeface="Courier New" panose="02070309020205020404" pitchFamily="49" charset="0"/>
              <a:buChar char="o"/>
              <a:defRPr/>
            </a:pPr>
            <a:r>
              <a:rPr lang="es-MX" sz="1000" dirty="0">
                <a:solidFill>
                  <a:schemeClr val="tx1">
                    <a:lumMod val="65000"/>
                    <a:lumOff val="35000"/>
                  </a:schemeClr>
                </a:solidFill>
                <a:sym typeface="Trebuchet MS" panose="020B0603020202020204" pitchFamily="34" charset="0"/>
              </a:rPr>
              <a:t>Enfoque en Integridad Corporativa, Objetivos de Desarrollo Sustentable (ODS) de la ONU y Respeto a DD.HH.</a:t>
            </a:r>
            <a:endParaRPr lang="es-CO" sz="1000" dirty="0">
              <a:solidFill>
                <a:schemeClr val="tx1">
                  <a:lumMod val="65000"/>
                  <a:lumOff val="35000"/>
                </a:schemeClr>
              </a:solidFill>
              <a:sym typeface="Trebuchet MS" panose="020B0603020202020204" pitchFamily="34" charset="0"/>
            </a:endParaRPr>
          </a:p>
        </p:txBody>
      </p:sp>
      <p:sp>
        <p:nvSpPr>
          <p:cNvPr id="99" name="Freeform 43 169">
            <a:extLst>
              <a:ext uri="{FF2B5EF4-FFF2-40B4-BE49-F238E27FC236}">
                <a16:creationId xmlns:a16="http://schemas.microsoft.com/office/drawing/2014/main" id="{0A30C331-FBA5-4653-A2AF-3C650B752F84}"/>
              </a:ext>
            </a:extLst>
          </p:cNvPr>
          <p:cNvSpPr>
            <a:spLocks/>
          </p:cNvSpPr>
          <p:nvPr/>
        </p:nvSpPr>
        <p:spPr bwMode="auto">
          <a:xfrm>
            <a:off x="5443601" y="1313096"/>
            <a:ext cx="297331" cy="297331"/>
          </a:xfrm>
          <a:custGeom>
            <a:avLst/>
            <a:gdLst>
              <a:gd name="T0" fmla="*/ 718 w 2777"/>
              <a:gd name="T1" fmla="*/ 2879 h 2942"/>
              <a:gd name="T2" fmla="*/ 167 w 2777"/>
              <a:gd name="T3" fmla="*/ 2375 h 2942"/>
              <a:gd name="T4" fmla="*/ 454 w 2777"/>
              <a:gd name="T5" fmla="*/ 1008 h 2942"/>
              <a:gd name="T6" fmla="*/ 559 w 2777"/>
              <a:gd name="T7" fmla="*/ 827 h 2942"/>
              <a:gd name="T8" fmla="*/ 559 w 2777"/>
              <a:gd name="T9" fmla="*/ 1075 h 2942"/>
              <a:gd name="T10" fmla="*/ 609 w 2777"/>
              <a:gd name="T11" fmla="*/ 1436 h 2942"/>
              <a:gd name="T12" fmla="*/ 990 w 2777"/>
              <a:gd name="T13" fmla="*/ 1037 h 2942"/>
              <a:gd name="T14" fmla="*/ 1171 w 2777"/>
              <a:gd name="T15" fmla="*/ 114 h 2942"/>
              <a:gd name="T16" fmla="*/ 1139 w 2777"/>
              <a:gd name="T17" fmla="*/ 18 h 2942"/>
              <a:gd name="T18" fmla="*/ 1383 w 2777"/>
              <a:gd name="T19" fmla="*/ 121 h 2942"/>
              <a:gd name="T20" fmla="*/ 2130 w 2777"/>
              <a:gd name="T21" fmla="*/ 1129 h 2942"/>
              <a:gd name="T22" fmla="*/ 2172 w 2777"/>
              <a:gd name="T23" fmla="*/ 1164 h 2942"/>
              <a:gd name="T24" fmla="*/ 2159 w 2777"/>
              <a:gd name="T25" fmla="*/ 686 h 2942"/>
              <a:gd name="T26" fmla="*/ 2128 w 2777"/>
              <a:gd name="T27" fmla="*/ 562 h 2942"/>
              <a:gd name="T28" fmla="*/ 2517 w 2777"/>
              <a:gd name="T29" fmla="*/ 952 h 2942"/>
              <a:gd name="T30" fmla="*/ 2762 w 2777"/>
              <a:gd name="T31" fmla="*/ 1861 h 2942"/>
              <a:gd name="T32" fmla="*/ 2251 w 2777"/>
              <a:gd name="T33" fmla="*/ 2737 h 2942"/>
              <a:gd name="T34" fmla="*/ 1863 w 2777"/>
              <a:gd name="T35" fmla="*/ 2942 h 2942"/>
              <a:gd name="T36" fmla="*/ 1910 w 2777"/>
              <a:gd name="T37" fmla="*/ 2818 h 2942"/>
              <a:gd name="T38" fmla="*/ 2025 w 2777"/>
              <a:gd name="T39" fmla="*/ 2276 h 2942"/>
              <a:gd name="T40" fmla="*/ 1987 w 2777"/>
              <a:gd name="T41" fmla="*/ 1969 h 2942"/>
              <a:gd name="T42" fmla="*/ 1763 w 2777"/>
              <a:gd name="T43" fmla="*/ 1527 h 2942"/>
              <a:gd name="T44" fmla="*/ 1514 w 2777"/>
              <a:gd name="T45" fmla="*/ 1236 h 2942"/>
              <a:gd name="T46" fmla="*/ 1510 w 2777"/>
              <a:gd name="T47" fmla="*/ 1328 h 2942"/>
              <a:gd name="T48" fmla="*/ 1315 w 2777"/>
              <a:gd name="T49" fmla="*/ 1889 h 2942"/>
              <a:gd name="T50" fmla="*/ 1252 w 2777"/>
              <a:gd name="T51" fmla="*/ 1989 h 2942"/>
              <a:gd name="T52" fmla="*/ 1244 w 2777"/>
              <a:gd name="T53" fmla="*/ 1856 h 2942"/>
              <a:gd name="T54" fmla="*/ 1176 w 2777"/>
              <a:gd name="T55" fmla="*/ 1604 h 2942"/>
              <a:gd name="T56" fmla="*/ 1149 w 2777"/>
              <a:gd name="T57" fmla="*/ 1678 h 2942"/>
              <a:gd name="T58" fmla="*/ 989 w 2777"/>
              <a:gd name="T59" fmla="*/ 1988 h 2942"/>
              <a:gd name="T60" fmla="*/ 835 w 2777"/>
              <a:gd name="T61" fmla="*/ 2185 h 2942"/>
              <a:gd name="T62" fmla="*/ 826 w 2777"/>
              <a:gd name="T63" fmla="*/ 2898 h 2942"/>
              <a:gd name="T64" fmla="*/ 850 w 2777"/>
              <a:gd name="T65" fmla="*/ 2942 h 2942"/>
              <a:gd name="T66" fmla="*/ 718 w 2777"/>
              <a:gd name="T67" fmla="*/ 2879 h 2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77" h="2942">
                <a:moveTo>
                  <a:pt x="718" y="2879"/>
                </a:moveTo>
                <a:cubicBezTo>
                  <a:pt x="455" y="2741"/>
                  <a:pt x="265" y="2567"/>
                  <a:pt x="167" y="2375"/>
                </a:cubicBezTo>
                <a:cubicBezTo>
                  <a:pt x="0" y="2044"/>
                  <a:pt x="84" y="1644"/>
                  <a:pt x="454" y="1008"/>
                </a:cubicBezTo>
                <a:lnTo>
                  <a:pt x="559" y="827"/>
                </a:lnTo>
                <a:lnTo>
                  <a:pt x="559" y="1075"/>
                </a:lnTo>
                <a:cubicBezTo>
                  <a:pt x="560" y="1324"/>
                  <a:pt x="575" y="1436"/>
                  <a:pt x="609" y="1436"/>
                </a:cubicBezTo>
                <a:cubicBezTo>
                  <a:pt x="634" y="1436"/>
                  <a:pt x="895" y="1162"/>
                  <a:pt x="990" y="1037"/>
                </a:cubicBezTo>
                <a:cubicBezTo>
                  <a:pt x="1227" y="722"/>
                  <a:pt x="1284" y="429"/>
                  <a:pt x="1171" y="114"/>
                </a:cubicBezTo>
                <a:cubicBezTo>
                  <a:pt x="1153" y="66"/>
                  <a:pt x="1139" y="22"/>
                  <a:pt x="1139" y="18"/>
                </a:cubicBezTo>
                <a:cubicBezTo>
                  <a:pt x="1139" y="0"/>
                  <a:pt x="1310" y="73"/>
                  <a:pt x="1383" y="121"/>
                </a:cubicBezTo>
                <a:cubicBezTo>
                  <a:pt x="1658" y="304"/>
                  <a:pt x="1971" y="726"/>
                  <a:pt x="2130" y="1129"/>
                </a:cubicBezTo>
                <a:cubicBezTo>
                  <a:pt x="2152" y="1185"/>
                  <a:pt x="2155" y="1187"/>
                  <a:pt x="2172" y="1164"/>
                </a:cubicBezTo>
                <a:cubicBezTo>
                  <a:pt x="2232" y="1084"/>
                  <a:pt x="2227" y="883"/>
                  <a:pt x="2159" y="686"/>
                </a:cubicBezTo>
                <a:cubicBezTo>
                  <a:pt x="2139" y="629"/>
                  <a:pt x="2125" y="574"/>
                  <a:pt x="2128" y="562"/>
                </a:cubicBezTo>
                <a:cubicBezTo>
                  <a:pt x="2135" y="528"/>
                  <a:pt x="2442" y="836"/>
                  <a:pt x="2517" y="952"/>
                </a:cubicBezTo>
                <a:cubicBezTo>
                  <a:pt x="2695" y="1224"/>
                  <a:pt x="2777" y="1527"/>
                  <a:pt x="2762" y="1861"/>
                </a:cubicBezTo>
                <a:cubicBezTo>
                  <a:pt x="2746" y="2229"/>
                  <a:pt x="2591" y="2495"/>
                  <a:pt x="2251" y="2737"/>
                </a:cubicBezTo>
                <a:cubicBezTo>
                  <a:pt x="2163" y="2800"/>
                  <a:pt x="1893" y="2942"/>
                  <a:pt x="1863" y="2942"/>
                </a:cubicBezTo>
                <a:cubicBezTo>
                  <a:pt x="1853" y="2942"/>
                  <a:pt x="1874" y="2890"/>
                  <a:pt x="1910" y="2818"/>
                </a:cubicBezTo>
                <a:cubicBezTo>
                  <a:pt x="1999" y="2646"/>
                  <a:pt x="2025" y="2521"/>
                  <a:pt x="2025" y="2276"/>
                </a:cubicBezTo>
                <a:cubicBezTo>
                  <a:pt x="2024" y="2100"/>
                  <a:pt x="2021" y="2072"/>
                  <a:pt x="1987" y="1969"/>
                </a:cubicBezTo>
                <a:cubicBezTo>
                  <a:pt x="1938" y="1822"/>
                  <a:pt x="1861" y="1671"/>
                  <a:pt x="1763" y="1527"/>
                </a:cubicBezTo>
                <a:cubicBezTo>
                  <a:pt x="1688" y="1417"/>
                  <a:pt x="1533" y="1236"/>
                  <a:pt x="1514" y="1236"/>
                </a:cubicBezTo>
                <a:cubicBezTo>
                  <a:pt x="1510" y="1236"/>
                  <a:pt x="1508" y="1277"/>
                  <a:pt x="1510" y="1328"/>
                </a:cubicBezTo>
                <a:cubicBezTo>
                  <a:pt x="1517" y="1483"/>
                  <a:pt x="1453" y="1669"/>
                  <a:pt x="1315" y="1889"/>
                </a:cubicBezTo>
                <a:lnTo>
                  <a:pt x="1252" y="1989"/>
                </a:lnTo>
                <a:lnTo>
                  <a:pt x="1244" y="1856"/>
                </a:lnTo>
                <a:cubicBezTo>
                  <a:pt x="1237" y="1728"/>
                  <a:pt x="1218" y="1659"/>
                  <a:pt x="1176" y="1604"/>
                </a:cubicBezTo>
                <a:cubicBezTo>
                  <a:pt x="1158" y="1581"/>
                  <a:pt x="1156" y="1588"/>
                  <a:pt x="1149" y="1678"/>
                </a:cubicBezTo>
                <a:cubicBezTo>
                  <a:pt x="1138" y="1818"/>
                  <a:pt x="1114" y="1864"/>
                  <a:pt x="989" y="1988"/>
                </a:cubicBezTo>
                <a:cubicBezTo>
                  <a:pt x="910" y="2065"/>
                  <a:pt x="866" y="2121"/>
                  <a:pt x="835" y="2185"/>
                </a:cubicBezTo>
                <a:cubicBezTo>
                  <a:pt x="711" y="2437"/>
                  <a:pt x="707" y="2742"/>
                  <a:pt x="826" y="2898"/>
                </a:cubicBezTo>
                <a:cubicBezTo>
                  <a:pt x="845" y="2922"/>
                  <a:pt x="855" y="2942"/>
                  <a:pt x="850" y="2942"/>
                </a:cubicBezTo>
                <a:cubicBezTo>
                  <a:pt x="844" y="2942"/>
                  <a:pt x="785" y="2913"/>
                  <a:pt x="718" y="2879"/>
                </a:cubicBezTo>
                <a:close/>
              </a:path>
            </a:pathLst>
          </a:custGeom>
          <a:solidFill>
            <a:schemeClr val="tx1"/>
          </a:solidFill>
          <a:ln w="0">
            <a:noFill/>
            <a:prstDash val="solid"/>
            <a:round/>
            <a:headEnd/>
            <a:tailEnd/>
          </a:ln>
        </p:spPr>
        <p:txBody>
          <a:bodyPr vert="horz" wrap="square" lIns="69871" tIns="34934" rIns="69871" bIns="34934" numCol="1" anchor="t" anchorCtr="0" compatLnSpc="1">
            <a:prstTxWarp prst="textNoShape">
              <a:avLst/>
            </a:prstTxWarp>
          </a:bodyPr>
          <a:lstStyle/>
          <a:p>
            <a:pPr marL="0" marR="0" lvl="0" indent="0" algn="l" defTabSz="932962" rtl="0" eaLnBrk="1" fontAlgn="base" latinLnBrk="0" hangingPunct="1">
              <a:lnSpc>
                <a:spcPct val="100000"/>
              </a:lnSpc>
              <a:spcBef>
                <a:spcPct val="0"/>
              </a:spcBef>
              <a:spcAft>
                <a:spcPct val="0"/>
              </a:spcAft>
              <a:buClrTx/>
              <a:buSzTx/>
              <a:buFontTx/>
              <a:buNone/>
              <a:tabLst/>
              <a:defRPr/>
            </a:pPr>
            <a:endParaRPr kumimoji="0" lang="es-MX" sz="1000" b="0" i="0" u="none" strike="noStrike" kern="1200" cap="none" spc="0" normalizeH="0" baseline="0" noProof="0" dirty="0">
              <a:ln>
                <a:noFill/>
              </a:ln>
              <a:solidFill>
                <a:srgbClr val="CAD225"/>
              </a:solidFill>
              <a:effectLst/>
              <a:uLnTx/>
              <a:uFillTx/>
              <a:latin typeface="Trebuchet MS"/>
              <a:ea typeface="+mn-ea"/>
              <a:cs typeface="+mn-cs"/>
            </a:endParaRPr>
          </a:p>
        </p:txBody>
      </p:sp>
      <p:pic>
        <p:nvPicPr>
          <p:cNvPr id="100" name="Imagen 99">
            <a:extLst>
              <a:ext uri="{FF2B5EF4-FFF2-40B4-BE49-F238E27FC236}">
                <a16:creationId xmlns:a16="http://schemas.microsoft.com/office/drawing/2014/main" id="{4256F079-70A3-4B82-8B51-9ACB26B0092B}"/>
              </a:ext>
            </a:extLst>
          </p:cNvPr>
          <p:cNvPicPr>
            <a:picLocks noChangeAspect="1"/>
          </p:cNvPicPr>
          <p:nvPr/>
        </p:nvPicPr>
        <p:blipFill>
          <a:blip r:embed="rId13"/>
          <a:stretch>
            <a:fillRect/>
          </a:stretch>
        </p:blipFill>
        <p:spPr>
          <a:xfrm>
            <a:off x="5423100" y="2459837"/>
            <a:ext cx="331200" cy="331200"/>
          </a:xfrm>
          <a:prstGeom prst="rect">
            <a:avLst/>
          </a:prstGeom>
        </p:spPr>
      </p:pic>
      <p:pic>
        <p:nvPicPr>
          <p:cNvPr id="101" name="Imagen 100">
            <a:extLst>
              <a:ext uri="{FF2B5EF4-FFF2-40B4-BE49-F238E27FC236}">
                <a16:creationId xmlns:a16="http://schemas.microsoft.com/office/drawing/2014/main" id="{ABC61511-0BF6-4172-A857-2EB53B32A179}"/>
              </a:ext>
            </a:extLst>
          </p:cNvPr>
          <p:cNvPicPr>
            <a:picLocks noChangeAspect="1"/>
          </p:cNvPicPr>
          <p:nvPr/>
        </p:nvPicPr>
        <p:blipFill>
          <a:blip r:embed="rId14"/>
          <a:stretch>
            <a:fillRect/>
          </a:stretch>
        </p:blipFill>
        <p:spPr>
          <a:xfrm>
            <a:off x="5442093" y="3161398"/>
            <a:ext cx="331200" cy="331200"/>
          </a:xfrm>
          <a:prstGeom prst="rect">
            <a:avLst/>
          </a:prstGeom>
        </p:spPr>
      </p:pic>
      <p:pic>
        <p:nvPicPr>
          <p:cNvPr id="102" name="Imagen 101">
            <a:extLst>
              <a:ext uri="{FF2B5EF4-FFF2-40B4-BE49-F238E27FC236}">
                <a16:creationId xmlns:a16="http://schemas.microsoft.com/office/drawing/2014/main" id="{13C88D4D-9A51-4B90-B935-BEA44BF97D8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26971" y="4184681"/>
            <a:ext cx="323406" cy="331200"/>
          </a:xfrm>
          <a:prstGeom prst="rect">
            <a:avLst/>
          </a:prstGeom>
        </p:spPr>
      </p:pic>
      <p:sp>
        <p:nvSpPr>
          <p:cNvPr id="103" name="Rectángulo 102">
            <a:extLst>
              <a:ext uri="{FF2B5EF4-FFF2-40B4-BE49-F238E27FC236}">
                <a16:creationId xmlns:a16="http://schemas.microsoft.com/office/drawing/2014/main" id="{14F85343-52B8-4DCA-B193-0E3FDE555B10}"/>
              </a:ext>
            </a:extLst>
          </p:cNvPr>
          <p:cNvSpPr/>
          <p:nvPr/>
        </p:nvSpPr>
        <p:spPr>
          <a:xfrm>
            <a:off x="5379430" y="697323"/>
            <a:ext cx="3600666" cy="353943"/>
          </a:xfrm>
          <a:prstGeom prst="rect">
            <a:avLst/>
          </a:prstGeom>
        </p:spPr>
        <p:txBody>
          <a:bodyPr wrap="none">
            <a:spAutoFit/>
          </a:bodyPr>
          <a:lstStyle/>
          <a:p>
            <a:r>
              <a:rPr lang="es-MX" sz="1700" b="1" dirty="0">
                <a:solidFill>
                  <a:srgbClr val="6EBD11"/>
                </a:solidFill>
              </a:rPr>
              <a:t>IMPLEMENTAR LA ESTRATEGIA</a:t>
            </a:r>
            <a:endParaRPr lang="es-CO" sz="1700" dirty="0"/>
          </a:p>
        </p:txBody>
      </p:sp>
      <p:sp>
        <p:nvSpPr>
          <p:cNvPr id="104" name="Rectángulo 103">
            <a:extLst>
              <a:ext uri="{FF2B5EF4-FFF2-40B4-BE49-F238E27FC236}">
                <a16:creationId xmlns:a16="http://schemas.microsoft.com/office/drawing/2014/main" id="{3C861CC7-6E60-4EE5-82D1-48EC57403E06}"/>
              </a:ext>
            </a:extLst>
          </p:cNvPr>
          <p:cNvSpPr/>
          <p:nvPr/>
        </p:nvSpPr>
        <p:spPr>
          <a:xfrm>
            <a:off x="5918670" y="1456843"/>
            <a:ext cx="2890794" cy="707886"/>
          </a:xfrm>
          <a:prstGeom prst="rect">
            <a:avLst/>
          </a:prstGeom>
        </p:spPr>
        <p:txBody>
          <a:bodyPr wrap="square">
            <a:spAutoFit/>
          </a:bodyPr>
          <a:lstStyle/>
          <a:p>
            <a:pPr marL="228600" indent="-228600">
              <a:buClr>
                <a:srgbClr val="6EBD11"/>
              </a:buClr>
              <a:buFont typeface="Courier New" panose="02070309020205020404" pitchFamily="49" charset="0"/>
              <a:buChar char="o"/>
              <a:defRPr/>
            </a:pPr>
            <a:r>
              <a:rPr lang="es-CO" sz="1000" dirty="0">
                <a:solidFill>
                  <a:schemeClr val="tx1">
                    <a:lumMod val="65000"/>
                    <a:lumOff val="35000"/>
                  </a:schemeClr>
                </a:solidFill>
                <a:sym typeface="Trebuchet MS" panose="020B0603020202020204" pitchFamily="34" charset="0"/>
              </a:rPr>
              <a:t>Desarrollo de las reservas offshore</a:t>
            </a:r>
          </a:p>
          <a:p>
            <a:pPr marL="228600" indent="-228600">
              <a:buClr>
                <a:srgbClr val="6EBD11"/>
              </a:buClr>
              <a:buFont typeface="Courier New" panose="02070309020205020404" pitchFamily="49" charset="0"/>
              <a:buChar char="o"/>
              <a:defRPr/>
            </a:pPr>
            <a:r>
              <a:rPr lang="es-CO" sz="1000" dirty="0">
                <a:solidFill>
                  <a:schemeClr val="tx1">
                    <a:lumMod val="65000"/>
                    <a:lumOff val="35000"/>
                  </a:schemeClr>
                </a:solidFill>
                <a:sym typeface="Trebuchet MS" panose="020B0603020202020204" pitchFamily="34" charset="0"/>
              </a:rPr>
              <a:t>Aprovechar la oportunidad del crecimiento del mercado Regional </a:t>
            </a:r>
          </a:p>
          <a:p>
            <a:pPr marL="228600" indent="-228600">
              <a:buClr>
                <a:srgbClr val="6EBD11"/>
              </a:buClr>
              <a:buFont typeface="Courier New" panose="02070309020205020404" pitchFamily="49" charset="0"/>
              <a:buChar char="o"/>
              <a:defRPr/>
            </a:pPr>
            <a:r>
              <a:rPr lang="es-CO" sz="1000" dirty="0">
                <a:solidFill>
                  <a:schemeClr val="tx1">
                    <a:lumMod val="65000"/>
                    <a:lumOff val="35000"/>
                  </a:schemeClr>
                </a:solidFill>
                <a:sym typeface="Trebuchet MS" panose="020B0603020202020204" pitchFamily="34" charset="0"/>
              </a:rPr>
              <a:t>Visión integral de la cadena de valor</a:t>
            </a:r>
          </a:p>
        </p:txBody>
      </p:sp>
    </p:spTree>
    <p:extLst>
      <p:ext uri="{BB962C8B-B14F-4D97-AF65-F5344CB8AC3E}">
        <p14:creationId xmlns:p14="http://schemas.microsoft.com/office/powerpoint/2010/main" val="2744388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Título 1">
            <a:extLst>
              <a:ext uri="{FF2B5EF4-FFF2-40B4-BE49-F238E27FC236}">
                <a16:creationId xmlns:a16="http://schemas.microsoft.com/office/drawing/2014/main" id="{6B7F35FB-6639-458E-8E2C-E4F54763562B}"/>
              </a:ext>
            </a:extLst>
          </p:cNvPr>
          <p:cNvSpPr txBox="1">
            <a:spLocks/>
          </p:cNvSpPr>
          <p:nvPr/>
        </p:nvSpPr>
        <p:spPr>
          <a:xfrm>
            <a:off x="6605139" y="3599664"/>
            <a:ext cx="2928960" cy="1130034"/>
          </a:xfrm>
          <a:prstGeom prst="rect">
            <a:avLst/>
          </a:prstGeom>
          <a:noFill/>
          <a:ln>
            <a:noFill/>
          </a:ln>
        </p:spPr>
        <p:txBody>
          <a:bodyPr spcFirstLastPara="1" wrap="square"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44501"/>
              </a:buClr>
              <a:buSzPts val="2400"/>
              <a:buFont typeface="Arial"/>
              <a:buNone/>
              <a:defRPr sz="2400" b="1" i="0" u="none" strike="noStrike" cap="none">
                <a:solidFill>
                  <a:srgbClr val="144501"/>
                </a:solidFill>
                <a:latin typeface="Arial"/>
                <a:ea typeface="Arial"/>
                <a:cs typeface="Arial"/>
                <a:sym typeface="Arial"/>
              </a:defRPr>
            </a:lvl1pPr>
            <a:lvl2pPr marR="0" lvl="1"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r>
              <a:rPr lang="es-MX" sz="1950" dirty="0">
                <a:solidFill>
                  <a:srgbClr val="06055B"/>
                </a:solidFill>
              </a:rPr>
              <a:t>ESTRATEGIA DE </a:t>
            </a:r>
          </a:p>
          <a:p>
            <a:r>
              <a:rPr lang="es-MX" sz="2550" dirty="0">
                <a:solidFill>
                  <a:srgbClr val="06055B"/>
                </a:solidFill>
              </a:rPr>
              <a:t>ECOPETROL</a:t>
            </a:r>
          </a:p>
          <a:p>
            <a:r>
              <a:rPr lang="es-MX" sz="1200" b="0" dirty="0">
                <a:solidFill>
                  <a:schemeClr val="accent5">
                    <a:lumMod val="75000"/>
                  </a:schemeClr>
                </a:solidFill>
              </a:rPr>
              <a:t>alineada para cumplir nuestro </a:t>
            </a:r>
            <a:r>
              <a:rPr lang="es-MX" sz="1800" dirty="0">
                <a:solidFill>
                  <a:schemeClr val="accent5">
                    <a:lumMod val="75000"/>
                  </a:schemeClr>
                </a:solidFill>
              </a:rPr>
              <a:t>propósito superior</a:t>
            </a:r>
            <a:endParaRPr lang="es-CO" sz="2000" dirty="0">
              <a:solidFill>
                <a:schemeClr val="accent5">
                  <a:lumMod val="75000"/>
                </a:schemeClr>
              </a:solidFill>
            </a:endParaRPr>
          </a:p>
        </p:txBody>
      </p:sp>
      <p:sp>
        <p:nvSpPr>
          <p:cNvPr id="134" name="Arco 133">
            <a:extLst>
              <a:ext uri="{FF2B5EF4-FFF2-40B4-BE49-F238E27FC236}">
                <a16:creationId xmlns:a16="http://schemas.microsoft.com/office/drawing/2014/main" id="{B826CA48-F6C9-47E1-9229-E9EE29E14443}"/>
              </a:ext>
            </a:extLst>
          </p:cNvPr>
          <p:cNvSpPr/>
          <p:nvPr/>
        </p:nvSpPr>
        <p:spPr>
          <a:xfrm rot="16200000">
            <a:off x="697264" y="605485"/>
            <a:ext cx="3926405" cy="3802425"/>
          </a:xfrm>
          <a:prstGeom prst="arc">
            <a:avLst>
              <a:gd name="adj1" fmla="val 16315102"/>
              <a:gd name="adj2" fmla="val 5299984"/>
            </a:avLst>
          </a:prstGeom>
          <a:ln w="38100" cap="rnd">
            <a:solidFill>
              <a:schemeClr val="accent5">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35" name="Círculo parcial 134">
            <a:extLst>
              <a:ext uri="{FF2B5EF4-FFF2-40B4-BE49-F238E27FC236}">
                <a16:creationId xmlns:a16="http://schemas.microsoft.com/office/drawing/2014/main" id="{BF097532-3C7F-4221-A4FD-2C1FC75CBCD0}"/>
              </a:ext>
            </a:extLst>
          </p:cNvPr>
          <p:cNvSpPr/>
          <p:nvPr/>
        </p:nvSpPr>
        <p:spPr>
          <a:xfrm>
            <a:off x="817144" y="623752"/>
            <a:ext cx="3673527" cy="3778545"/>
          </a:xfrm>
          <a:prstGeom prst="pie">
            <a:avLst>
              <a:gd name="adj1" fmla="val 7487040"/>
              <a:gd name="adj2" fmla="val 10771656"/>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36" name="Arco 135">
            <a:extLst>
              <a:ext uri="{FF2B5EF4-FFF2-40B4-BE49-F238E27FC236}">
                <a16:creationId xmlns:a16="http://schemas.microsoft.com/office/drawing/2014/main" id="{C8D2D9EF-A1AC-4933-81B2-7C3BAA9371FE}"/>
              </a:ext>
            </a:extLst>
          </p:cNvPr>
          <p:cNvSpPr/>
          <p:nvPr/>
        </p:nvSpPr>
        <p:spPr>
          <a:xfrm rot="16200000">
            <a:off x="711274" y="474921"/>
            <a:ext cx="4619668" cy="3999174"/>
          </a:xfrm>
          <a:prstGeom prst="arc">
            <a:avLst>
              <a:gd name="adj1" fmla="val 2119925"/>
              <a:gd name="adj2" fmla="val 9394049"/>
            </a:avLst>
          </a:prstGeom>
          <a:ln w="381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37" name="Círculo parcial 136">
            <a:extLst>
              <a:ext uri="{FF2B5EF4-FFF2-40B4-BE49-F238E27FC236}">
                <a16:creationId xmlns:a16="http://schemas.microsoft.com/office/drawing/2014/main" id="{B4B120ED-547E-40A8-9040-6189BF7C16B5}"/>
              </a:ext>
            </a:extLst>
          </p:cNvPr>
          <p:cNvSpPr/>
          <p:nvPr/>
        </p:nvSpPr>
        <p:spPr>
          <a:xfrm>
            <a:off x="817144" y="623752"/>
            <a:ext cx="3673527" cy="3778545"/>
          </a:xfrm>
          <a:prstGeom prst="pie">
            <a:avLst>
              <a:gd name="adj1" fmla="val 3460451"/>
              <a:gd name="adj2" fmla="val 7481500"/>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38" name="Círculo parcial 137">
            <a:extLst>
              <a:ext uri="{FF2B5EF4-FFF2-40B4-BE49-F238E27FC236}">
                <a16:creationId xmlns:a16="http://schemas.microsoft.com/office/drawing/2014/main" id="{55B4832C-28DA-4070-B189-1C8B2C0FD452}"/>
              </a:ext>
            </a:extLst>
          </p:cNvPr>
          <p:cNvSpPr/>
          <p:nvPr/>
        </p:nvSpPr>
        <p:spPr>
          <a:xfrm flipH="1">
            <a:off x="817144" y="623752"/>
            <a:ext cx="3673527" cy="3778545"/>
          </a:xfrm>
          <a:prstGeom prst="pie">
            <a:avLst>
              <a:gd name="adj1" fmla="val 7368495"/>
              <a:gd name="adj2" fmla="val 10781394"/>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39" name="Círculo parcial 138">
            <a:extLst>
              <a:ext uri="{FF2B5EF4-FFF2-40B4-BE49-F238E27FC236}">
                <a16:creationId xmlns:a16="http://schemas.microsoft.com/office/drawing/2014/main" id="{E7D1CC0D-9CAF-47FB-AB81-68ACD053F647}"/>
              </a:ext>
            </a:extLst>
          </p:cNvPr>
          <p:cNvSpPr/>
          <p:nvPr/>
        </p:nvSpPr>
        <p:spPr>
          <a:xfrm>
            <a:off x="817144" y="623752"/>
            <a:ext cx="3673527" cy="3778545"/>
          </a:xfrm>
          <a:prstGeom prst="pie">
            <a:avLst>
              <a:gd name="adj1" fmla="val 10792835"/>
              <a:gd name="adj2" fmla="val 2185"/>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endParaRPr lang="es-CO" sz="1138" dirty="0">
              <a:solidFill>
                <a:srgbClr val="000000"/>
              </a:solidFill>
              <a:cs typeface="Arial" pitchFamily="34" charset="0"/>
            </a:endParaRPr>
          </a:p>
        </p:txBody>
      </p:sp>
      <p:sp>
        <p:nvSpPr>
          <p:cNvPr id="140" name="Arco 139">
            <a:extLst>
              <a:ext uri="{FF2B5EF4-FFF2-40B4-BE49-F238E27FC236}">
                <a16:creationId xmlns:a16="http://schemas.microsoft.com/office/drawing/2014/main" id="{7E0DDDE4-5E14-4AA1-A2FF-2C267A1FD9FD}"/>
              </a:ext>
            </a:extLst>
          </p:cNvPr>
          <p:cNvSpPr/>
          <p:nvPr/>
        </p:nvSpPr>
        <p:spPr>
          <a:xfrm rot="16200000">
            <a:off x="697264" y="605485"/>
            <a:ext cx="3926405" cy="3802425"/>
          </a:xfrm>
          <a:prstGeom prst="arc">
            <a:avLst>
              <a:gd name="adj1" fmla="val 5543271"/>
              <a:gd name="adj2" fmla="val 16011075"/>
            </a:avLst>
          </a:prstGeom>
          <a:ln w="38100" cap="rnd">
            <a:solidFill>
              <a:schemeClr val="accent6">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41" name="Rectangle 8">
            <a:extLst>
              <a:ext uri="{FF2B5EF4-FFF2-40B4-BE49-F238E27FC236}">
                <a16:creationId xmlns:a16="http://schemas.microsoft.com/office/drawing/2014/main" id="{BB365C1C-D931-45C7-AEEA-B9E95D6C1656}"/>
              </a:ext>
            </a:extLst>
          </p:cNvPr>
          <p:cNvSpPr>
            <a:spLocks noChangeArrowheads="1"/>
          </p:cNvSpPr>
          <p:nvPr>
            <p:custDataLst>
              <p:tags r:id="rId1"/>
            </p:custDataLst>
          </p:nvPr>
        </p:nvSpPr>
        <p:spPr bwMode="gray">
          <a:xfrm>
            <a:off x="1445490" y="1530933"/>
            <a:ext cx="706925" cy="184666"/>
          </a:xfrm>
          <a:prstGeom prst="rect">
            <a:avLst/>
          </a:prstGeom>
          <a:noFill/>
          <a:ln w="9525" algn="ctr">
            <a:noFill/>
            <a:miter lim="800000"/>
            <a:headEnd type="none" w="lg" len="lg"/>
            <a:tailEnd type="none" w="lg" len="lg"/>
          </a:ln>
        </p:spPr>
        <p:txBody>
          <a:bodyPr wrap="none" lIns="0" tIns="0" rIns="0" bIns="0" anchor="ctr">
            <a:spAutoFit/>
          </a:bodyPr>
          <a:lstStyle/>
          <a:p>
            <a:pPr algn="ctr">
              <a:defRPr/>
            </a:pPr>
            <a:r>
              <a:rPr lang="es-CO" sz="1200" b="1" i="1" dirty="0">
                <a:solidFill>
                  <a:srgbClr val="92D050">
                    <a:lumMod val="20000"/>
                    <a:lumOff val="80000"/>
                  </a:srgbClr>
                </a:solidFill>
                <a:sym typeface="Trebuchet MS" panose="020B0603020202020204" pitchFamily="34" charset="0"/>
              </a:rPr>
              <a:t>Upstream</a:t>
            </a:r>
          </a:p>
        </p:txBody>
      </p:sp>
      <p:sp>
        <p:nvSpPr>
          <p:cNvPr id="142" name="CuadroTexto 141">
            <a:extLst>
              <a:ext uri="{FF2B5EF4-FFF2-40B4-BE49-F238E27FC236}">
                <a16:creationId xmlns:a16="http://schemas.microsoft.com/office/drawing/2014/main" id="{10218AAF-6773-4AFE-BF5F-542E6D9292C7}"/>
              </a:ext>
            </a:extLst>
          </p:cNvPr>
          <p:cNvSpPr txBox="1"/>
          <p:nvPr/>
        </p:nvSpPr>
        <p:spPr>
          <a:xfrm>
            <a:off x="1874324" y="885744"/>
            <a:ext cx="506870" cy="332344"/>
          </a:xfrm>
          <a:prstGeom prst="rect">
            <a:avLst/>
          </a:prstGeom>
          <a:noFill/>
        </p:spPr>
        <p:txBody>
          <a:bodyPr wrap="none" tIns="73125" bIns="73125" rtlCol="0" anchor="t">
            <a:spAutoFit/>
          </a:bodyPr>
          <a:lstStyle/>
          <a:p>
            <a:pPr algn="ctr">
              <a:defRPr/>
            </a:pPr>
            <a:r>
              <a:rPr lang="es-MX" sz="600" b="1" dirty="0">
                <a:solidFill>
                  <a:prstClr val="white"/>
                </a:solidFill>
                <a:cs typeface="Arial" pitchFamily="34" charset="0"/>
              </a:rPr>
              <a:t>Activos</a:t>
            </a:r>
            <a:endParaRPr lang="es-CO" sz="600" b="1" dirty="0">
              <a:solidFill>
                <a:prstClr val="white"/>
              </a:solidFill>
              <a:cs typeface="Arial" pitchFamily="34" charset="0"/>
            </a:endParaRPr>
          </a:p>
          <a:p>
            <a:pPr algn="ctr">
              <a:defRPr/>
            </a:pPr>
            <a:r>
              <a:rPr lang="es-CO" sz="600" b="1" dirty="0">
                <a:solidFill>
                  <a:prstClr val="white"/>
                </a:solidFill>
                <a:cs typeface="Arial" pitchFamily="34" charset="0"/>
              </a:rPr>
              <a:t>Actuales</a:t>
            </a:r>
            <a:endParaRPr lang="es-MX" sz="600" b="1" dirty="0">
              <a:solidFill>
                <a:prstClr val="white"/>
              </a:solidFill>
              <a:cs typeface="Arial" pitchFamily="34" charset="0"/>
            </a:endParaRPr>
          </a:p>
        </p:txBody>
      </p:sp>
      <p:sp>
        <p:nvSpPr>
          <p:cNvPr id="143" name="Elipse 142">
            <a:extLst>
              <a:ext uri="{FF2B5EF4-FFF2-40B4-BE49-F238E27FC236}">
                <a16:creationId xmlns:a16="http://schemas.microsoft.com/office/drawing/2014/main" id="{32F0D395-A1CE-4282-A8E2-96415460EA4E}"/>
              </a:ext>
            </a:extLst>
          </p:cNvPr>
          <p:cNvSpPr/>
          <p:nvPr/>
        </p:nvSpPr>
        <p:spPr>
          <a:xfrm>
            <a:off x="2056966" y="564066"/>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4" name="CuadroTexto 143">
            <a:extLst>
              <a:ext uri="{FF2B5EF4-FFF2-40B4-BE49-F238E27FC236}">
                <a16:creationId xmlns:a16="http://schemas.microsoft.com/office/drawing/2014/main" id="{65C8090F-645A-4923-971A-30D87612F525}"/>
              </a:ext>
            </a:extLst>
          </p:cNvPr>
          <p:cNvSpPr txBox="1"/>
          <p:nvPr/>
        </p:nvSpPr>
        <p:spPr>
          <a:xfrm>
            <a:off x="3363184" y="1254226"/>
            <a:ext cx="662361" cy="332344"/>
          </a:xfrm>
          <a:prstGeom prst="rect">
            <a:avLst/>
          </a:prstGeom>
          <a:noFill/>
        </p:spPr>
        <p:txBody>
          <a:bodyPr wrap="none" tIns="73125" bIns="73125" rtlCol="0" anchor="t">
            <a:spAutoFit/>
          </a:bodyPr>
          <a:lstStyle/>
          <a:p>
            <a:pPr algn="ctr">
              <a:defRPr/>
            </a:pPr>
            <a:r>
              <a:rPr lang="es-CO" sz="600" b="1" dirty="0">
                <a:solidFill>
                  <a:prstClr val="white"/>
                </a:solidFill>
                <a:cs typeface="Arial" pitchFamily="34" charset="0"/>
              </a:rPr>
              <a:t>Internacional</a:t>
            </a:r>
          </a:p>
          <a:p>
            <a:pPr algn="ctr">
              <a:defRPr/>
            </a:pPr>
            <a:r>
              <a:rPr lang="es-CO" sz="600" b="1" dirty="0">
                <a:solidFill>
                  <a:prstClr val="white"/>
                </a:solidFill>
                <a:cs typeface="Arial" pitchFamily="34" charset="0"/>
              </a:rPr>
              <a:t>e inorgánico</a:t>
            </a:r>
          </a:p>
        </p:txBody>
      </p:sp>
      <p:sp>
        <p:nvSpPr>
          <p:cNvPr id="145" name="Elipse 144">
            <a:extLst>
              <a:ext uri="{FF2B5EF4-FFF2-40B4-BE49-F238E27FC236}">
                <a16:creationId xmlns:a16="http://schemas.microsoft.com/office/drawing/2014/main" id="{7C867D47-2340-452D-BE98-173E08AA27F0}"/>
              </a:ext>
            </a:extLst>
          </p:cNvPr>
          <p:cNvSpPr/>
          <p:nvPr/>
        </p:nvSpPr>
        <p:spPr>
          <a:xfrm>
            <a:off x="3869578" y="1041663"/>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6" name="Elipse 145">
            <a:extLst>
              <a:ext uri="{FF2B5EF4-FFF2-40B4-BE49-F238E27FC236}">
                <a16:creationId xmlns:a16="http://schemas.microsoft.com/office/drawing/2014/main" id="{F0E4A264-B915-4C60-B325-411E652038D9}"/>
              </a:ext>
            </a:extLst>
          </p:cNvPr>
          <p:cNvSpPr/>
          <p:nvPr/>
        </p:nvSpPr>
        <p:spPr>
          <a:xfrm>
            <a:off x="4303648" y="1887058"/>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7" name="CuadroTexto 146">
            <a:extLst>
              <a:ext uri="{FF2B5EF4-FFF2-40B4-BE49-F238E27FC236}">
                <a16:creationId xmlns:a16="http://schemas.microsoft.com/office/drawing/2014/main" id="{035FE36D-DB94-484D-963E-4DE0B382AC24}"/>
              </a:ext>
            </a:extLst>
          </p:cNvPr>
          <p:cNvSpPr txBox="1"/>
          <p:nvPr/>
        </p:nvSpPr>
        <p:spPr>
          <a:xfrm>
            <a:off x="2631546" y="855444"/>
            <a:ext cx="791293" cy="332344"/>
          </a:xfrm>
          <a:prstGeom prst="rect">
            <a:avLst/>
          </a:prstGeom>
          <a:noFill/>
        </p:spPr>
        <p:txBody>
          <a:bodyPr wrap="square" tIns="73125" bIns="73125" rtlCol="0" anchor="t">
            <a:spAutoFit/>
          </a:bodyPr>
          <a:lstStyle/>
          <a:p>
            <a:pPr algn="r">
              <a:defRPr/>
            </a:pPr>
            <a:r>
              <a:rPr lang="es-CO" sz="600" b="1" dirty="0">
                <a:solidFill>
                  <a:prstClr val="white"/>
                </a:solidFill>
                <a:cs typeface="Arial" pitchFamily="34" charset="0"/>
              </a:rPr>
              <a:t>Exploración</a:t>
            </a:r>
          </a:p>
          <a:p>
            <a:pPr algn="r">
              <a:defRPr/>
            </a:pPr>
            <a:r>
              <a:rPr lang="es-CO" sz="600" b="1" dirty="0">
                <a:solidFill>
                  <a:prstClr val="white"/>
                </a:solidFill>
                <a:cs typeface="Arial" pitchFamily="34" charset="0"/>
              </a:rPr>
              <a:t>Colombia</a:t>
            </a:r>
          </a:p>
        </p:txBody>
      </p:sp>
      <p:sp>
        <p:nvSpPr>
          <p:cNvPr id="148" name="Elipse 147">
            <a:extLst>
              <a:ext uri="{FF2B5EF4-FFF2-40B4-BE49-F238E27FC236}">
                <a16:creationId xmlns:a16="http://schemas.microsoft.com/office/drawing/2014/main" id="{59ECCC3B-0677-4817-990D-70A5EB47C78F}"/>
              </a:ext>
            </a:extLst>
          </p:cNvPr>
          <p:cNvSpPr/>
          <p:nvPr/>
        </p:nvSpPr>
        <p:spPr>
          <a:xfrm>
            <a:off x="3086189" y="543901"/>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49" name="Rectángulo 148">
            <a:extLst>
              <a:ext uri="{FF2B5EF4-FFF2-40B4-BE49-F238E27FC236}">
                <a16:creationId xmlns:a16="http://schemas.microsoft.com/office/drawing/2014/main" id="{46006017-8727-4886-9165-B2AF5132EF4B}"/>
              </a:ext>
            </a:extLst>
          </p:cNvPr>
          <p:cNvSpPr/>
          <p:nvPr/>
        </p:nvSpPr>
        <p:spPr>
          <a:xfrm>
            <a:off x="3480432" y="2774764"/>
            <a:ext cx="952505" cy="276999"/>
          </a:xfrm>
          <a:prstGeom prst="rect">
            <a:avLst/>
          </a:prstGeom>
        </p:spPr>
        <p:txBody>
          <a:bodyPr wrap="none">
            <a:spAutoFit/>
          </a:bodyPr>
          <a:lstStyle/>
          <a:p>
            <a:pPr algn="ctr">
              <a:defRPr/>
            </a:pPr>
            <a:r>
              <a:rPr lang="es-CO" sz="1200" b="1" i="1" dirty="0">
                <a:solidFill>
                  <a:srgbClr val="6B402B"/>
                </a:solidFill>
                <a:sym typeface="Trebuchet MS" panose="020B0603020202020204" pitchFamily="34" charset="0"/>
              </a:rPr>
              <a:t>Midstream</a:t>
            </a:r>
          </a:p>
        </p:txBody>
      </p:sp>
      <p:sp>
        <p:nvSpPr>
          <p:cNvPr id="150" name="CuadroTexto 149">
            <a:extLst>
              <a:ext uri="{FF2B5EF4-FFF2-40B4-BE49-F238E27FC236}">
                <a16:creationId xmlns:a16="http://schemas.microsoft.com/office/drawing/2014/main" id="{D8AF104D-E6CE-40EF-8E12-3405B3D02E0C}"/>
              </a:ext>
            </a:extLst>
          </p:cNvPr>
          <p:cNvSpPr txBox="1"/>
          <p:nvPr/>
        </p:nvSpPr>
        <p:spPr>
          <a:xfrm>
            <a:off x="3260646" y="3435032"/>
            <a:ext cx="626119" cy="332344"/>
          </a:xfrm>
          <a:prstGeom prst="rect">
            <a:avLst/>
          </a:prstGeom>
          <a:noFill/>
        </p:spPr>
        <p:txBody>
          <a:bodyPr wrap="square" tIns="73125" bIns="73125" rtlCol="0" anchor="t">
            <a:spAutoFit/>
          </a:bodyPr>
          <a:lstStyle/>
          <a:p>
            <a:pPr algn="r">
              <a:defRPr/>
            </a:pPr>
            <a:r>
              <a:rPr lang="es-CO" sz="600" b="1" dirty="0">
                <a:solidFill>
                  <a:prstClr val="white"/>
                </a:solidFill>
                <a:cs typeface="Arial" pitchFamily="34" charset="0"/>
              </a:rPr>
              <a:t>Logística</a:t>
            </a:r>
          </a:p>
          <a:p>
            <a:pPr algn="r">
              <a:defRPr/>
            </a:pPr>
            <a:r>
              <a:rPr lang="es-CO" sz="600" b="1" dirty="0">
                <a:solidFill>
                  <a:prstClr val="white"/>
                </a:solidFill>
                <a:cs typeface="Arial" pitchFamily="34" charset="0"/>
              </a:rPr>
              <a:t>Integrada</a:t>
            </a:r>
          </a:p>
        </p:txBody>
      </p:sp>
      <p:sp>
        <p:nvSpPr>
          <p:cNvPr id="151" name="Elipse 150">
            <a:extLst>
              <a:ext uri="{FF2B5EF4-FFF2-40B4-BE49-F238E27FC236}">
                <a16:creationId xmlns:a16="http://schemas.microsoft.com/office/drawing/2014/main" id="{9B99B801-9E14-49EF-80E0-F7331DC3429E}"/>
              </a:ext>
            </a:extLst>
          </p:cNvPr>
          <p:cNvSpPr/>
          <p:nvPr/>
        </p:nvSpPr>
        <p:spPr>
          <a:xfrm>
            <a:off x="3769894" y="3756037"/>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pic>
        <p:nvPicPr>
          <p:cNvPr id="152" name="Picture 1">
            <a:extLst>
              <a:ext uri="{FF2B5EF4-FFF2-40B4-BE49-F238E27FC236}">
                <a16:creationId xmlns:a16="http://schemas.microsoft.com/office/drawing/2014/main" id="{7F9E7961-5C28-4293-8936-3C91E7D585B3}"/>
              </a:ext>
            </a:extLst>
          </p:cNvPr>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98632" y="2528830"/>
            <a:ext cx="372245" cy="38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CuadroTexto 152">
            <a:extLst>
              <a:ext uri="{FF2B5EF4-FFF2-40B4-BE49-F238E27FC236}">
                <a16:creationId xmlns:a16="http://schemas.microsoft.com/office/drawing/2014/main" id="{4AC459EB-839F-4B90-A076-75DE91A1A316}"/>
              </a:ext>
            </a:extLst>
          </p:cNvPr>
          <p:cNvSpPr txBox="1"/>
          <p:nvPr/>
        </p:nvSpPr>
        <p:spPr>
          <a:xfrm>
            <a:off x="3457800" y="3195701"/>
            <a:ext cx="636713"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Inversión en</a:t>
            </a:r>
          </a:p>
          <a:p>
            <a:pPr algn="r">
              <a:defRPr/>
            </a:pPr>
            <a:r>
              <a:rPr lang="es-CO" sz="600" b="1" dirty="0">
                <a:solidFill>
                  <a:prstClr val="white"/>
                </a:solidFill>
                <a:cs typeface="Arial" pitchFamily="34" charset="0"/>
              </a:rPr>
              <a:t>Poliductos</a:t>
            </a:r>
          </a:p>
        </p:txBody>
      </p:sp>
      <p:sp>
        <p:nvSpPr>
          <p:cNvPr id="154" name="Elipse 153">
            <a:extLst>
              <a:ext uri="{FF2B5EF4-FFF2-40B4-BE49-F238E27FC236}">
                <a16:creationId xmlns:a16="http://schemas.microsoft.com/office/drawing/2014/main" id="{23D223F2-921C-478B-99D6-0D5F70165E82}"/>
              </a:ext>
            </a:extLst>
          </p:cNvPr>
          <p:cNvSpPr/>
          <p:nvPr/>
        </p:nvSpPr>
        <p:spPr>
          <a:xfrm>
            <a:off x="4069741" y="3419942"/>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pic>
        <p:nvPicPr>
          <p:cNvPr id="155" name="Picture 6" descr="https://d30y9cdsu7xlg0.cloudfront.net/png/908112-200.png">
            <a:extLst>
              <a:ext uri="{FF2B5EF4-FFF2-40B4-BE49-F238E27FC236}">
                <a16:creationId xmlns:a16="http://schemas.microsoft.com/office/drawing/2014/main" id="{543E0A8A-5932-46A9-82C5-DA348151F17F}"/>
              </a:ext>
            </a:extLst>
          </p:cNvPr>
          <p:cNvPicPr>
            <a:picLocks noChangeAspect="1" noChangeArrowheads="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011013" y="3380164"/>
            <a:ext cx="345412" cy="356318"/>
          </a:xfrm>
          <a:prstGeom prst="rect">
            <a:avLst/>
          </a:prstGeom>
          <a:noFill/>
          <a:extLst>
            <a:ext uri="{909E8E84-426E-40DD-AFC4-6F175D3DCCD1}">
              <a14:hiddenFill xmlns:a14="http://schemas.microsoft.com/office/drawing/2010/main">
                <a:solidFill>
                  <a:srgbClr val="FFFFFF"/>
                </a:solidFill>
              </a14:hiddenFill>
            </a:ext>
          </a:extLst>
        </p:spPr>
      </p:pic>
      <p:sp>
        <p:nvSpPr>
          <p:cNvPr id="156" name="Rectángulo 155">
            <a:extLst>
              <a:ext uri="{FF2B5EF4-FFF2-40B4-BE49-F238E27FC236}">
                <a16:creationId xmlns:a16="http://schemas.microsoft.com/office/drawing/2014/main" id="{F128E051-F03A-46FD-9826-EA896BA4A747}"/>
              </a:ext>
            </a:extLst>
          </p:cNvPr>
          <p:cNvSpPr/>
          <p:nvPr/>
        </p:nvSpPr>
        <p:spPr>
          <a:xfrm>
            <a:off x="2280174" y="3487355"/>
            <a:ext cx="1106393" cy="276999"/>
          </a:xfrm>
          <a:prstGeom prst="rect">
            <a:avLst/>
          </a:prstGeom>
        </p:spPr>
        <p:txBody>
          <a:bodyPr wrap="none">
            <a:spAutoFit/>
          </a:bodyPr>
          <a:lstStyle/>
          <a:p>
            <a:pPr algn="ctr">
              <a:defRPr/>
            </a:pPr>
            <a:r>
              <a:rPr lang="es-CO" sz="1200" b="1" i="1" dirty="0">
                <a:solidFill>
                  <a:srgbClr val="004237"/>
                </a:solidFill>
                <a:sym typeface="Trebuchet MS" panose="020B0603020202020204" pitchFamily="34" charset="0"/>
              </a:rPr>
              <a:t>Downstream</a:t>
            </a:r>
          </a:p>
        </p:txBody>
      </p:sp>
      <p:pic>
        <p:nvPicPr>
          <p:cNvPr id="164" name="Picture 20" descr="https://d30y9cdsu7xlg0.cloudfront.net/png/1281582-200.png">
            <a:extLst>
              <a:ext uri="{FF2B5EF4-FFF2-40B4-BE49-F238E27FC236}">
                <a16:creationId xmlns:a16="http://schemas.microsoft.com/office/drawing/2014/main" id="{7B086946-5C2A-435F-B38E-2FBA074BB46F}"/>
              </a:ext>
            </a:extLst>
          </p:cNvPr>
          <p:cNvPicPr>
            <a:picLocks noChangeAspect="1" noChangeArrowheads="1"/>
          </p:cNvPicPr>
          <p:nvPr/>
        </p:nvPicPr>
        <p:blipFill rotWithShape="1">
          <a:blip r:embed="rId9" cstate="print">
            <a:lum bright="70000" contrast="-70000"/>
            <a:extLst>
              <a:ext uri="{28A0092B-C50C-407E-A947-70E740481C1C}">
                <a14:useLocalDpi xmlns:a14="http://schemas.microsoft.com/office/drawing/2010/main"/>
              </a:ext>
            </a:extLst>
          </a:blip>
          <a:srcRect l="14584" t="38198" r="12916"/>
          <a:stretch/>
        </p:blipFill>
        <p:spPr bwMode="auto">
          <a:xfrm>
            <a:off x="1093519" y="1521453"/>
            <a:ext cx="400415" cy="352109"/>
          </a:xfrm>
          <a:prstGeom prst="rect">
            <a:avLst/>
          </a:prstGeom>
          <a:noFill/>
          <a:extLst>
            <a:ext uri="{909E8E84-426E-40DD-AFC4-6F175D3DCCD1}">
              <a14:hiddenFill xmlns:a14="http://schemas.microsoft.com/office/drawing/2010/main">
                <a:solidFill>
                  <a:srgbClr val="FFFFFF"/>
                </a:solidFill>
              </a14:hiddenFill>
            </a:ext>
          </a:extLst>
        </p:spPr>
      </p:pic>
      <p:sp>
        <p:nvSpPr>
          <p:cNvPr id="165" name="Rectángulo 164">
            <a:extLst>
              <a:ext uri="{FF2B5EF4-FFF2-40B4-BE49-F238E27FC236}">
                <a16:creationId xmlns:a16="http://schemas.microsoft.com/office/drawing/2014/main" id="{C1535E8C-B53E-437E-97C1-54082BF191EF}"/>
              </a:ext>
            </a:extLst>
          </p:cNvPr>
          <p:cNvSpPr/>
          <p:nvPr/>
        </p:nvSpPr>
        <p:spPr>
          <a:xfrm>
            <a:off x="3490124" y="2012821"/>
            <a:ext cx="898003"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Hidrocarburos</a:t>
            </a:r>
          </a:p>
          <a:p>
            <a:pPr algn="r">
              <a:defRPr/>
            </a:pPr>
            <a:r>
              <a:rPr lang="es-CO" sz="600" b="1" dirty="0">
                <a:solidFill>
                  <a:prstClr val="white"/>
                </a:solidFill>
                <a:cs typeface="Arial" pitchFamily="34" charset="0"/>
              </a:rPr>
              <a:t>No Convencionales</a:t>
            </a:r>
          </a:p>
        </p:txBody>
      </p:sp>
      <p:sp>
        <p:nvSpPr>
          <p:cNvPr id="167" name="CuadroTexto 166">
            <a:extLst>
              <a:ext uri="{FF2B5EF4-FFF2-40B4-BE49-F238E27FC236}">
                <a16:creationId xmlns:a16="http://schemas.microsoft.com/office/drawing/2014/main" id="{8638ACD5-F6A2-4827-83A1-E1406A7A943B}"/>
              </a:ext>
            </a:extLst>
          </p:cNvPr>
          <p:cNvSpPr txBox="1"/>
          <p:nvPr/>
        </p:nvSpPr>
        <p:spPr>
          <a:xfrm>
            <a:off x="1645665" y="3803846"/>
            <a:ext cx="745899" cy="332344"/>
          </a:xfrm>
          <a:prstGeom prst="rect">
            <a:avLst/>
          </a:prstGeom>
          <a:noFill/>
        </p:spPr>
        <p:txBody>
          <a:bodyPr wrap="square" tIns="73125" bIns="73125" rtlCol="0" anchor="t">
            <a:spAutoFit/>
          </a:bodyPr>
          <a:lstStyle/>
          <a:p>
            <a:pPr>
              <a:defRPr/>
            </a:pPr>
            <a:r>
              <a:rPr lang="es-CO" sz="600" b="1" dirty="0">
                <a:solidFill>
                  <a:srgbClr val="000000"/>
                </a:solidFill>
                <a:cs typeface="Arial" pitchFamily="34" charset="0"/>
              </a:rPr>
              <a:t>Integración de refinerías</a:t>
            </a:r>
          </a:p>
        </p:txBody>
      </p:sp>
      <p:sp>
        <p:nvSpPr>
          <p:cNvPr id="168" name="Elipse 167">
            <a:extLst>
              <a:ext uri="{FF2B5EF4-FFF2-40B4-BE49-F238E27FC236}">
                <a16:creationId xmlns:a16="http://schemas.microsoft.com/office/drawing/2014/main" id="{3B67C900-DE85-4FB0-928A-20282C73DA89}"/>
              </a:ext>
            </a:extLst>
          </p:cNvPr>
          <p:cNvSpPr/>
          <p:nvPr/>
        </p:nvSpPr>
        <p:spPr>
          <a:xfrm>
            <a:off x="1810075" y="4115694"/>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69" name="CuadroTexto 168">
            <a:extLst>
              <a:ext uri="{FF2B5EF4-FFF2-40B4-BE49-F238E27FC236}">
                <a16:creationId xmlns:a16="http://schemas.microsoft.com/office/drawing/2014/main" id="{F179EB42-BA0A-4BCC-9DFF-0F3EA262151F}"/>
              </a:ext>
            </a:extLst>
          </p:cNvPr>
          <p:cNvSpPr txBox="1"/>
          <p:nvPr/>
        </p:nvSpPr>
        <p:spPr>
          <a:xfrm>
            <a:off x="2156393" y="3906114"/>
            <a:ext cx="791821" cy="424677"/>
          </a:xfrm>
          <a:prstGeom prst="rect">
            <a:avLst/>
          </a:prstGeom>
          <a:noFill/>
        </p:spPr>
        <p:txBody>
          <a:bodyPr wrap="square" tIns="73125" bIns="73125" rtlCol="0" anchor="t">
            <a:spAutoFit/>
          </a:bodyPr>
          <a:lstStyle/>
          <a:p>
            <a:pPr algn="ctr">
              <a:defRPr/>
            </a:pPr>
            <a:r>
              <a:rPr lang="es-CO" sz="600" b="1" dirty="0">
                <a:solidFill>
                  <a:srgbClr val="000000"/>
                </a:solidFill>
                <a:cs typeface="Arial" pitchFamily="34" charset="0"/>
              </a:rPr>
              <a:t>Inversiones </a:t>
            </a:r>
          </a:p>
          <a:p>
            <a:pPr algn="ctr">
              <a:defRPr/>
            </a:pPr>
            <a:r>
              <a:rPr lang="es-CO" sz="600" b="1" dirty="0">
                <a:solidFill>
                  <a:srgbClr val="000000"/>
                </a:solidFill>
                <a:cs typeface="Arial" pitchFamily="34" charset="0"/>
              </a:rPr>
              <a:t>para aumentar conversión</a:t>
            </a:r>
          </a:p>
        </p:txBody>
      </p:sp>
      <p:sp>
        <p:nvSpPr>
          <p:cNvPr id="170" name="Elipse 169">
            <a:extLst>
              <a:ext uri="{FF2B5EF4-FFF2-40B4-BE49-F238E27FC236}">
                <a16:creationId xmlns:a16="http://schemas.microsoft.com/office/drawing/2014/main" id="{E6A3441B-FA86-4776-98C0-7F8506CE4509}"/>
              </a:ext>
            </a:extLst>
          </p:cNvPr>
          <p:cNvSpPr/>
          <p:nvPr/>
        </p:nvSpPr>
        <p:spPr>
          <a:xfrm>
            <a:off x="3243471" y="4114520"/>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71" name="CuadroTexto 170">
            <a:extLst>
              <a:ext uri="{FF2B5EF4-FFF2-40B4-BE49-F238E27FC236}">
                <a16:creationId xmlns:a16="http://schemas.microsoft.com/office/drawing/2014/main" id="{29F34871-9D6D-44B8-9EDB-B9EA63A45FA8}"/>
              </a:ext>
            </a:extLst>
          </p:cNvPr>
          <p:cNvSpPr txBox="1"/>
          <p:nvPr/>
        </p:nvSpPr>
        <p:spPr>
          <a:xfrm>
            <a:off x="4990302" y="1392340"/>
            <a:ext cx="1183337"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Comercialización y Trading</a:t>
            </a:r>
          </a:p>
        </p:txBody>
      </p:sp>
      <p:sp>
        <p:nvSpPr>
          <p:cNvPr id="172" name="Elipse 171">
            <a:extLst>
              <a:ext uri="{FF2B5EF4-FFF2-40B4-BE49-F238E27FC236}">
                <a16:creationId xmlns:a16="http://schemas.microsoft.com/office/drawing/2014/main" id="{C14AE8BB-60F6-4BA8-91CC-898EB4954026}"/>
              </a:ext>
            </a:extLst>
          </p:cNvPr>
          <p:cNvSpPr/>
          <p:nvPr/>
        </p:nvSpPr>
        <p:spPr>
          <a:xfrm>
            <a:off x="4744417" y="138634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73" name="CuadroTexto 172">
            <a:extLst>
              <a:ext uri="{FF2B5EF4-FFF2-40B4-BE49-F238E27FC236}">
                <a16:creationId xmlns:a16="http://schemas.microsoft.com/office/drawing/2014/main" id="{E4B6430F-2763-46EA-A5B9-10ACBD9457E4}"/>
              </a:ext>
            </a:extLst>
          </p:cNvPr>
          <p:cNvSpPr txBox="1"/>
          <p:nvPr/>
        </p:nvSpPr>
        <p:spPr>
          <a:xfrm>
            <a:off x="5097688" y="1629628"/>
            <a:ext cx="1253869"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Eficiencias y Transformación</a:t>
            </a:r>
          </a:p>
        </p:txBody>
      </p:sp>
      <p:sp>
        <p:nvSpPr>
          <p:cNvPr id="174" name="Elipse 173">
            <a:extLst>
              <a:ext uri="{FF2B5EF4-FFF2-40B4-BE49-F238E27FC236}">
                <a16:creationId xmlns:a16="http://schemas.microsoft.com/office/drawing/2014/main" id="{658F276C-4E72-4141-8131-67A0DE60E854}"/>
              </a:ext>
            </a:extLst>
          </p:cNvPr>
          <p:cNvSpPr/>
          <p:nvPr/>
        </p:nvSpPr>
        <p:spPr>
          <a:xfrm>
            <a:off x="4823384" y="162363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75" name="CuadroTexto 174">
            <a:extLst>
              <a:ext uri="{FF2B5EF4-FFF2-40B4-BE49-F238E27FC236}">
                <a16:creationId xmlns:a16="http://schemas.microsoft.com/office/drawing/2014/main" id="{1021B848-49E2-4339-ADD4-7572CBDEFF58}"/>
              </a:ext>
            </a:extLst>
          </p:cNvPr>
          <p:cNvSpPr txBox="1"/>
          <p:nvPr/>
        </p:nvSpPr>
        <p:spPr>
          <a:xfrm>
            <a:off x="5181387" y="1866916"/>
            <a:ext cx="1866217"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Responsabilidad Corporativa y Comunicación</a:t>
            </a:r>
          </a:p>
        </p:txBody>
      </p:sp>
      <p:sp>
        <p:nvSpPr>
          <p:cNvPr id="176" name="Elipse 175">
            <a:extLst>
              <a:ext uri="{FF2B5EF4-FFF2-40B4-BE49-F238E27FC236}">
                <a16:creationId xmlns:a16="http://schemas.microsoft.com/office/drawing/2014/main" id="{9CC36E29-6451-4330-A2D2-431D9E05BC85}"/>
              </a:ext>
            </a:extLst>
          </p:cNvPr>
          <p:cNvSpPr/>
          <p:nvPr/>
        </p:nvSpPr>
        <p:spPr>
          <a:xfrm>
            <a:off x="4890793" y="186092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77" name="CuadroTexto 176">
            <a:extLst>
              <a:ext uri="{FF2B5EF4-FFF2-40B4-BE49-F238E27FC236}">
                <a16:creationId xmlns:a16="http://schemas.microsoft.com/office/drawing/2014/main" id="{0E47CBA1-A99A-4067-ADC8-64F41E309A56}"/>
              </a:ext>
            </a:extLst>
          </p:cNvPr>
          <p:cNvSpPr txBox="1"/>
          <p:nvPr/>
        </p:nvSpPr>
        <p:spPr>
          <a:xfrm>
            <a:off x="5186531" y="2104204"/>
            <a:ext cx="1061509"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Relación con el Entorno</a:t>
            </a:r>
          </a:p>
        </p:txBody>
      </p:sp>
      <p:sp>
        <p:nvSpPr>
          <p:cNvPr id="178" name="Elipse 177">
            <a:extLst>
              <a:ext uri="{FF2B5EF4-FFF2-40B4-BE49-F238E27FC236}">
                <a16:creationId xmlns:a16="http://schemas.microsoft.com/office/drawing/2014/main" id="{5FFCA269-4D8B-4AE5-B1B6-6BD62BA8EDFF}"/>
              </a:ext>
            </a:extLst>
          </p:cNvPr>
          <p:cNvSpPr/>
          <p:nvPr/>
        </p:nvSpPr>
        <p:spPr>
          <a:xfrm>
            <a:off x="4931997" y="209820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179" name="Elipse 178">
            <a:extLst>
              <a:ext uri="{FF2B5EF4-FFF2-40B4-BE49-F238E27FC236}">
                <a16:creationId xmlns:a16="http://schemas.microsoft.com/office/drawing/2014/main" id="{ABFCEA1B-6CF5-49BC-A7CE-32FB2E4D2AB7}"/>
              </a:ext>
            </a:extLst>
          </p:cNvPr>
          <p:cNvSpPr/>
          <p:nvPr/>
        </p:nvSpPr>
        <p:spPr>
          <a:xfrm>
            <a:off x="4237437" y="3044839"/>
            <a:ext cx="252000" cy="252000"/>
          </a:xfrm>
          <a:prstGeom prst="ellipse">
            <a:avLst/>
          </a:prstGeom>
          <a:solidFill>
            <a:srgbClr val="EB6B00"/>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32" name="CuadroTexto 231">
            <a:extLst>
              <a:ext uri="{FF2B5EF4-FFF2-40B4-BE49-F238E27FC236}">
                <a16:creationId xmlns:a16="http://schemas.microsoft.com/office/drawing/2014/main" id="{AA0FCFB9-DF79-49C3-842F-CCECC66C2DBD}"/>
              </a:ext>
            </a:extLst>
          </p:cNvPr>
          <p:cNvSpPr txBox="1"/>
          <p:nvPr/>
        </p:nvSpPr>
        <p:spPr>
          <a:xfrm>
            <a:off x="3470365" y="2960102"/>
            <a:ext cx="776238" cy="332344"/>
          </a:xfrm>
          <a:prstGeom prst="rect">
            <a:avLst/>
          </a:prstGeom>
          <a:noFill/>
        </p:spPr>
        <p:txBody>
          <a:bodyPr wrap="none" tIns="73125" bIns="73125" rtlCol="0" anchor="t">
            <a:spAutoFit/>
          </a:bodyPr>
          <a:lstStyle/>
          <a:p>
            <a:pPr algn="r">
              <a:defRPr/>
            </a:pPr>
            <a:r>
              <a:rPr lang="es-CO" sz="600" b="1" dirty="0">
                <a:solidFill>
                  <a:prstClr val="white"/>
                </a:solidFill>
                <a:cs typeface="Arial" pitchFamily="34" charset="0"/>
              </a:rPr>
              <a:t>Optimización de</a:t>
            </a:r>
          </a:p>
          <a:p>
            <a:pPr algn="r">
              <a:defRPr/>
            </a:pPr>
            <a:r>
              <a:rPr lang="es-CO" sz="600" b="1" dirty="0">
                <a:solidFill>
                  <a:prstClr val="white"/>
                </a:solidFill>
                <a:cs typeface="Arial" pitchFamily="34" charset="0"/>
              </a:rPr>
              <a:t>Oleoductos</a:t>
            </a:r>
          </a:p>
        </p:txBody>
      </p:sp>
      <p:sp>
        <p:nvSpPr>
          <p:cNvPr id="233" name="Elipse 232">
            <a:extLst>
              <a:ext uri="{FF2B5EF4-FFF2-40B4-BE49-F238E27FC236}">
                <a16:creationId xmlns:a16="http://schemas.microsoft.com/office/drawing/2014/main" id="{E86F1ACA-E7E3-4647-A879-1AE5A2DCE903}"/>
              </a:ext>
            </a:extLst>
          </p:cNvPr>
          <p:cNvSpPr/>
          <p:nvPr/>
        </p:nvSpPr>
        <p:spPr>
          <a:xfrm>
            <a:off x="2547446" y="4283884"/>
            <a:ext cx="252000" cy="252000"/>
          </a:xfrm>
          <a:prstGeom prst="ellipse">
            <a:avLst/>
          </a:prstGeom>
          <a:solidFill>
            <a:srgbClr val="BCD52D"/>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34" name="CuadroTexto 233">
            <a:extLst>
              <a:ext uri="{FF2B5EF4-FFF2-40B4-BE49-F238E27FC236}">
                <a16:creationId xmlns:a16="http://schemas.microsoft.com/office/drawing/2014/main" id="{F653042E-252C-4E08-95C2-5E60F108A4E5}"/>
              </a:ext>
            </a:extLst>
          </p:cNvPr>
          <p:cNvSpPr txBox="1"/>
          <p:nvPr/>
        </p:nvSpPr>
        <p:spPr>
          <a:xfrm>
            <a:off x="2562368" y="3693924"/>
            <a:ext cx="944426" cy="424677"/>
          </a:xfrm>
          <a:prstGeom prst="rect">
            <a:avLst/>
          </a:prstGeom>
          <a:noFill/>
        </p:spPr>
        <p:txBody>
          <a:bodyPr wrap="square" tIns="73125" bIns="73125" rtlCol="0" anchor="t">
            <a:spAutoFit/>
          </a:bodyPr>
          <a:lstStyle/>
          <a:p>
            <a:pPr algn="r">
              <a:defRPr/>
            </a:pPr>
            <a:r>
              <a:rPr lang="es-CO" sz="600" b="1" dirty="0">
                <a:solidFill>
                  <a:srgbClr val="000000"/>
                </a:solidFill>
                <a:cs typeface="Arial" pitchFamily="34" charset="0"/>
              </a:rPr>
              <a:t>Rentabilidad en Petroquímica y Biofuels</a:t>
            </a:r>
          </a:p>
        </p:txBody>
      </p:sp>
      <p:sp>
        <p:nvSpPr>
          <p:cNvPr id="235" name="Elipse 234">
            <a:extLst>
              <a:ext uri="{FF2B5EF4-FFF2-40B4-BE49-F238E27FC236}">
                <a16:creationId xmlns:a16="http://schemas.microsoft.com/office/drawing/2014/main" id="{F19CF540-DE9C-44C8-879F-3BDAAEA9B160}"/>
              </a:ext>
            </a:extLst>
          </p:cNvPr>
          <p:cNvSpPr/>
          <p:nvPr/>
        </p:nvSpPr>
        <p:spPr>
          <a:xfrm>
            <a:off x="900888" y="3337783"/>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36" name="CuadroTexto 235">
            <a:extLst>
              <a:ext uri="{FF2B5EF4-FFF2-40B4-BE49-F238E27FC236}">
                <a16:creationId xmlns:a16="http://schemas.microsoft.com/office/drawing/2014/main" id="{4F9A1DAC-7CF1-4A85-A804-2DF91B6A9391}"/>
              </a:ext>
            </a:extLst>
          </p:cNvPr>
          <p:cNvSpPr txBox="1"/>
          <p:nvPr/>
        </p:nvSpPr>
        <p:spPr>
          <a:xfrm>
            <a:off x="1140568" y="3210448"/>
            <a:ext cx="978085" cy="332344"/>
          </a:xfrm>
          <a:prstGeom prst="rect">
            <a:avLst/>
          </a:prstGeom>
          <a:noFill/>
        </p:spPr>
        <p:txBody>
          <a:bodyPr wrap="square" tIns="73125" bIns="73125" rtlCol="0" anchor="t">
            <a:spAutoFit/>
          </a:bodyPr>
          <a:lstStyle/>
          <a:p>
            <a:pPr>
              <a:defRPr/>
            </a:pPr>
            <a:r>
              <a:rPr lang="es-CO" sz="600" b="1" dirty="0">
                <a:solidFill>
                  <a:prstClr val="white"/>
                </a:solidFill>
                <a:cs typeface="Arial" pitchFamily="34" charset="0"/>
              </a:rPr>
              <a:t>Cumplimiento de planes de desarrollo</a:t>
            </a:r>
          </a:p>
        </p:txBody>
      </p:sp>
      <p:sp>
        <p:nvSpPr>
          <p:cNvPr id="238" name="Elipse 237">
            <a:extLst>
              <a:ext uri="{FF2B5EF4-FFF2-40B4-BE49-F238E27FC236}">
                <a16:creationId xmlns:a16="http://schemas.microsoft.com/office/drawing/2014/main" id="{9A740B62-7082-4083-9D52-5A900C68EADF}"/>
              </a:ext>
            </a:extLst>
          </p:cNvPr>
          <p:cNvSpPr/>
          <p:nvPr/>
        </p:nvSpPr>
        <p:spPr>
          <a:xfrm>
            <a:off x="4293739" y="67448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39" name="CuadroTexto 238">
            <a:extLst>
              <a:ext uri="{FF2B5EF4-FFF2-40B4-BE49-F238E27FC236}">
                <a16:creationId xmlns:a16="http://schemas.microsoft.com/office/drawing/2014/main" id="{237BE7D8-E309-49A3-9D57-EB63E139B0E2}"/>
              </a:ext>
            </a:extLst>
          </p:cNvPr>
          <p:cNvSpPr txBox="1"/>
          <p:nvPr/>
        </p:nvSpPr>
        <p:spPr>
          <a:xfrm>
            <a:off x="4522551" y="680476"/>
            <a:ext cx="987771"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Transición Energética</a:t>
            </a:r>
          </a:p>
        </p:txBody>
      </p:sp>
      <p:sp>
        <p:nvSpPr>
          <p:cNvPr id="240" name="CuadroTexto 239">
            <a:extLst>
              <a:ext uri="{FF2B5EF4-FFF2-40B4-BE49-F238E27FC236}">
                <a16:creationId xmlns:a16="http://schemas.microsoft.com/office/drawing/2014/main" id="{5C8C65C0-D6E7-4BEE-A949-FCB7BBC760AA}"/>
              </a:ext>
            </a:extLst>
          </p:cNvPr>
          <p:cNvSpPr txBox="1"/>
          <p:nvPr/>
        </p:nvSpPr>
        <p:spPr>
          <a:xfrm>
            <a:off x="4688326" y="917764"/>
            <a:ext cx="330540"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Gas</a:t>
            </a:r>
          </a:p>
        </p:txBody>
      </p:sp>
      <p:sp>
        <p:nvSpPr>
          <p:cNvPr id="241" name="Elipse 240">
            <a:extLst>
              <a:ext uri="{FF2B5EF4-FFF2-40B4-BE49-F238E27FC236}">
                <a16:creationId xmlns:a16="http://schemas.microsoft.com/office/drawing/2014/main" id="{8D6F8C25-AD2D-4474-8401-DC3386547249}"/>
              </a:ext>
            </a:extLst>
          </p:cNvPr>
          <p:cNvSpPr/>
          <p:nvPr/>
        </p:nvSpPr>
        <p:spPr>
          <a:xfrm>
            <a:off x="4468770" y="91176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42" name="Elipse 241">
            <a:extLst>
              <a:ext uri="{FF2B5EF4-FFF2-40B4-BE49-F238E27FC236}">
                <a16:creationId xmlns:a16="http://schemas.microsoft.com/office/drawing/2014/main" id="{C6FF4234-1EDF-4262-B3D0-3242F1D45E2A}"/>
              </a:ext>
            </a:extLst>
          </p:cNvPr>
          <p:cNvSpPr/>
          <p:nvPr/>
        </p:nvSpPr>
        <p:spPr>
          <a:xfrm>
            <a:off x="4625591" y="114905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43" name="CuadroTexto 242">
            <a:extLst>
              <a:ext uri="{FF2B5EF4-FFF2-40B4-BE49-F238E27FC236}">
                <a16:creationId xmlns:a16="http://schemas.microsoft.com/office/drawing/2014/main" id="{ADFF376A-E790-430A-BDEB-BE2BECC5387D}"/>
              </a:ext>
            </a:extLst>
          </p:cNvPr>
          <p:cNvSpPr txBox="1"/>
          <p:nvPr/>
        </p:nvSpPr>
        <p:spPr>
          <a:xfrm>
            <a:off x="4849388" y="1155052"/>
            <a:ext cx="1167307"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Digitalización y Tecnología</a:t>
            </a:r>
          </a:p>
        </p:txBody>
      </p:sp>
      <p:sp>
        <p:nvSpPr>
          <p:cNvPr id="244" name="CuadroTexto 243">
            <a:extLst>
              <a:ext uri="{FF2B5EF4-FFF2-40B4-BE49-F238E27FC236}">
                <a16:creationId xmlns:a16="http://schemas.microsoft.com/office/drawing/2014/main" id="{53B116E4-2DE6-43B9-98F9-B741AE929F75}"/>
              </a:ext>
            </a:extLst>
          </p:cNvPr>
          <p:cNvSpPr txBox="1"/>
          <p:nvPr/>
        </p:nvSpPr>
        <p:spPr>
          <a:xfrm>
            <a:off x="5171736" y="2341492"/>
            <a:ext cx="598241"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Regulación</a:t>
            </a:r>
          </a:p>
        </p:txBody>
      </p:sp>
      <p:sp>
        <p:nvSpPr>
          <p:cNvPr id="245" name="Elipse 244">
            <a:extLst>
              <a:ext uri="{FF2B5EF4-FFF2-40B4-BE49-F238E27FC236}">
                <a16:creationId xmlns:a16="http://schemas.microsoft.com/office/drawing/2014/main" id="{3DEE7D63-B9AE-47EA-AE9B-E1389E29E96C}"/>
              </a:ext>
            </a:extLst>
          </p:cNvPr>
          <p:cNvSpPr/>
          <p:nvPr/>
        </p:nvSpPr>
        <p:spPr>
          <a:xfrm>
            <a:off x="4938872" y="233549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46" name="CuadroTexto 245">
            <a:extLst>
              <a:ext uri="{FF2B5EF4-FFF2-40B4-BE49-F238E27FC236}">
                <a16:creationId xmlns:a16="http://schemas.microsoft.com/office/drawing/2014/main" id="{BA847080-F19A-4542-857E-5B92B6BAE011}"/>
              </a:ext>
            </a:extLst>
          </p:cNvPr>
          <p:cNvSpPr txBox="1"/>
          <p:nvPr/>
        </p:nvSpPr>
        <p:spPr>
          <a:xfrm>
            <a:off x="5133845" y="2578780"/>
            <a:ext cx="830677"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Nuevos Negocios</a:t>
            </a:r>
          </a:p>
        </p:txBody>
      </p:sp>
      <p:sp>
        <p:nvSpPr>
          <p:cNvPr id="247" name="Elipse 246">
            <a:extLst>
              <a:ext uri="{FF2B5EF4-FFF2-40B4-BE49-F238E27FC236}">
                <a16:creationId xmlns:a16="http://schemas.microsoft.com/office/drawing/2014/main" id="{11B8572F-A6B5-420C-A374-51AF3F6FF235}"/>
              </a:ext>
            </a:extLst>
          </p:cNvPr>
          <p:cNvSpPr/>
          <p:nvPr/>
        </p:nvSpPr>
        <p:spPr>
          <a:xfrm>
            <a:off x="4922651" y="257278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48" name="CuadroTexto 247">
            <a:extLst>
              <a:ext uri="{FF2B5EF4-FFF2-40B4-BE49-F238E27FC236}">
                <a16:creationId xmlns:a16="http://schemas.microsoft.com/office/drawing/2014/main" id="{BEA9AEE8-C757-44EB-A248-33249B2B9E3F}"/>
              </a:ext>
            </a:extLst>
          </p:cNvPr>
          <p:cNvSpPr txBox="1"/>
          <p:nvPr/>
        </p:nvSpPr>
        <p:spPr>
          <a:xfrm>
            <a:off x="5036538" y="3053356"/>
            <a:ext cx="479618"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Jurídica</a:t>
            </a:r>
          </a:p>
        </p:txBody>
      </p:sp>
      <p:sp>
        <p:nvSpPr>
          <p:cNvPr id="249" name="Elipse 248">
            <a:extLst>
              <a:ext uri="{FF2B5EF4-FFF2-40B4-BE49-F238E27FC236}">
                <a16:creationId xmlns:a16="http://schemas.microsoft.com/office/drawing/2014/main" id="{0E989DA4-48AB-4DF8-9CCE-A7AA790A1015}"/>
              </a:ext>
            </a:extLst>
          </p:cNvPr>
          <p:cNvSpPr/>
          <p:nvPr/>
        </p:nvSpPr>
        <p:spPr>
          <a:xfrm>
            <a:off x="4829678" y="3047361"/>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50" name="CuadroTexto 249">
            <a:extLst>
              <a:ext uri="{FF2B5EF4-FFF2-40B4-BE49-F238E27FC236}">
                <a16:creationId xmlns:a16="http://schemas.microsoft.com/office/drawing/2014/main" id="{9CA9D4C6-32B1-4C5C-9C13-FF79B250F814}"/>
              </a:ext>
            </a:extLst>
          </p:cNvPr>
          <p:cNvSpPr txBox="1"/>
          <p:nvPr/>
        </p:nvSpPr>
        <p:spPr>
          <a:xfrm>
            <a:off x="4955969" y="3290644"/>
            <a:ext cx="558166"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Proyectos</a:t>
            </a:r>
          </a:p>
        </p:txBody>
      </p:sp>
      <p:sp>
        <p:nvSpPr>
          <p:cNvPr id="251" name="Elipse 250">
            <a:extLst>
              <a:ext uri="{FF2B5EF4-FFF2-40B4-BE49-F238E27FC236}">
                <a16:creationId xmlns:a16="http://schemas.microsoft.com/office/drawing/2014/main" id="{CE8D6AA1-06E9-445E-9D2A-549DB02E5FC9}"/>
              </a:ext>
            </a:extLst>
          </p:cNvPr>
          <p:cNvSpPr/>
          <p:nvPr/>
        </p:nvSpPr>
        <p:spPr>
          <a:xfrm>
            <a:off x="4744775" y="3284649"/>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52" name="CuadroTexto 251">
            <a:extLst>
              <a:ext uri="{FF2B5EF4-FFF2-40B4-BE49-F238E27FC236}">
                <a16:creationId xmlns:a16="http://schemas.microsoft.com/office/drawing/2014/main" id="{E4EAE97A-D169-46C4-B7A2-B1736159036D}"/>
              </a:ext>
            </a:extLst>
          </p:cNvPr>
          <p:cNvSpPr txBox="1"/>
          <p:nvPr/>
        </p:nvSpPr>
        <p:spPr>
          <a:xfrm>
            <a:off x="4699029" y="3765220"/>
            <a:ext cx="785793"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Talento Humano</a:t>
            </a:r>
          </a:p>
        </p:txBody>
      </p:sp>
      <p:sp>
        <p:nvSpPr>
          <p:cNvPr id="253" name="Elipse 252">
            <a:extLst>
              <a:ext uri="{FF2B5EF4-FFF2-40B4-BE49-F238E27FC236}">
                <a16:creationId xmlns:a16="http://schemas.microsoft.com/office/drawing/2014/main" id="{3B4522EB-95C6-454B-A3C2-85243C066DEA}"/>
              </a:ext>
            </a:extLst>
          </p:cNvPr>
          <p:cNvSpPr/>
          <p:nvPr/>
        </p:nvSpPr>
        <p:spPr>
          <a:xfrm>
            <a:off x="4500836" y="3759225"/>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54" name="CuadroTexto 253">
            <a:extLst>
              <a:ext uri="{FF2B5EF4-FFF2-40B4-BE49-F238E27FC236}">
                <a16:creationId xmlns:a16="http://schemas.microsoft.com/office/drawing/2014/main" id="{80C0DA9D-5928-487F-8F93-2BBA7838E222}"/>
              </a:ext>
            </a:extLst>
          </p:cNvPr>
          <p:cNvSpPr txBox="1"/>
          <p:nvPr/>
        </p:nvSpPr>
        <p:spPr>
          <a:xfrm>
            <a:off x="4303126" y="4239797"/>
            <a:ext cx="1186543"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Abastecimiento y Servicios</a:t>
            </a:r>
          </a:p>
        </p:txBody>
      </p:sp>
      <p:sp>
        <p:nvSpPr>
          <p:cNvPr id="255" name="Elipse 254">
            <a:extLst>
              <a:ext uri="{FF2B5EF4-FFF2-40B4-BE49-F238E27FC236}">
                <a16:creationId xmlns:a16="http://schemas.microsoft.com/office/drawing/2014/main" id="{557B4CDD-07D7-4450-9FEC-F80237353B99}"/>
              </a:ext>
            </a:extLst>
          </p:cNvPr>
          <p:cNvSpPr/>
          <p:nvPr/>
        </p:nvSpPr>
        <p:spPr>
          <a:xfrm>
            <a:off x="4152605" y="419913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56" name="CuadroTexto 255">
            <a:extLst>
              <a:ext uri="{FF2B5EF4-FFF2-40B4-BE49-F238E27FC236}">
                <a16:creationId xmlns:a16="http://schemas.microsoft.com/office/drawing/2014/main" id="{7EF40F39-91B2-4B24-9711-849F6F80D9FA}"/>
              </a:ext>
            </a:extLst>
          </p:cNvPr>
          <p:cNvSpPr txBox="1"/>
          <p:nvPr/>
        </p:nvSpPr>
        <p:spPr>
          <a:xfrm>
            <a:off x="4525093" y="4002508"/>
            <a:ext cx="343364"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HSE</a:t>
            </a:r>
          </a:p>
        </p:txBody>
      </p:sp>
      <p:sp>
        <p:nvSpPr>
          <p:cNvPr id="257" name="Elipse 256">
            <a:extLst>
              <a:ext uri="{FF2B5EF4-FFF2-40B4-BE49-F238E27FC236}">
                <a16:creationId xmlns:a16="http://schemas.microsoft.com/office/drawing/2014/main" id="{5B2DAB0B-2F12-4947-B831-76C598FAD799}"/>
              </a:ext>
            </a:extLst>
          </p:cNvPr>
          <p:cNvSpPr/>
          <p:nvPr/>
        </p:nvSpPr>
        <p:spPr>
          <a:xfrm>
            <a:off x="4335567" y="399651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58" name="CuadroTexto 257">
            <a:extLst>
              <a:ext uri="{FF2B5EF4-FFF2-40B4-BE49-F238E27FC236}">
                <a16:creationId xmlns:a16="http://schemas.microsoft.com/office/drawing/2014/main" id="{ECDE4822-F27A-4B1F-A977-2C96005FBBFD}"/>
              </a:ext>
            </a:extLst>
          </p:cNvPr>
          <p:cNvSpPr txBox="1"/>
          <p:nvPr/>
        </p:nvSpPr>
        <p:spPr>
          <a:xfrm>
            <a:off x="4848005" y="3527932"/>
            <a:ext cx="923651"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Modelo de Gobierno</a:t>
            </a:r>
          </a:p>
        </p:txBody>
      </p:sp>
      <p:sp>
        <p:nvSpPr>
          <p:cNvPr id="259" name="Elipse 258">
            <a:extLst>
              <a:ext uri="{FF2B5EF4-FFF2-40B4-BE49-F238E27FC236}">
                <a16:creationId xmlns:a16="http://schemas.microsoft.com/office/drawing/2014/main" id="{34227E53-9AFA-4264-B1AC-C8638E0C1615}"/>
              </a:ext>
            </a:extLst>
          </p:cNvPr>
          <p:cNvSpPr/>
          <p:nvPr/>
        </p:nvSpPr>
        <p:spPr>
          <a:xfrm>
            <a:off x="4641145" y="3521937"/>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60" name="CuadroTexto 259">
            <a:extLst>
              <a:ext uri="{FF2B5EF4-FFF2-40B4-BE49-F238E27FC236}">
                <a16:creationId xmlns:a16="http://schemas.microsoft.com/office/drawing/2014/main" id="{FA0D8F46-DF32-4AD0-8F6E-511157F8760A}"/>
              </a:ext>
            </a:extLst>
          </p:cNvPr>
          <p:cNvSpPr txBox="1"/>
          <p:nvPr/>
        </p:nvSpPr>
        <p:spPr>
          <a:xfrm>
            <a:off x="5086231" y="2816068"/>
            <a:ext cx="513282"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Finanzas</a:t>
            </a:r>
          </a:p>
        </p:txBody>
      </p:sp>
      <p:sp>
        <p:nvSpPr>
          <p:cNvPr id="261" name="Elipse 260">
            <a:extLst>
              <a:ext uri="{FF2B5EF4-FFF2-40B4-BE49-F238E27FC236}">
                <a16:creationId xmlns:a16="http://schemas.microsoft.com/office/drawing/2014/main" id="{4965C8FD-941D-43D5-962E-CC0143BE5F68}"/>
              </a:ext>
            </a:extLst>
          </p:cNvPr>
          <p:cNvSpPr/>
          <p:nvPr/>
        </p:nvSpPr>
        <p:spPr>
          <a:xfrm>
            <a:off x="4888039" y="2810073"/>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62" name="CuadroTexto 261">
            <a:extLst>
              <a:ext uri="{FF2B5EF4-FFF2-40B4-BE49-F238E27FC236}">
                <a16:creationId xmlns:a16="http://schemas.microsoft.com/office/drawing/2014/main" id="{34698F02-5300-4772-A01A-E68BD8EBF7A4}"/>
              </a:ext>
            </a:extLst>
          </p:cNvPr>
          <p:cNvSpPr txBox="1"/>
          <p:nvPr/>
        </p:nvSpPr>
        <p:spPr>
          <a:xfrm>
            <a:off x="4095054" y="4421256"/>
            <a:ext cx="1053494" cy="240011"/>
          </a:xfrm>
          <a:prstGeom prst="rect">
            <a:avLst/>
          </a:prstGeom>
          <a:noFill/>
        </p:spPr>
        <p:txBody>
          <a:bodyPr wrap="none" tIns="73125" bIns="73125" rtlCol="0" anchor="t">
            <a:spAutoFit/>
          </a:bodyPr>
          <a:lstStyle/>
          <a:p>
            <a:pPr>
              <a:defRPr/>
            </a:pPr>
            <a:r>
              <a:rPr lang="es-CO" sz="600" b="1" dirty="0">
                <a:solidFill>
                  <a:srgbClr val="000000"/>
                </a:solidFill>
                <a:cs typeface="Arial" pitchFamily="34" charset="0"/>
              </a:rPr>
              <a:t>Cumplimiento y Control</a:t>
            </a:r>
          </a:p>
        </p:txBody>
      </p:sp>
      <p:sp>
        <p:nvSpPr>
          <p:cNvPr id="263" name="Elipse 262">
            <a:extLst>
              <a:ext uri="{FF2B5EF4-FFF2-40B4-BE49-F238E27FC236}">
                <a16:creationId xmlns:a16="http://schemas.microsoft.com/office/drawing/2014/main" id="{A1A018BC-AAB5-4B92-8EB7-A52BE27EC4EB}"/>
              </a:ext>
            </a:extLst>
          </p:cNvPr>
          <p:cNvSpPr/>
          <p:nvPr/>
        </p:nvSpPr>
        <p:spPr>
          <a:xfrm>
            <a:off x="3944533" y="4380592"/>
            <a:ext cx="216000" cy="216000"/>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69" name="Elipse 268">
            <a:extLst>
              <a:ext uri="{FF2B5EF4-FFF2-40B4-BE49-F238E27FC236}">
                <a16:creationId xmlns:a16="http://schemas.microsoft.com/office/drawing/2014/main" id="{DF9A76CB-101D-4D6C-8F22-980FF3214A67}"/>
              </a:ext>
            </a:extLst>
          </p:cNvPr>
          <p:cNvSpPr/>
          <p:nvPr/>
        </p:nvSpPr>
        <p:spPr>
          <a:xfrm>
            <a:off x="696966" y="2869561"/>
            <a:ext cx="252000" cy="252000"/>
          </a:xfrm>
          <a:prstGeom prst="ellipse">
            <a:avLst/>
          </a:prstGeom>
          <a:solidFill>
            <a:schemeClr val="accent5">
              <a:lumMod val="50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tIns="73125" bIns="73125" rtlCol="0" anchor="ctr" anchorCtr="0"/>
          <a:lstStyle/>
          <a:p>
            <a:pPr algn="ctr">
              <a:defRPr/>
            </a:pPr>
            <a:endParaRPr lang="es-CO" sz="1138" dirty="0">
              <a:solidFill>
                <a:srgbClr val="000000"/>
              </a:solidFill>
              <a:cs typeface="Arial" pitchFamily="34" charset="0"/>
            </a:endParaRPr>
          </a:p>
        </p:txBody>
      </p:sp>
      <p:sp>
        <p:nvSpPr>
          <p:cNvPr id="270" name="CuadroTexto 269">
            <a:extLst>
              <a:ext uri="{FF2B5EF4-FFF2-40B4-BE49-F238E27FC236}">
                <a16:creationId xmlns:a16="http://schemas.microsoft.com/office/drawing/2014/main" id="{A772594A-5E63-4797-97D9-698E7DA5FE61}"/>
              </a:ext>
            </a:extLst>
          </p:cNvPr>
          <p:cNvSpPr txBox="1"/>
          <p:nvPr/>
        </p:nvSpPr>
        <p:spPr>
          <a:xfrm>
            <a:off x="936646" y="2742226"/>
            <a:ext cx="978085" cy="332344"/>
          </a:xfrm>
          <a:prstGeom prst="rect">
            <a:avLst/>
          </a:prstGeom>
          <a:noFill/>
        </p:spPr>
        <p:txBody>
          <a:bodyPr wrap="square" tIns="73125" bIns="73125" rtlCol="0" anchor="t">
            <a:spAutoFit/>
          </a:bodyPr>
          <a:lstStyle/>
          <a:p>
            <a:pPr>
              <a:defRPr/>
            </a:pPr>
            <a:r>
              <a:rPr lang="es-CO" sz="600" b="1" dirty="0">
                <a:solidFill>
                  <a:prstClr val="white"/>
                </a:solidFill>
                <a:cs typeface="Arial" pitchFamily="34" charset="0"/>
              </a:rPr>
              <a:t>Manejo de la</a:t>
            </a:r>
          </a:p>
          <a:p>
            <a:pPr>
              <a:defRPr/>
            </a:pPr>
            <a:r>
              <a:rPr lang="es-CO" sz="600" b="1" dirty="0">
                <a:solidFill>
                  <a:prstClr val="white"/>
                </a:solidFill>
                <a:cs typeface="Arial" pitchFamily="34" charset="0"/>
              </a:rPr>
              <a:t>Base</a:t>
            </a:r>
          </a:p>
        </p:txBody>
      </p:sp>
      <p:grpSp>
        <p:nvGrpSpPr>
          <p:cNvPr id="273" name="Grupo 272">
            <a:extLst>
              <a:ext uri="{FF2B5EF4-FFF2-40B4-BE49-F238E27FC236}">
                <a16:creationId xmlns:a16="http://schemas.microsoft.com/office/drawing/2014/main" id="{BA5D70D2-33AA-41BE-86B9-0F0083865B79}"/>
              </a:ext>
            </a:extLst>
          </p:cNvPr>
          <p:cNvGrpSpPr/>
          <p:nvPr/>
        </p:nvGrpSpPr>
        <p:grpSpPr>
          <a:xfrm rot="3183614">
            <a:off x="1673406" y="1401802"/>
            <a:ext cx="1895289" cy="2006604"/>
            <a:chOff x="1608402" y="1475473"/>
            <a:chExt cx="1895289" cy="2006604"/>
          </a:xfrm>
        </p:grpSpPr>
        <p:sp>
          <p:nvSpPr>
            <p:cNvPr id="274" name="CircleSegment">
              <a:extLst>
                <a:ext uri="{FF2B5EF4-FFF2-40B4-BE49-F238E27FC236}">
                  <a16:creationId xmlns:a16="http://schemas.microsoft.com/office/drawing/2014/main" id="{34430561-34AC-4FEC-AF4E-5EC258845324}"/>
                </a:ext>
              </a:extLst>
            </p:cNvPr>
            <p:cNvSpPr>
              <a:spLocks/>
            </p:cNvSpPr>
            <p:nvPr>
              <p:custDataLst>
                <p:tags r:id="rId2"/>
              </p:custDataLst>
            </p:nvPr>
          </p:nvSpPr>
          <p:spPr bwMode="gray">
            <a:xfrm rot="3992011" flipV="1">
              <a:off x="2166140" y="2348676"/>
              <a:ext cx="923258" cy="1343543"/>
            </a:xfrm>
            <a:custGeom>
              <a:avLst/>
              <a:gdLst>
                <a:gd name="T0" fmla="*/ 0 w 1292"/>
                <a:gd name="T1" fmla="*/ 0 h 1938"/>
                <a:gd name="T2" fmla="*/ 2147483647 w 1292"/>
                <a:gd name="T3" fmla="*/ 2147483647 h 1938"/>
                <a:gd name="T4" fmla="*/ 2147483647 w 1292"/>
                <a:gd name="T5" fmla="*/ 2147483647 h 1938"/>
                <a:gd name="T6" fmla="*/ 2147483647 w 1292"/>
                <a:gd name="T7" fmla="*/ 2147483647 h 1938"/>
                <a:gd name="T8" fmla="*/ 2147483647 w 1292"/>
                <a:gd name="T9" fmla="*/ 2147483647 h 1938"/>
                <a:gd name="T10" fmla="*/ 2147483647 w 1292"/>
                <a:gd name="T11" fmla="*/ 2147483647 h 1938"/>
                <a:gd name="T12" fmla="*/ 2147483647 w 1292"/>
                <a:gd name="T13" fmla="*/ 2147483647 h 1938"/>
                <a:gd name="T14" fmla="*/ 2147483647 w 1292"/>
                <a:gd name="T15" fmla="*/ 2147483647 h 1938"/>
                <a:gd name="T16" fmla="*/ 2147483647 w 1292"/>
                <a:gd name="T17" fmla="*/ 2147483647 h 1938"/>
                <a:gd name="T18" fmla="*/ 2147483647 w 1292"/>
                <a:gd name="T19" fmla="*/ 2147483647 h 1938"/>
                <a:gd name="T20" fmla="*/ 2147483647 w 1292"/>
                <a:gd name="T21" fmla="*/ 2147483647 h 1938"/>
                <a:gd name="T22" fmla="*/ 2147483647 w 1292"/>
                <a:gd name="T23" fmla="*/ 2147483647 h 1938"/>
                <a:gd name="T24" fmla="*/ 2147483647 w 1292"/>
                <a:gd name="T25" fmla="*/ 2147483647 h 1938"/>
                <a:gd name="T26" fmla="*/ 2147483647 w 1292"/>
                <a:gd name="T27" fmla="*/ 2147483647 h 1938"/>
                <a:gd name="T28" fmla="*/ 2147483647 w 1292"/>
                <a:gd name="T29" fmla="*/ 2147483647 h 1938"/>
                <a:gd name="T30" fmla="*/ 2147483647 w 1292"/>
                <a:gd name="T31" fmla="*/ 2147483647 h 1938"/>
                <a:gd name="T32" fmla="*/ 2147483647 w 1292"/>
                <a:gd name="T33" fmla="*/ 2147483647 h 1938"/>
                <a:gd name="T34" fmla="*/ 2147483647 w 1292"/>
                <a:gd name="T35" fmla="*/ 2147483647 h 1938"/>
                <a:gd name="T36" fmla="*/ 2147483647 w 1292"/>
                <a:gd name="T37" fmla="*/ 2147483647 h 1938"/>
                <a:gd name="T38" fmla="*/ 2147483647 w 1292"/>
                <a:gd name="T39" fmla="*/ 2147483647 h 1938"/>
                <a:gd name="T40" fmla="*/ 2147483647 w 1292"/>
                <a:gd name="T41" fmla="*/ 2147483647 h 1938"/>
                <a:gd name="T42" fmla="*/ 2147483647 w 1292"/>
                <a:gd name="T43" fmla="*/ 2147483647 h 1938"/>
                <a:gd name="T44" fmla="*/ 2147483647 w 1292"/>
                <a:gd name="T45" fmla="*/ 2147483647 h 1938"/>
                <a:gd name="T46" fmla="*/ 2147483647 w 1292"/>
                <a:gd name="T47" fmla="*/ 2147483647 h 1938"/>
                <a:gd name="T48" fmla="*/ 2147483647 w 1292"/>
                <a:gd name="T49" fmla="*/ 2147483647 h 1938"/>
                <a:gd name="T50" fmla="*/ 2147483647 w 1292"/>
                <a:gd name="T51" fmla="*/ 2147483647 h 1938"/>
                <a:gd name="T52" fmla="*/ 2147483647 w 1292"/>
                <a:gd name="T53" fmla="*/ 2147483647 h 1938"/>
                <a:gd name="T54" fmla="*/ 2147483647 w 1292"/>
                <a:gd name="T55" fmla="*/ 2147483647 h 1938"/>
                <a:gd name="T56" fmla="*/ 2147483647 w 1292"/>
                <a:gd name="T57" fmla="*/ 2147483647 h 1938"/>
                <a:gd name="T58" fmla="*/ 2147483647 w 1292"/>
                <a:gd name="T59" fmla="*/ 2147483647 h 1938"/>
                <a:gd name="T60" fmla="*/ 2147483647 w 1292"/>
                <a:gd name="T61" fmla="*/ 2147483647 h 1938"/>
                <a:gd name="T62" fmla="*/ 2147483647 w 1292"/>
                <a:gd name="T63" fmla="*/ 2147483647 h 1938"/>
                <a:gd name="T64" fmla="*/ 2147483647 w 1292"/>
                <a:gd name="T65" fmla="*/ 2147483647 h 1938"/>
                <a:gd name="T66" fmla="*/ 2147483647 w 1292"/>
                <a:gd name="T67" fmla="*/ 2147483647 h 1938"/>
                <a:gd name="T68" fmla="*/ 2147483647 w 1292"/>
                <a:gd name="T69" fmla="*/ 2147483647 h 1938"/>
                <a:gd name="T70" fmla="*/ 2147483647 w 1292"/>
                <a:gd name="T71" fmla="*/ 2147483647 h 1938"/>
                <a:gd name="T72" fmla="*/ 2147483647 w 1292"/>
                <a:gd name="T73" fmla="*/ 2147483647 h 1938"/>
                <a:gd name="T74" fmla="*/ 2147483647 w 1292"/>
                <a:gd name="T75" fmla="*/ 2147483647 h 1938"/>
                <a:gd name="T76" fmla="*/ 2147483647 w 1292"/>
                <a:gd name="T77" fmla="*/ 2147483647 h 1938"/>
                <a:gd name="T78" fmla="*/ 2147483647 w 1292"/>
                <a:gd name="T79" fmla="*/ 2147483647 h 1938"/>
                <a:gd name="T80" fmla="*/ 2147483647 w 1292"/>
                <a:gd name="T81" fmla="*/ 2147483647 h 1938"/>
                <a:gd name="T82" fmla="*/ 2147483647 w 1292"/>
                <a:gd name="T83" fmla="*/ 2147483647 h 1938"/>
                <a:gd name="T84" fmla="*/ 2147483647 w 1292"/>
                <a:gd name="T85" fmla="*/ 2147483647 h 1938"/>
                <a:gd name="T86" fmla="*/ 2147483647 w 1292"/>
                <a:gd name="T87" fmla="*/ 2147483647 h 1938"/>
                <a:gd name="T88" fmla="*/ 2147483647 w 1292"/>
                <a:gd name="T89" fmla="*/ 2147483647 h 1938"/>
                <a:gd name="T90" fmla="*/ 2147483647 w 1292"/>
                <a:gd name="T91" fmla="*/ 2147483647 h 1938"/>
                <a:gd name="T92" fmla="*/ 2147483647 w 1292"/>
                <a:gd name="T93" fmla="*/ 2147483647 h 1938"/>
                <a:gd name="T94" fmla="*/ 2147483647 w 1292"/>
                <a:gd name="T95" fmla="*/ 2147483647 h 1938"/>
                <a:gd name="T96" fmla="*/ 2147483647 w 1292"/>
                <a:gd name="T97" fmla="*/ 2147483647 h 1938"/>
                <a:gd name="T98" fmla="*/ 2147483647 w 1292"/>
                <a:gd name="T99" fmla="*/ 2147483647 h 1938"/>
                <a:gd name="T100" fmla="*/ 2147483647 w 1292"/>
                <a:gd name="T101" fmla="*/ 2147483647 h 1938"/>
                <a:gd name="T102" fmla="*/ 2147483647 w 1292"/>
                <a:gd name="T103" fmla="*/ 2147483647 h 1938"/>
                <a:gd name="T104" fmla="*/ 0 w 1292"/>
                <a:gd name="T105" fmla="*/ 2147483647 h 1938"/>
                <a:gd name="T106" fmla="*/ 2147483647 w 1292"/>
                <a:gd name="T107" fmla="*/ 2147483647 h 1938"/>
                <a:gd name="T108" fmla="*/ 2147483647 w 1292"/>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2"/>
                <a:gd name="T166" fmla="*/ 0 h 1938"/>
                <a:gd name="T167" fmla="*/ 1292 w 1292"/>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2" h="1938">
                  <a:moveTo>
                    <a:pt x="0" y="0"/>
                  </a:moveTo>
                  <a:lnTo>
                    <a:pt x="0" y="0"/>
                  </a:lnTo>
                  <a:lnTo>
                    <a:pt x="67" y="2"/>
                  </a:lnTo>
                  <a:lnTo>
                    <a:pt x="132" y="6"/>
                  </a:lnTo>
                  <a:lnTo>
                    <a:pt x="197" y="16"/>
                  </a:lnTo>
                  <a:lnTo>
                    <a:pt x="261" y="27"/>
                  </a:lnTo>
                  <a:lnTo>
                    <a:pt x="322" y="41"/>
                  </a:lnTo>
                  <a:lnTo>
                    <a:pt x="384" y="58"/>
                  </a:lnTo>
                  <a:lnTo>
                    <a:pt x="443" y="79"/>
                  </a:lnTo>
                  <a:lnTo>
                    <a:pt x="503" y="102"/>
                  </a:lnTo>
                  <a:lnTo>
                    <a:pt x="560" y="129"/>
                  </a:lnTo>
                  <a:lnTo>
                    <a:pt x="616" y="156"/>
                  </a:lnTo>
                  <a:lnTo>
                    <a:pt x="670" y="188"/>
                  </a:lnTo>
                  <a:lnTo>
                    <a:pt x="722" y="221"/>
                  </a:lnTo>
                  <a:lnTo>
                    <a:pt x="772" y="257"/>
                  </a:lnTo>
                  <a:lnTo>
                    <a:pt x="822" y="296"/>
                  </a:lnTo>
                  <a:lnTo>
                    <a:pt x="868" y="336"/>
                  </a:lnTo>
                  <a:lnTo>
                    <a:pt x="914" y="380"/>
                  </a:lnTo>
                  <a:lnTo>
                    <a:pt x="956" y="424"/>
                  </a:lnTo>
                  <a:lnTo>
                    <a:pt x="997" y="472"/>
                  </a:lnTo>
                  <a:lnTo>
                    <a:pt x="1035" y="520"/>
                  </a:lnTo>
                  <a:lnTo>
                    <a:pt x="1071" y="570"/>
                  </a:lnTo>
                  <a:lnTo>
                    <a:pt x="1104" y="624"/>
                  </a:lnTo>
                  <a:lnTo>
                    <a:pt x="1137" y="678"/>
                  </a:lnTo>
                  <a:lnTo>
                    <a:pt x="1166" y="733"/>
                  </a:lnTo>
                  <a:lnTo>
                    <a:pt x="1191" y="791"/>
                  </a:lnTo>
                  <a:lnTo>
                    <a:pt x="1214" y="848"/>
                  </a:lnTo>
                  <a:lnTo>
                    <a:pt x="1235" y="910"/>
                  </a:lnTo>
                  <a:lnTo>
                    <a:pt x="1252" y="969"/>
                  </a:lnTo>
                  <a:lnTo>
                    <a:pt x="1265" y="1032"/>
                  </a:lnTo>
                  <a:lnTo>
                    <a:pt x="1277" y="1096"/>
                  </a:lnTo>
                  <a:lnTo>
                    <a:pt x="1287" y="1161"/>
                  </a:lnTo>
                  <a:lnTo>
                    <a:pt x="1290" y="1226"/>
                  </a:lnTo>
                  <a:lnTo>
                    <a:pt x="1292" y="1291"/>
                  </a:lnTo>
                  <a:lnTo>
                    <a:pt x="1292" y="1336"/>
                  </a:lnTo>
                  <a:lnTo>
                    <a:pt x="1290" y="1380"/>
                  </a:lnTo>
                  <a:lnTo>
                    <a:pt x="1287" y="1422"/>
                  </a:lnTo>
                  <a:lnTo>
                    <a:pt x="1281" y="1466"/>
                  </a:lnTo>
                  <a:lnTo>
                    <a:pt x="1275" y="1508"/>
                  </a:lnTo>
                  <a:lnTo>
                    <a:pt x="1267" y="1548"/>
                  </a:lnTo>
                  <a:lnTo>
                    <a:pt x="1258" y="1591"/>
                  </a:lnTo>
                  <a:lnTo>
                    <a:pt x="1246" y="1631"/>
                  </a:lnTo>
                  <a:lnTo>
                    <a:pt x="1235" y="1671"/>
                  </a:lnTo>
                  <a:lnTo>
                    <a:pt x="1223" y="1712"/>
                  </a:lnTo>
                  <a:lnTo>
                    <a:pt x="1208" y="1750"/>
                  </a:lnTo>
                  <a:lnTo>
                    <a:pt x="1192" y="1788"/>
                  </a:lnTo>
                  <a:lnTo>
                    <a:pt x="1175" y="1827"/>
                  </a:lnTo>
                  <a:lnTo>
                    <a:pt x="1158" y="1865"/>
                  </a:lnTo>
                  <a:lnTo>
                    <a:pt x="1139" y="1901"/>
                  </a:lnTo>
                  <a:lnTo>
                    <a:pt x="1119" y="1938"/>
                  </a:lnTo>
                  <a:lnTo>
                    <a:pt x="1118" y="1938"/>
                  </a:lnTo>
                  <a:lnTo>
                    <a:pt x="945" y="1911"/>
                  </a:lnTo>
                  <a:lnTo>
                    <a:pt x="772" y="1886"/>
                  </a:lnTo>
                  <a:lnTo>
                    <a:pt x="662" y="1748"/>
                  </a:lnTo>
                  <a:lnTo>
                    <a:pt x="553" y="1612"/>
                  </a:lnTo>
                  <a:lnTo>
                    <a:pt x="551" y="1610"/>
                  </a:lnTo>
                  <a:lnTo>
                    <a:pt x="553" y="1610"/>
                  </a:lnTo>
                  <a:lnTo>
                    <a:pt x="572" y="1575"/>
                  </a:lnTo>
                  <a:lnTo>
                    <a:pt x="589" y="1537"/>
                  </a:lnTo>
                  <a:lnTo>
                    <a:pt x="605" y="1499"/>
                  </a:lnTo>
                  <a:lnTo>
                    <a:pt x="616" y="1460"/>
                  </a:lnTo>
                  <a:lnTo>
                    <a:pt x="626" y="1420"/>
                  </a:lnTo>
                  <a:lnTo>
                    <a:pt x="633" y="1378"/>
                  </a:lnTo>
                  <a:lnTo>
                    <a:pt x="637" y="1336"/>
                  </a:lnTo>
                  <a:lnTo>
                    <a:pt x="639" y="1291"/>
                  </a:lnTo>
                  <a:lnTo>
                    <a:pt x="637" y="1259"/>
                  </a:lnTo>
                  <a:lnTo>
                    <a:pt x="635" y="1226"/>
                  </a:lnTo>
                  <a:lnTo>
                    <a:pt x="632" y="1196"/>
                  </a:lnTo>
                  <a:lnTo>
                    <a:pt x="626" y="1163"/>
                  </a:lnTo>
                  <a:lnTo>
                    <a:pt x="618" y="1132"/>
                  </a:lnTo>
                  <a:lnTo>
                    <a:pt x="610" y="1103"/>
                  </a:lnTo>
                  <a:lnTo>
                    <a:pt x="599" y="1073"/>
                  </a:lnTo>
                  <a:lnTo>
                    <a:pt x="587" y="1044"/>
                  </a:lnTo>
                  <a:lnTo>
                    <a:pt x="576" y="1015"/>
                  </a:lnTo>
                  <a:lnTo>
                    <a:pt x="560" y="988"/>
                  </a:lnTo>
                  <a:lnTo>
                    <a:pt x="545" y="961"/>
                  </a:lnTo>
                  <a:lnTo>
                    <a:pt x="530" y="935"/>
                  </a:lnTo>
                  <a:lnTo>
                    <a:pt x="512" y="910"/>
                  </a:lnTo>
                  <a:lnTo>
                    <a:pt x="493" y="887"/>
                  </a:lnTo>
                  <a:lnTo>
                    <a:pt x="472" y="864"/>
                  </a:lnTo>
                  <a:lnTo>
                    <a:pt x="451" y="841"/>
                  </a:lnTo>
                  <a:lnTo>
                    <a:pt x="430" y="820"/>
                  </a:lnTo>
                  <a:lnTo>
                    <a:pt x="407" y="800"/>
                  </a:lnTo>
                  <a:lnTo>
                    <a:pt x="382" y="781"/>
                  </a:lnTo>
                  <a:lnTo>
                    <a:pt x="357" y="762"/>
                  </a:lnTo>
                  <a:lnTo>
                    <a:pt x="330" y="747"/>
                  </a:lnTo>
                  <a:lnTo>
                    <a:pt x="305" y="731"/>
                  </a:lnTo>
                  <a:lnTo>
                    <a:pt x="276" y="716"/>
                  </a:lnTo>
                  <a:lnTo>
                    <a:pt x="247" y="704"/>
                  </a:lnTo>
                  <a:lnTo>
                    <a:pt x="219" y="693"/>
                  </a:lnTo>
                  <a:lnTo>
                    <a:pt x="190" y="681"/>
                  </a:lnTo>
                  <a:lnTo>
                    <a:pt x="159" y="674"/>
                  </a:lnTo>
                  <a:lnTo>
                    <a:pt x="128" y="666"/>
                  </a:lnTo>
                  <a:lnTo>
                    <a:pt x="97" y="660"/>
                  </a:lnTo>
                  <a:lnTo>
                    <a:pt x="65" y="656"/>
                  </a:lnTo>
                  <a:lnTo>
                    <a:pt x="32" y="655"/>
                  </a:lnTo>
                  <a:lnTo>
                    <a:pt x="0" y="653"/>
                  </a:lnTo>
                  <a:lnTo>
                    <a:pt x="65" y="492"/>
                  </a:lnTo>
                  <a:lnTo>
                    <a:pt x="128" y="327"/>
                  </a:lnTo>
                  <a:lnTo>
                    <a:pt x="65" y="163"/>
                  </a:lnTo>
                  <a:lnTo>
                    <a:pt x="0" y="0"/>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defRPr/>
              </a:pPr>
              <a:endParaRPr lang="es-CO" sz="1463" b="1" dirty="0">
                <a:solidFill>
                  <a:prstClr val="white"/>
                </a:solidFill>
                <a:sym typeface="Trebuchet MS" panose="020B0603020202020204" pitchFamily="34" charset="0"/>
              </a:endParaRPr>
            </a:p>
          </p:txBody>
        </p:sp>
        <p:sp>
          <p:nvSpPr>
            <p:cNvPr id="275" name="CircleSegment">
              <a:extLst>
                <a:ext uri="{FF2B5EF4-FFF2-40B4-BE49-F238E27FC236}">
                  <a16:creationId xmlns:a16="http://schemas.microsoft.com/office/drawing/2014/main" id="{8CF4A1F1-C8F9-4185-8CA6-6252CCB45C59}"/>
                </a:ext>
              </a:extLst>
            </p:cNvPr>
            <p:cNvSpPr>
              <a:spLocks/>
            </p:cNvSpPr>
            <p:nvPr>
              <p:custDataLst>
                <p:tags r:id="rId3"/>
              </p:custDataLst>
            </p:nvPr>
          </p:nvSpPr>
          <p:spPr bwMode="gray">
            <a:xfrm rot="3992011" flipV="1">
              <a:off x="1772562" y="1538966"/>
              <a:ext cx="1015224" cy="1343544"/>
            </a:xfrm>
            <a:custGeom>
              <a:avLst/>
              <a:gdLst>
                <a:gd name="T0" fmla="*/ 2147483647 w 1421"/>
                <a:gd name="T1" fmla="*/ 2147483647 h 1938"/>
                <a:gd name="T2" fmla="*/ 2147483647 w 1421"/>
                <a:gd name="T3" fmla="*/ 2147483647 h 1938"/>
                <a:gd name="T4" fmla="*/ 2147483647 w 1421"/>
                <a:gd name="T5" fmla="*/ 2147483647 h 1938"/>
                <a:gd name="T6" fmla="*/ 2147483647 w 1421"/>
                <a:gd name="T7" fmla="*/ 2147483647 h 1938"/>
                <a:gd name="T8" fmla="*/ 2147483647 w 1421"/>
                <a:gd name="T9" fmla="*/ 2147483647 h 1938"/>
                <a:gd name="T10" fmla="*/ 2147483647 w 1421"/>
                <a:gd name="T11" fmla="*/ 2147483647 h 1938"/>
                <a:gd name="T12" fmla="*/ 0 w 1421"/>
                <a:gd name="T13" fmla="*/ 2147483647 h 1938"/>
                <a:gd name="T14" fmla="*/ 2147483647 w 1421"/>
                <a:gd name="T15" fmla="*/ 2147483647 h 1938"/>
                <a:gd name="T16" fmla="*/ 2147483647 w 1421"/>
                <a:gd name="T17" fmla="*/ 2147483647 h 1938"/>
                <a:gd name="T18" fmla="*/ 2147483647 w 1421"/>
                <a:gd name="T19" fmla="*/ 2147483647 h 1938"/>
                <a:gd name="T20" fmla="*/ 2147483647 w 1421"/>
                <a:gd name="T21" fmla="*/ 2147483647 h 1938"/>
                <a:gd name="T22" fmla="*/ 2147483647 w 1421"/>
                <a:gd name="T23" fmla="*/ 2147483647 h 1938"/>
                <a:gd name="T24" fmla="*/ 2147483647 w 1421"/>
                <a:gd name="T25" fmla="*/ 2147483647 h 1938"/>
                <a:gd name="T26" fmla="*/ 2147483647 w 1421"/>
                <a:gd name="T27" fmla="*/ 2147483647 h 1938"/>
                <a:gd name="T28" fmla="*/ 2147483647 w 1421"/>
                <a:gd name="T29" fmla="*/ 2147483647 h 1938"/>
                <a:gd name="T30" fmla="*/ 2147483647 w 1421"/>
                <a:gd name="T31" fmla="*/ 2147483647 h 1938"/>
                <a:gd name="T32" fmla="*/ 2147483647 w 1421"/>
                <a:gd name="T33" fmla="*/ 2147483647 h 1938"/>
                <a:gd name="T34" fmla="*/ 2147483647 w 1421"/>
                <a:gd name="T35" fmla="*/ 2147483647 h 1938"/>
                <a:gd name="T36" fmla="*/ 2147483647 w 1421"/>
                <a:gd name="T37" fmla="*/ 2147483647 h 1938"/>
                <a:gd name="T38" fmla="*/ 2147483647 w 1421"/>
                <a:gd name="T39" fmla="*/ 2147483647 h 1938"/>
                <a:gd name="T40" fmla="*/ 2147483647 w 1421"/>
                <a:gd name="T41" fmla="*/ 2147483647 h 1938"/>
                <a:gd name="T42" fmla="*/ 2147483647 w 1421"/>
                <a:gd name="T43" fmla="*/ 2147483647 h 1938"/>
                <a:gd name="T44" fmla="*/ 2147483647 w 1421"/>
                <a:gd name="T45" fmla="*/ 2147483647 h 1938"/>
                <a:gd name="T46" fmla="*/ 2147483647 w 1421"/>
                <a:gd name="T47" fmla="*/ 2147483647 h 1938"/>
                <a:gd name="T48" fmla="*/ 2147483647 w 1421"/>
                <a:gd name="T49" fmla="*/ 2147483647 h 1938"/>
                <a:gd name="T50" fmla="*/ 2147483647 w 1421"/>
                <a:gd name="T51" fmla="*/ 0 h 1938"/>
                <a:gd name="T52" fmla="*/ 2147483647 w 1421"/>
                <a:gd name="T53" fmla="*/ 0 h 1938"/>
                <a:gd name="T54" fmla="*/ 2147483647 w 1421"/>
                <a:gd name="T55" fmla="*/ 2147483647 h 1938"/>
                <a:gd name="T56" fmla="*/ 2147483647 w 1421"/>
                <a:gd name="T57" fmla="*/ 2147483647 h 1938"/>
                <a:gd name="T58" fmla="*/ 2147483647 w 1421"/>
                <a:gd name="T59" fmla="*/ 2147483647 h 1938"/>
                <a:gd name="T60" fmla="*/ 2147483647 w 1421"/>
                <a:gd name="T61" fmla="*/ 2147483647 h 1938"/>
                <a:gd name="T62" fmla="*/ 2147483647 w 1421"/>
                <a:gd name="T63" fmla="*/ 2147483647 h 1938"/>
                <a:gd name="T64" fmla="*/ 2147483647 w 1421"/>
                <a:gd name="T65" fmla="*/ 2147483647 h 1938"/>
                <a:gd name="T66" fmla="*/ 2147483647 w 1421"/>
                <a:gd name="T67" fmla="*/ 2147483647 h 1938"/>
                <a:gd name="T68" fmla="*/ 2147483647 w 1421"/>
                <a:gd name="T69" fmla="*/ 2147483647 h 1938"/>
                <a:gd name="T70" fmla="*/ 2147483647 w 1421"/>
                <a:gd name="T71" fmla="*/ 2147483647 h 1938"/>
                <a:gd name="T72" fmla="*/ 2147483647 w 1421"/>
                <a:gd name="T73" fmla="*/ 2147483647 h 1938"/>
                <a:gd name="T74" fmla="*/ 2147483647 w 1421"/>
                <a:gd name="T75" fmla="*/ 2147483647 h 1938"/>
                <a:gd name="T76" fmla="*/ 2147483647 w 1421"/>
                <a:gd name="T77" fmla="*/ 2147483647 h 1938"/>
                <a:gd name="T78" fmla="*/ 2147483647 w 1421"/>
                <a:gd name="T79" fmla="*/ 2147483647 h 1938"/>
                <a:gd name="T80" fmla="*/ 2147483647 w 1421"/>
                <a:gd name="T81" fmla="*/ 2147483647 h 1938"/>
                <a:gd name="T82" fmla="*/ 2147483647 w 1421"/>
                <a:gd name="T83" fmla="*/ 2147483647 h 1938"/>
                <a:gd name="T84" fmla="*/ 2147483647 w 1421"/>
                <a:gd name="T85" fmla="*/ 2147483647 h 1938"/>
                <a:gd name="T86" fmla="*/ 2147483647 w 1421"/>
                <a:gd name="T87" fmla="*/ 2147483647 h 1938"/>
                <a:gd name="T88" fmla="*/ 2147483647 w 1421"/>
                <a:gd name="T89" fmla="*/ 2147483647 h 1938"/>
                <a:gd name="T90" fmla="*/ 2147483647 w 1421"/>
                <a:gd name="T91" fmla="*/ 2147483647 h 1938"/>
                <a:gd name="T92" fmla="*/ 2147483647 w 1421"/>
                <a:gd name="T93" fmla="*/ 2147483647 h 1938"/>
                <a:gd name="T94" fmla="*/ 2147483647 w 1421"/>
                <a:gd name="T95" fmla="*/ 2147483647 h 1938"/>
                <a:gd name="T96" fmla="*/ 2147483647 w 1421"/>
                <a:gd name="T97" fmla="*/ 2147483647 h 1938"/>
                <a:gd name="T98" fmla="*/ 2147483647 w 1421"/>
                <a:gd name="T99" fmla="*/ 2147483647 h 1938"/>
                <a:gd name="T100" fmla="*/ 2147483647 w 1421"/>
                <a:gd name="T101" fmla="*/ 2147483647 h 1938"/>
                <a:gd name="T102" fmla="*/ 2147483647 w 1421"/>
                <a:gd name="T103" fmla="*/ 2147483647 h 1938"/>
                <a:gd name="T104" fmla="*/ 2147483647 w 1421"/>
                <a:gd name="T105" fmla="*/ 2147483647 h 1938"/>
                <a:gd name="T106" fmla="*/ 2147483647 w 1421"/>
                <a:gd name="T107" fmla="*/ 2147483647 h 1938"/>
                <a:gd name="T108" fmla="*/ 2147483647 w 1421"/>
                <a:gd name="T109" fmla="*/ 2147483647 h 19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1"/>
                <a:gd name="T166" fmla="*/ 0 h 1938"/>
                <a:gd name="T167" fmla="*/ 1421 w 1421"/>
                <a:gd name="T168" fmla="*/ 1938 h 19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1" h="1938">
                  <a:moveTo>
                    <a:pt x="171" y="1938"/>
                  </a:moveTo>
                  <a:lnTo>
                    <a:pt x="171" y="1938"/>
                  </a:lnTo>
                  <a:lnTo>
                    <a:pt x="140" y="1878"/>
                  </a:lnTo>
                  <a:lnTo>
                    <a:pt x="111" y="1819"/>
                  </a:lnTo>
                  <a:lnTo>
                    <a:pt x="86" y="1759"/>
                  </a:lnTo>
                  <a:lnTo>
                    <a:pt x="65" y="1700"/>
                  </a:lnTo>
                  <a:lnTo>
                    <a:pt x="46" y="1639"/>
                  </a:lnTo>
                  <a:lnTo>
                    <a:pt x="30" y="1575"/>
                  </a:lnTo>
                  <a:lnTo>
                    <a:pt x="17" y="1514"/>
                  </a:lnTo>
                  <a:lnTo>
                    <a:pt x="9" y="1453"/>
                  </a:lnTo>
                  <a:lnTo>
                    <a:pt x="3" y="1389"/>
                  </a:lnTo>
                  <a:lnTo>
                    <a:pt x="0" y="1326"/>
                  </a:lnTo>
                  <a:lnTo>
                    <a:pt x="0" y="1265"/>
                  </a:lnTo>
                  <a:lnTo>
                    <a:pt x="3" y="1201"/>
                  </a:lnTo>
                  <a:lnTo>
                    <a:pt x="9" y="1140"/>
                  </a:lnTo>
                  <a:lnTo>
                    <a:pt x="17" y="1078"/>
                  </a:lnTo>
                  <a:lnTo>
                    <a:pt x="28" y="1017"/>
                  </a:lnTo>
                  <a:lnTo>
                    <a:pt x="44" y="958"/>
                  </a:lnTo>
                  <a:lnTo>
                    <a:pt x="61" y="898"/>
                  </a:lnTo>
                  <a:lnTo>
                    <a:pt x="82" y="839"/>
                  </a:lnTo>
                  <a:lnTo>
                    <a:pt x="105" y="781"/>
                  </a:lnTo>
                  <a:lnTo>
                    <a:pt x="130" y="726"/>
                  </a:lnTo>
                  <a:lnTo>
                    <a:pt x="159" y="670"/>
                  </a:lnTo>
                  <a:lnTo>
                    <a:pt x="190" y="616"/>
                  </a:lnTo>
                  <a:lnTo>
                    <a:pt x="224" y="562"/>
                  </a:lnTo>
                  <a:lnTo>
                    <a:pt x="261" y="513"/>
                  </a:lnTo>
                  <a:lnTo>
                    <a:pt x="301" y="463"/>
                  </a:lnTo>
                  <a:lnTo>
                    <a:pt x="342" y="415"/>
                  </a:lnTo>
                  <a:lnTo>
                    <a:pt x="386" y="369"/>
                  </a:lnTo>
                  <a:lnTo>
                    <a:pt x="434" y="327"/>
                  </a:lnTo>
                  <a:lnTo>
                    <a:pt x="484" y="284"/>
                  </a:lnTo>
                  <a:lnTo>
                    <a:pt x="536" y="244"/>
                  </a:lnTo>
                  <a:lnTo>
                    <a:pt x="589" y="208"/>
                  </a:lnTo>
                  <a:lnTo>
                    <a:pt x="645" y="173"/>
                  </a:lnTo>
                  <a:lnTo>
                    <a:pt x="684" y="152"/>
                  </a:lnTo>
                  <a:lnTo>
                    <a:pt x="722" y="133"/>
                  </a:lnTo>
                  <a:lnTo>
                    <a:pt x="762" y="114"/>
                  </a:lnTo>
                  <a:lnTo>
                    <a:pt x="801" y="96"/>
                  </a:lnTo>
                  <a:lnTo>
                    <a:pt x="841" y="81"/>
                  </a:lnTo>
                  <a:lnTo>
                    <a:pt x="881" y="68"/>
                  </a:lnTo>
                  <a:lnTo>
                    <a:pt x="922" y="54"/>
                  </a:lnTo>
                  <a:lnTo>
                    <a:pt x="962" y="43"/>
                  </a:lnTo>
                  <a:lnTo>
                    <a:pt x="1002" y="33"/>
                  </a:lnTo>
                  <a:lnTo>
                    <a:pt x="1045" y="23"/>
                  </a:lnTo>
                  <a:lnTo>
                    <a:pt x="1085" y="18"/>
                  </a:lnTo>
                  <a:lnTo>
                    <a:pt x="1127" y="12"/>
                  </a:lnTo>
                  <a:lnTo>
                    <a:pt x="1168" y="6"/>
                  </a:lnTo>
                  <a:lnTo>
                    <a:pt x="1208" y="4"/>
                  </a:lnTo>
                  <a:lnTo>
                    <a:pt x="1250" y="2"/>
                  </a:lnTo>
                  <a:lnTo>
                    <a:pt x="1291" y="0"/>
                  </a:lnTo>
                  <a:lnTo>
                    <a:pt x="1293" y="0"/>
                  </a:lnTo>
                  <a:lnTo>
                    <a:pt x="1293" y="2"/>
                  </a:lnTo>
                  <a:lnTo>
                    <a:pt x="1356" y="163"/>
                  </a:lnTo>
                  <a:lnTo>
                    <a:pt x="1421" y="328"/>
                  </a:lnTo>
                  <a:lnTo>
                    <a:pt x="1356" y="492"/>
                  </a:lnTo>
                  <a:lnTo>
                    <a:pt x="1293" y="653"/>
                  </a:lnTo>
                  <a:lnTo>
                    <a:pt x="1293" y="655"/>
                  </a:lnTo>
                  <a:lnTo>
                    <a:pt x="1291" y="655"/>
                  </a:lnTo>
                  <a:lnTo>
                    <a:pt x="1250" y="655"/>
                  </a:lnTo>
                  <a:lnTo>
                    <a:pt x="1210" y="658"/>
                  </a:lnTo>
                  <a:lnTo>
                    <a:pt x="1170" y="666"/>
                  </a:lnTo>
                  <a:lnTo>
                    <a:pt x="1129" y="674"/>
                  </a:lnTo>
                  <a:lnTo>
                    <a:pt x="1089" y="687"/>
                  </a:lnTo>
                  <a:lnTo>
                    <a:pt x="1049" y="701"/>
                  </a:lnTo>
                  <a:lnTo>
                    <a:pt x="1010" y="718"/>
                  </a:lnTo>
                  <a:lnTo>
                    <a:pt x="972" y="739"/>
                  </a:lnTo>
                  <a:lnTo>
                    <a:pt x="945" y="756"/>
                  </a:lnTo>
                  <a:lnTo>
                    <a:pt x="918" y="773"/>
                  </a:lnTo>
                  <a:lnTo>
                    <a:pt x="893" y="795"/>
                  </a:lnTo>
                  <a:lnTo>
                    <a:pt x="868" y="814"/>
                  </a:lnTo>
                  <a:lnTo>
                    <a:pt x="845" y="837"/>
                  </a:lnTo>
                  <a:lnTo>
                    <a:pt x="822" y="858"/>
                  </a:lnTo>
                  <a:lnTo>
                    <a:pt x="803" y="883"/>
                  </a:lnTo>
                  <a:lnTo>
                    <a:pt x="783" y="906"/>
                  </a:lnTo>
                  <a:lnTo>
                    <a:pt x="764" y="931"/>
                  </a:lnTo>
                  <a:lnTo>
                    <a:pt x="747" y="958"/>
                  </a:lnTo>
                  <a:lnTo>
                    <a:pt x="732" y="984"/>
                  </a:lnTo>
                  <a:lnTo>
                    <a:pt x="718" y="1011"/>
                  </a:lnTo>
                  <a:lnTo>
                    <a:pt x="705" y="1040"/>
                  </a:lnTo>
                  <a:lnTo>
                    <a:pt x="693" y="1069"/>
                  </a:lnTo>
                  <a:lnTo>
                    <a:pt x="684" y="1098"/>
                  </a:lnTo>
                  <a:lnTo>
                    <a:pt x="676" y="1126"/>
                  </a:lnTo>
                  <a:lnTo>
                    <a:pt x="668" y="1157"/>
                  </a:lnTo>
                  <a:lnTo>
                    <a:pt x="662" y="1186"/>
                  </a:lnTo>
                  <a:lnTo>
                    <a:pt x="657" y="1217"/>
                  </a:lnTo>
                  <a:lnTo>
                    <a:pt x="655" y="1247"/>
                  </a:lnTo>
                  <a:lnTo>
                    <a:pt x="653" y="1278"/>
                  </a:lnTo>
                  <a:lnTo>
                    <a:pt x="653" y="1309"/>
                  </a:lnTo>
                  <a:lnTo>
                    <a:pt x="655" y="1339"/>
                  </a:lnTo>
                  <a:lnTo>
                    <a:pt x="657" y="1370"/>
                  </a:lnTo>
                  <a:lnTo>
                    <a:pt x="662" y="1401"/>
                  </a:lnTo>
                  <a:lnTo>
                    <a:pt x="668" y="1433"/>
                  </a:lnTo>
                  <a:lnTo>
                    <a:pt x="676" y="1462"/>
                  </a:lnTo>
                  <a:lnTo>
                    <a:pt x="685" y="1493"/>
                  </a:lnTo>
                  <a:lnTo>
                    <a:pt x="695" y="1524"/>
                  </a:lnTo>
                  <a:lnTo>
                    <a:pt x="708" y="1552"/>
                  </a:lnTo>
                  <a:lnTo>
                    <a:pt x="722" y="1583"/>
                  </a:lnTo>
                  <a:lnTo>
                    <a:pt x="737" y="1612"/>
                  </a:lnTo>
                  <a:lnTo>
                    <a:pt x="564" y="1637"/>
                  </a:lnTo>
                  <a:lnTo>
                    <a:pt x="390" y="1664"/>
                  </a:lnTo>
                  <a:lnTo>
                    <a:pt x="280" y="1800"/>
                  </a:lnTo>
                  <a:lnTo>
                    <a:pt x="171" y="1938"/>
                  </a:lnTo>
                  <a:close/>
                </a:path>
              </a:pathLst>
            </a:custGeom>
            <a:solidFill>
              <a:schemeClr val="accent5">
                <a:lumMod val="50000"/>
              </a:schemeClr>
            </a:solidFill>
            <a:ln w="12700" cap="rnd">
              <a:solidFill>
                <a:schemeClr val="bg1"/>
              </a:solidFill>
              <a:round/>
              <a:headEnd/>
              <a:tailEnd/>
            </a:ln>
          </p:spPr>
          <p:txBody>
            <a:bodyPr lIns="84419" tIns="42210" rIns="84419" bIns="42210" anchor="ctr"/>
            <a:lstStyle/>
            <a:p>
              <a:pPr>
                <a:defRPr/>
              </a:pPr>
              <a:endParaRPr lang="es-CO" sz="1463" dirty="0">
                <a:solidFill>
                  <a:prstClr val="white"/>
                </a:solidFill>
                <a:sym typeface="Trebuchet MS" panose="020B0603020202020204" pitchFamily="34" charset="0"/>
              </a:endParaRPr>
            </a:p>
          </p:txBody>
        </p:sp>
        <p:sp>
          <p:nvSpPr>
            <p:cNvPr id="276" name="CircleSegment">
              <a:extLst>
                <a:ext uri="{FF2B5EF4-FFF2-40B4-BE49-F238E27FC236}">
                  <a16:creationId xmlns:a16="http://schemas.microsoft.com/office/drawing/2014/main" id="{85F81BE1-6345-47FF-A6EF-41F4E4D63A46}"/>
                </a:ext>
              </a:extLst>
            </p:cNvPr>
            <p:cNvSpPr>
              <a:spLocks/>
            </p:cNvSpPr>
            <p:nvPr>
              <p:custDataLst>
                <p:tags r:id="rId4"/>
              </p:custDataLst>
            </p:nvPr>
          </p:nvSpPr>
          <p:spPr bwMode="gray">
            <a:xfrm rot="3992011" flipV="1">
              <a:off x="2366550" y="1938405"/>
              <a:ext cx="1600074" cy="674209"/>
            </a:xfrm>
            <a:custGeom>
              <a:avLst/>
              <a:gdLst>
                <a:gd name="T0" fmla="*/ 2147483647 w 2239"/>
                <a:gd name="T1" fmla="*/ 2147483647 h 972"/>
                <a:gd name="T2" fmla="*/ 2147483647 w 2239"/>
                <a:gd name="T3" fmla="*/ 2147483647 h 972"/>
                <a:gd name="T4" fmla="*/ 2147483647 w 2239"/>
                <a:gd name="T5" fmla="*/ 2147483647 h 972"/>
                <a:gd name="T6" fmla="*/ 2147483647 w 2239"/>
                <a:gd name="T7" fmla="*/ 2147483647 h 972"/>
                <a:gd name="T8" fmla="*/ 2147483647 w 2239"/>
                <a:gd name="T9" fmla="*/ 2147483647 h 972"/>
                <a:gd name="T10" fmla="*/ 2147483647 w 2239"/>
                <a:gd name="T11" fmla="*/ 2147483647 h 972"/>
                <a:gd name="T12" fmla="*/ 2147483647 w 2239"/>
                <a:gd name="T13" fmla="*/ 2147483647 h 972"/>
                <a:gd name="T14" fmla="*/ 2147483647 w 2239"/>
                <a:gd name="T15" fmla="*/ 2147483647 h 972"/>
                <a:gd name="T16" fmla="*/ 2147483647 w 2239"/>
                <a:gd name="T17" fmla="*/ 2147483647 h 972"/>
                <a:gd name="T18" fmla="*/ 2147483647 w 2239"/>
                <a:gd name="T19" fmla="*/ 2147483647 h 972"/>
                <a:gd name="T20" fmla="*/ 2147483647 w 2239"/>
                <a:gd name="T21" fmla="*/ 2147483647 h 972"/>
                <a:gd name="T22" fmla="*/ 2147483647 w 2239"/>
                <a:gd name="T23" fmla="*/ 2147483647 h 972"/>
                <a:gd name="T24" fmla="*/ 2147483647 w 2239"/>
                <a:gd name="T25" fmla="*/ 2147483647 h 972"/>
                <a:gd name="T26" fmla="*/ 2147483647 w 2239"/>
                <a:gd name="T27" fmla="*/ 2147483647 h 972"/>
                <a:gd name="T28" fmla="*/ 2147483647 w 2239"/>
                <a:gd name="T29" fmla="*/ 2147483647 h 972"/>
                <a:gd name="T30" fmla="*/ 2147483647 w 2239"/>
                <a:gd name="T31" fmla="*/ 2147483647 h 972"/>
                <a:gd name="T32" fmla="*/ 2147483647 w 2239"/>
                <a:gd name="T33" fmla="*/ 2147483647 h 972"/>
                <a:gd name="T34" fmla="*/ 2147483647 w 2239"/>
                <a:gd name="T35" fmla="*/ 2147483647 h 972"/>
                <a:gd name="T36" fmla="*/ 2147483647 w 2239"/>
                <a:gd name="T37" fmla="*/ 2147483647 h 972"/>
                <a:gd name="T38" fmla="*/ 2147483647 w 2239"/>
                <a:gd name="T39" fmla="*/ 2147483647 h 972"/>
                <a:gd name="T40" fmla="*/ 2147483647 w 2239"/>
                <a:gd name="T41" fmla="*/ 2147483647 h 972"/>
                <a:gd name="T42" fmla="*/ 2147483647 w 2239"/>
                <a:gd name="T43" fmla="*/ 2147483647 h 972"/>
                <a:gd name="T44" fmla="*/ 2147483647 w 2239"/>
                <a:gd name="T45" fmla="*/ 2147483647 h 972"/>
                <a:gd name="T46" fmla="*/ 2147483647 w 2239"/>
                <a:gd name="T47" fmla="*/ 2147483647 h 972"/>
                <a:gd name="T48" fmla="*/ 2147483647 w 2239"/>
                <a:gd name="T49" fmla="*/ 2147483647 h 972"/>
                <a:gd name="T50" fmla="*/ 0 w 2239"/>
                <a:gd name="T51" fmla="*/ 2147483647 h 972"/>
                <a:gd name="T52" fmla="*/ 0 w 2239"/>
                <a:gd name="T53" fmla="*/ 2147483647 h 972"/>
                <a:gd name="T54" fmla="*/ 2147483647 w 2239"/>
                <a:gd name="T55" fmla="*/ 2147483647 h 972"/>
                <a:gd name="T56" fmla="*/ 2147483647 w 2239"/>
                <a:gd name="T57" fmla="*/ 2147483647 h 972"/>
                <a:gd name="T58" fmla="*/ 2147483647 w 2239"/>
                <a:gd name="T59" fmla="*/ 2147483647 h 972"/>
                <a:gd name="T60" fmla="*/ 2147483647 w 2239"/>
                <a:gd name="T61" fmla="*/ 0 h 972"/>
                <a:gd name="T62" fmla="*/ 2147483647 w 2239"/>
                <a:gd name="T63" fmla="*/ 0 h 972"/>
                <a:gd name="T64" fmla="*/ 2147483647 w 2239"/>
                <a:gd name="T65" fmla="*/ 2147483647 h 972"/>
                <a:gd name="T66" fmla="*/ 2147483647 w 2239"/>
                <a:gd name="T67" fmla="*/ 2147483647 h 972"/>
                <a:gd name="T68" fmla="*/ 2147483647 w 2239"/>
                <a:gd name="T69" fmla="*/ 2147483647 h 972"/>
                <a:gd name="T70" fmla="*/ 2147483647 w 2239"/>
                <a:gd name="T71" fmla="*/ 2147483647 h 972"/>
                <a:gd name="T72" fmla="*/ 2147483647 w 2239"/>
                <a:gd name="T73" fmla="*/ 2147483647 h 972"/>
                <a:gd name="T74" fmla="*/ 2147483647 w 2239"/>
                <a:gd name="T75" fmla="*/ 2147483647 h 972"/>
                <a:gd name="T76" fmla="*/ 2147483647 w 2239"/>
                <a:gd name="T77" fmla="*/ 2147483647 h 972"/>
                <a:gd name="T78" fmla="*/ 2147483647 w 2239"/>
                <a:gd name="T79" fmla="*/ 2147483647 h 972"/>
                <a:gd name="T80" fmla="*/ 2147483647 w 2239"/>
                <a:gd name="T81" fmla="*/ 2147483647 h 972"/>
                <a:gd name="T82" fmla="*/ 2147483647 w 2239"/>
                <a:gd name="T83" fmla="*/ 2147483647 h 972"/>
                <a:gd name="T84" fmla="*/ 2147483647 w 2239"/>
                <a:gd name="T85" fmla="*/ 2147483647 h 972"/>
                <a:gd name="T86" fmla="*/ 2147483647 w 2239"/>
                <a:gd name="T87" fmla="*/ 2147483647 h 972"/>
                <a:gd name="T88" fmla="*/ 2147483647 w 2239"/>
                <a:gd name="T89" fmla="*/ 2147483647 h 972"/>
                <a:gd name="T90" fmla="*/ 2147483647 w 2239"/>
                <a:gd name="T91" fmla="*/ 2147483647 h 972"/>
                <a:gd name="T92" fmla="*/ 2147483647 w 2239"/>
                <a:gd name="T93" fmla="*/ 2147483647 h 972"/>
                <a:gd name="T94" fmla="*/ 2147483647 w 2239"/>
                <a:gd name="T95" fmla="*/ 2147483647 h 972"/>
                <a:gd name="T96" fmla="*/ 2147483647 w 2239"/>
                <a:gd name="T97" fmla="*/ 2147483647 h 972"/>
                <a:gd name="T98" fmla="*/ 2147483647 w 2239"/>
                <a:gd name="T99" fmla="*/ 2147483647 h 972"/>
                <a:gd name="T100" fmla="*/ 2147483647 w 2239"/>
                <a:gd name="T101" fmla="*/ 2147483647 h 972"/>
                <a:gd name="T102" fmla="*/ 2147483647 w 2239"/>
                <a:gd name="T103" fmla="*/ 2147483647 h 972"/>
                <a:gd name="T104" fmla="*/ 2147483647 w 2239"/>
                <a:gd name="T105" fmla="*/ 2147483647 h 972"/>
                <a:gd name="T106" fmla="*/ 2147483647 w 2239"/>
                <a:gd name="T107" fmla="*/ 2147483647 h 972"/>
                <a:gd name="T108" fmla="*/ 2147483647 w 2239"/>
                <a:gd name="T109" fmla="*/ 2147483647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39"/>
                <a:gd name="T166" fmla="*/ 0 h 972"/>
                <a:gd name="T167" fmla="*/ 2239 w 2239"/>
                <a:gd name="T168" fmla="*/ 972 h 9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39" h="972">
                  <a:moveTo>
                    <a:pt x="2239" y="328"/>
                  </a:moveTo>
                  <a:lnTo>
                    <a:pt x="2239" y="328"/>
                  </a:lnTo>
                  <a:lnTo>
                    <a:pt x="2205" y="385"/>
                  </a:lnTo>
                  <a:lnTo>
                    <a:pt x="2166" y="439"/>
                  </a:lnTo>
                  <a:lnTo>
                    <a:pt x="2128" y="491"/>
                  </a:lnTo>
                  <a:lnTo>
                    <a:pt x="2086" y="541"/>
                  </a:lnTo>
                  <a:lnTo>
                    <a:pt x="2042" y="587"/>
                  </a:lnTo>
                  <a:lnTo>
                    <a:pt x="1996" y="631"/>
                  </a:lnTo>
                  <a:lnTo>
                    <a:pt x="1949" y="673"/>
                  </a:lnTo>
                  <a:lnTo>
                    <a:pt x="1899" y="712"/>
                  </a:lnTo>
                  <a:lnTo>
                    <a:pt x="1848" y="748"/>
                  </a:lnTo>
                  <a:lnTo>
                    <a:pt x="1796" y="783"/>
                  </a:lnTo>
                  <a:lnTo>
                    <a:pt x="1742" y="813"/>
                  </a:lnTo>
                  <a:lnTo>
                    <a:pt x="1686" y="842"/>
                  </a:lnTo>
                  <a:lnTo>
                    <a:pt x="1629" y="869"/>
                  </a:lnTo>
                  <a:lnTo>
                    <a:pt x="1571" y="892"/>
                  </a:lnTo>
                  <a:lnTo>
                    <a:pt x="1513" y="911"/>
                  </a:lnTo>
                  <a:lnTo>
                    <a:pt x="1454" y="928"/>
                  </a:lnTo>
                  <a:lnTo>
                    <a:pt x="1392" y="944"/>
                  </a:lnTo>
                  <a:lnTo>
                    <a:pt x="1331" y="955"/>
                  </a:lnTo>
                  <a:lnTo>
                    <a:pt x="1269" y="963"/>
                  </a:lnTo>
                  <a:lnTo>
                    <a:pt x="1208" y="970"/>
                  </a:lnTo>
                  <a:lnTo>
                    <a:pt x="1146" y="972"/>
                  </a:lnTo>
                  <a:lnTo>
                    <a:pt x="1083" y="972"/>
                  </a:lnTo>
                  <a:lnTo>
                    <a:pt x="1022" y="969"/>
                  </a:lnTo>
                  <a:lnTo>
                    <a:pt x="958" y="963"/>
                  </a:lnTo>
                  <a:lnTo>
                    <a:pt x="897" y="953"/>
                  </a:lnTo>
                  <a:lnTo>
                    <a:pt x="833" y="942"/>
                  </a:lnTo>
                  <a:lnTo>
                    <a:pt x="772" y="926"/>
                  </a:lnTo>
                  <a:lnTo>
                    <a:pt x="710" y="907"/>
                  </a:lnTo>
                  <a:lnTo>
                    <a:pt x="651" y="886"/>
                  </a:lnTo>
                  <a:lnTo>
                    <a:pt x="589" y="861"/>
                  </a:lnTo>
                  <a:lnTo>
                    <a:pt x="530" y="832"/>
                  </a:lnTo>
                  <a:lnTo>
                    <a:pt x="472" y="800"/>
                  </a:lnTo>
                  <a:lnTo>
                    <a:pt x="434" y="779"/>
                  </a:lnTo>
                  <a:lnTo>
                    <a:pt x="397" y="754"/>
                  </a:lnTo>
                  <a:lnTo>
                    <a:pt x="363" y="729"/>
                  </a:lnTo>
                  <a:lnTo>
                    <a:pt x="328" y="704"/>
                  </a:lnTo>
                  <a:lnTo>
                    <a:pt x="295" y="677"/>
                  </a:lnTo>
                  <a:lnTo>
                    <a:pt x="263" y="650"/>
                  </a:lnTo>
                  <a:lnTo>
                    <a:pt x="230" y="621"/>
                  </a:lnTo>
                  <a:lnTo>
                    <a:pt x="201" y="591"/>
                  </a:lnTo>
                  <a:lnTo>
                    <a:pt x="172" y="562"/>
                  </a:lnTo>
                  <a:lnTo>
                    <a:pt x="144" y="529"/>
                  </a:lnTo>
                  <a:lnTo>
                    <a:pt x="117" y="499"/>
                  </a:lnTo>
                  <a:lnTo>
                    <a:pt x="92" y="466"/>
                  </a:lnTo>
                  <a:lnTo>
                    <a:pt x="67" y="431"/>
                  </a:lnTo>
                  <a:lnTo>
                    <a:pt x="44" y="399"/>
                  </a:lnTo>
                  <a:lnTo>
                    <a:pt x="21" y="362"/>
                  </a:lnTo>
                  <a:lnTo>
                    <a:pt x="0" y="328"/>
                  </a:lnTo>
                  <a:lnTo>
                    <a:pt x="0" y="326"/>
                  </a:lnTo>
                  <a:lnTo>
                    <a:pt x="1" y="326"/>
                  </a:lnTo>
                  <a:lnTo>
                    <a:pt x="109" y="190"/>
                  </a:lnTo>
                  <a:lnTo>
                    <a:pt x="219" y="52"/>
                  </a:lnTo>
                  <a:lnTo>
                    <a:pt x="393" y="27"/>
                  </a:lnTo>
                  <a:lnTo>
                    <a:pt x="564" y="2"/>
                  </a:lnTo>
                  <a:lnTo>
                    <a:pt x="564" y="0"/>
                  </a:lnTo>
                  <a:lnTo>
                    <a:pt x="566" y="2"/>
                  </a:lnTo>
                  <a:lnTo>
                    <a:pt x="566" y="0"/>
                  </a:lnTo>
                  <a:lnTo>
                    <a:pt x="566" y="2"/>
                  </a:lnTo>
                  <a:lnTo>
                    <a:pt x="587" y="36"/>
                  </a:lnTo>
                  <a:lnTo>
                    <a:pt x="610" y="69"/>
                  </a:lnTo>
                  <a:lnTo>
                    <a:pt x="637" y="102"/>
                  </a:lnTo>
                  <a:lnTo>
                    <a:pt x="664" y="132"/>
                  </a:lnTo>
                  <a:lnTo>
                    <a:pt x="695" y="161"/>
                  </a:lnTo>
                  <a:lnTo>
                    <a:pt x="728" y="188"/>
                  </a:lnTo>
                  <a:lnTo>
                    <a:pt x="762" y="213"/>
                  </a:lnTo>
                  <a:lnTo>
                    <a:pt x="799" y="234"/>
                  </a:lnTo>
                  <a:lnTo>
                    <a:pt x="827" y="251"/>
                  </a:lnTo>
                  <a:lnTo>
                    <a:pt x="856" y="265"/>
                  </a:lnTo>
                  <a:lnTo>
                    <a:pt x="887" y="276"/>
                  </a:lnTo>
                  <a:lnTo>
                    <a:pt x="918" y="288"/>
                  </a:lnTo>
                  <a:lnTo>
                    <a:pt x="947" y="297"/>
                  </a:lnTo>
                  <a:lnTo>
                    <a:pt x="977" y="305"/>
                  </a:lnTo>
                  <a:lnTo>
                    <a:pt x="1008" y="311"/>
                  </a:lnTo>
                  <a:lnTo>
                    <a:pt x="1039" y="314"/>
                  </a:lnTo>
                  <a:lnTo>
                    <a:pt x="1070" y="318"/>
                  </a:lnTo>
                  <a:lnTo>
                    <a:pt x="1102" y="320"/>
                  </a:lnTo>
                  <a:lnTo>
                    <a:pt x="1133" y="320"/>
                  </a:lnTo>
                  <a:lnTo>
                    <a:pt x="1164" y="318"/>
                  </a:lnTo>
                  <a:lnTo>
                    <a:pt x="1194" y="316"/>
                  </a:lnTo>
                  <a:lnTo>
                    <a:pt x="1223" y="311"/>
                  </a:lnTo>
                  <a:lnTo>
                    <a:pt x="1254" y="305"/>
                  </a:lnTo>
                  <a:lnTo>
                    <a:pt x="1285" y="299"/>
                  </a:lnTo>
                  <a:lnTo>
                    <a:pt x="1314" y="290"/>
                  </a:lnTo>
                  <a:lnTo>
                    <a:pt x="1342" y="280"/>
                  </a:lnTo>
                  <a:lnTo>
                    <a:pt x="1371" y="268"/>
                  </a:lnTo>
                  <a:lnTo>
                    <a:pt x="1400" y="255"/>
                  </a:lnTo>
                  <a:lnTo>
                    <a:pt x="1427" y="242"/>
                  </a:lnTo>
                  <a:lnTo>
                    <a:pt x="1454" y="226"/>
                  </a:lnTo>
                  <a:lnTo>
                    <a:pt x="1479" y="209"/>
                  </a:lnTo>
                  <a:lnTo>
                    <a:pt x="1504" y="192"/>
                  </a:lnTo>
                  <a:lnTo>
                    <a:pt x="1529" y="172"/>
                  </a:lnTo>
                  <a:lnTo>
                    <a:pt x="1552" y="151"/>
                  </a:lnTo>
                  <a:lnTo>
                    <a:pt x="1575" y="130"/>
                  </a:lnTo>
                  <a:lnTo>
                    <a:pt x="1598" y="107"/>
                  </a:lnTo>
                  <a:lnTo>
                    <a:pt x="1617" y="82"/>
                  </a:lnTo>
                  <a:lnTo>
                    <a:pt x="1636" y="57"/>
                  </a:lnTo>
                  <a:lnTo>
                    <a:pt x="1655" y="31"/>
                  </a:lnTo>
                  <a:lnTo>
                    <a:pt x="1673" y="2"/>
                  </a:lnTo>
                  <a:lnTo>
                    <a:pt x="1782" y="138"/>
                  </a:lnTo>
                  <a:lnTo>
                    <a:pt x="1892" y="276"/>
                  </a:lnTo>
                  <a:lnTo>
                    <a:pt x="2065" y="303"/>
                  </a:lnTo>
                  <a:lnTo>
                    <a:pt x="2239" y="328"/>
                  </a:lnTo>
                </a:path>
              </a:pathLst>
            </a:custGeom>
            <a:solidFill>
              <a:schemeClr val="tx1">
                <a:lumMod val="50000"/>
                <a:lumOff val="50000"/>
              </a:schemeClr>
            </a:solidFill>
            <a:ln w="12700" cap="rnd">
              <a:solidFill>
                <a:schemeClr val="bg1"/>
              </a:solidFill>
              <a:round/>
              <a:headEnd/>
              <a:tailEnd/>
            </a:ln>
          </p:spPr>
          <p:txBody>
            <a:bodyPr lIns="84419" tIns="42210" rIns="84419" bIns="42210" anchor="ctr"/>
            <a:lstStyle/>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sym typeface="Trebuchet MS" panose="020B0603020202020204" pitchFamily="34" charset="0"/>
              </a:endParaRPr>
            </a:p>
            <a:p>
              <a:pPr algn="ctr">
                <a:defRPr/>
              </a:pPr>
              <a:endParaRPr lang="es-CO" sz="1463" dirty="0">
                <a:solidFill>
                  <a:prstClr val="white"/>
                </a:solidFill>
              </a:endParaRPr>
            </a:p>
          </p:txBody>
        </p:sp>
      </p:grpSp>
      <p:sp>
        <p:nvSpPr>
          <p:cNvPr id="277" name="Rectángulo 276">
            <a:extLst>
              <a:ext uri="{FF2B5EF4-FFF2-40B4-BE49-F238E27FC236}">
                <a16:creationId xmlns:a16="http://schemas.microsoft.com/office/drawing/2014/main" id="{598281AF-A222-4F79-BD31-5A0C2FCEB1DF}"/>
              </a:ext>
            </a:extLst>
          </p:cNvPr>
          <p:cNvSpPr/>
          <p:nvPr/>
        </p:nvSpPr>
        <p:spPr>
          <a:xfrm rot="7237829">
            <a:off x="2016323" y="1843659"/>
            <a:ext cx="1241652" cy="1332941"/>
          </a:xfrm>
          <a:prstGeom prst="rect">
            <a:avLst/>
          </a:prstGeom>
          <a:noFill/>
        </p:spPr>
        <p:txBody>
          <a:bodyPr spcFirstLastPara="1" wrap="none" lIns="74295" tIns="37148" rIns="74295" bIns="37148" numCol="1">
            <a:prstTxWarp prst="textArchUp">
              <a:avLst>
                <a:gd name="adj" fmla="val 12669688"/>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Eficiencia en Costos y</a:t>
            </a:r>
          </a:p>
          <a:p>
            <a:pPr algn="ctr">
              <a:defRPr/>
            </a:pPr>
            <a:r>
              <a:rPr lang="es-ES" sz="900" dirty="0">
                <a:ln w="0"/>
                <a:solidFill>
                  <a:prstClr val="white"/>
                </a:solidFill>
                <a:effectLst>
                  <a:outerShdw blurRad="38100" dist="19050" dir="2700000" algn="tl" rotWithShape="0">
                    <a:prstClr val="black">
                      <a:alpha val="40000"/>
                    </a:prstClr>
                  </a:outerShdw>
                </a:effectLst>
              </a:rPr>
              <a:t> Protección de la Caja</a:t>
            </a:r>
          </a:p>
        </p:txBody>
      </p:sp>
      <p:sp>
        <p:nvSpPr>
          <p:cNvPr id="278" name="Rectángulo 277">
            <a:extLst>
              <a:ext uri="{FF2B5EF4-FFF2-40B4-BE49-F238E27FC236}">
                <a16:creationId xmlns:a16="http://schemas.microsoft.com/office/drawing/2014/main" id="{FCC40030-6369-496B-B7E0-7897C632CFB1}"/>
              </a:ext>
            </a:extLst>
          </p:cNvPr>
          <p:cNvSpPr/>
          <p:nvPr/>
        </p:nvSpPr>
        <p:spPr>
          <a:xfrm rot="3958172">
            <a:off x="2038382" y="1904469"/>
            <a:ext cx="1174320" cy="1262314"/>
          </a:xfrm>
          <a:prstGeom prst="rect">
            <a:avLst/>
          </a:prstGeom>
          <a:noFill/>
        </p:spPr>
        <p:txBody>
          <a:bodyPr spcFirstLastPara="1" wrap="none" lIns="74295" tIns="37148" rIns="74295" bIns="37148" numCol="1">
            <a:prstTxWarp prst="textArchDown">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Estricta </a:t>
            </a:r>
          </a:p>
          <a:p>
            <a:pPr algn="ctr">
              <a:defRPr/>
            </a:pPr>
            <a:r>
              <a:rPr lang="es-ES" sz="900" dirty="0">
                <a:ln w="0"/>
                <a:solidFill>
                  <a:prstClr val="white"/>
                </a:solidFill>
                <a:effectLst>
                  <a:outerShdw blurRad="38100" dist="19050" dir="2700000" algn="tl" rotWithShape="0">
                    <a:prstClr val="black">
                      <a:alpha val="40000"/>
                    </a:prstClr>
                  </a:outerShdw>
                </a:effectLst>
              </a:rPr>
              <a:t>Disciplina de Capital</a:t>
            </a:r>
          </a:p>
        </p:txBody>
      </p:sp>
      <p:sp>
        <p:nvSpPr>
          <p:cNvPr id="279" name="Rectángulo 278">
            <a:extLst>
              <a:ext uri="{FF2B5EF4-FFF2-40B4-BE49-F238E27FC236}">
                <a16:creationId xmlns:a16="http://schemas.microsoft.com/office/drawing/2014/main" id="{7346848E-F931-4C72-8674-9CF2CED853F4}"/>
              </a:ext>
            </a:extLst>
          </p:cNvPr>
          <p:cNvSpPr/>
          <p:nvPr/>
        </p:nvSpPr>
        <p:spPr>
          <a:xfrm rot="674608">
            <a:off x="2151000" y="1935209"/>
            <a:ext cx="1009893" cy="1217352"/>
          </a:xfrm>
          <a:prstGeom prst="rect">
            <a:avLst/>
          </a:prstGeom>
          <a:noFill/>
        </p:spPr>
        <p:txBody>
          <a:bodyPr spcFirstLastPara="1" wrap="none" lIns="74295" tIns="37148" rIns="74295" bIns="37148" numCol="1">
            <a:prstTxWarp prst="textArchUp">
              <a:avLst/>
            </a:prstTxWarp>
            <a:spAutoFit/>
          </a:bodyPr>
          <a:lstStyle/>
          <a:p>
            <a:pPr algn="ctr">
              <a:defRPr/>
            </a:pPr>
            <a:r>
              <a:rPr lang="es-ES" sz="900" dirty="0">
                <a:ln w="0"/>
                <a:solidFill>
                  <a:prstClr val="white"/>
                </a:solidFill>
                <a:effectLst>
                  <a:outerShdw blurRad="38100" dist="19050" dir="2700000" algn="tl" rotWithShape="0">
                    <a:prstClr val="black">
                      <a:alpha val="40000"/>
                    </a:prstClr>
                  </a:outerShdw>
                </a:effectLst>
              </a:rPr>
              <a:t>Crecimiento </a:t>
            </a:r>
          </a:p>
          <a:p>
            <a:pPr algn="ctr">
              <a:defRPr/>
            </a:pPr>
            <a:r>
              <a:rPr lang="es-ES" sz="900" dirty="0">
                <a:ln w="0"/>
                <a:solidFill>
                  <a:prstClr val="white"/>
                </a:solidFill>
                <a:effectLst>
                  <a:outerShdw blurRad="38100" dist="19050" dir="2700000" algn="tl" rotWithShape="0">
                    <a:prstClr val="black">
                      <a:alpha val="40000"/>
                    </a:prstClr>
                  </a:outerShdw>
                </a:effectLst>
              </a:rPr>
              <a:t>en Reservas</a:t>
            </a:r>
          </a:p>
          <a:p>
            <a:pPr algn="ctr">
              <a:defRPr/>
            </a:pPr>
            <a:r>
              <a:rPr lang="es-ES" sz="900" dirty="0">
                <a:ln w="0"/>
                <a:solidFill>
                  <a:prstClr val="white"/>
                </a:solidFill>
                <a:effectLst>
                  <a:outerShdw blurRad="38100" dist="19050" dir="2700000" algn="tl" rotWithShape="0">
                    <a:prstClr val="black">
                      <a:alpha val="40000"/>
                    </a:prstClr>
                  </a:outerShdw>
                </a:effectLst>
              </a:rPr>
              <a:t> y Producción</a:t>
            </a:r>
          </a:p>
        </p:txBody>
      </p:sp>
      <p:pic>
        <p:nvPicPr>
          <p:cNvPr id="280" name="Imagen 279">
            <a:extLst>
              <a:ext uri="{FF2B5EF4-FFF2-40B4-BE49-F238E27FC236}">
                <a16:creationId xmlns:a16="http://schemas.microsoft.com/office/drawing/2014/main" id="{C9F50032-3221-45E2-BC37-E99393A97CC9}"/>
              </a:ext>
            </a:extLst>
          </p:cNvPr>
          <p:cNvPicPr>
            <a:picLocks noChangeAspect="1"/>
          </p:cNvPicPr>
          <p:nvPr/>
        </p:nvPicPr>
        <p:blipFill>
          <a:blip r:embed="rId10"/>
          <a:stretch>
            <a:fillRect/>
          </a:stretch>
        </p:blipFill>
        <p:spPr>
          <a:xfrm>
            <a:off x="2148429" y="1992872"/>
            <a:ext cx="1018340" cy="1050493"/>
          </a:xfrm>
          <a:prstGeom prst="rect">
            <a:avLst/>
          </a:prstGeom>
        </p:spPr>
      </p:pic>
      <p:grpSp>
        <p:nvGrpSpPr>
          <p:cNvPr id="281" name="Grupo 280">
            <a:extLst>
              <a:ext uri="{FF2B5EF4-FFF2-40B4-BE49-F238E27FC236}">
                <a16:creationId xmlns:a16="http://schemas.microsoft.com/office/drawing/2014/main" id="{6D0F9B6A-B316-4CCE-B359-5F916C4AD29A}"/>
              </a:ext>
            </a:extLst>
          </p:cNvPr>
          <p:cNvGrpSpPr/>
          <p:nvPr/>
        </p:nvGrpSpPr>
        <p:grpSpPr>
          <a:xfrm>
            <a:off x="2215303" y="2054800"/>
            <a:ext cx="876351" cy="826056"/>
            <a:chOff x="1205321" y="1916500"/>
            <a:chExt cx="2470241" cy="1817207"/>
          </a:xfrm>
        </p:grpSpPr>
        <p:cxnSp>
          <p:nvCxnSpPr>
            <p:cNvPr id="282" name="Conector recto 281">
              <a:extLst>
                <a:ext uri="{FF2B5EF4-FFF2-40B4-BE49-F238E27FC236}">
                  <a16:creationId xmlns:a16="http://schemas.microsoft.com/office/drawing/2014/main" id="{D7CC9F59-9708-4B82-92F4-ACEC32F56E88}"/>
                </a:ext>
              </a:extLst>
            </p:cNvPr>
            <p:cNvCxnSpPr>
              <a:cxnSpLocks/>
            </p:cNvCxnSpPr>
            <p:nvPr/>
          </p:nvCxnSpPr>
          <p:spPr>
            <a:xfrm>
              <a:off x="2687049" y="1916500"/>
              <a:ext cx="988513"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283" name="Conector recto 282">
              <a:extLst>
                <a:ext uri="{FF2B5EF4-FFF2-40B4-BE49-F238E27FC236}">
                  <a16:creationId xmlns:a16="http://schemas.microsoft.com/office/drawing/2014/main" id="{4D50D5DA-753B-4849-BD1D-E79EF1D18FEE}"/>
                </a:ext>
              </a:extLst>
            </p:cNvPr>
            <p:cNvCxnSpPr>
              <a:cxnSpLocks/>
            </p:cNvCxnSpPr>
            <p:nvPr/>
          </p:nvCxnSpPr>
          <p:spPr>
            <a:xfrm flipH="1">
              <a:off x="1205321" y="1916500"/>
              <a:ext cx="942278" cy="1452931"/>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cxnSp>
          <p:nvCxnSpPr>
            <p:cNvPr id="284" name="Conector recto 283">
              <a:extLst>
                <a:ext uri="{FF2B5EF4-FFF2-40B4-BE49-F238E27FC236}">
                  <a16:creationId xmlns:a16="http://schemas.microsoft.com/office/drawing/2014/main" id="{1EA41BCF-6AF5-4308-A563-AC1D00344596}"/>
                </a:ext>
              </a:extLst>
            </p:cNvPr>
            <p:cNvCxnSpPr/>
            <p:nvPr/>
          </p:nvCxnSpPr>
          <p:spPr>
            <a:xfrm>
              <a:off x="1586770" y="3733707"/>
              <a:ext cx="1707343" cy="0"/>
            </a:xfrm>
            <a:prstGeom prst="line">
              <a:avLst/>
            </a:prstGeom>
            <a:noFill/>
            <a:ln w="76200" cap="rnd" cmpd="sng" algn="ctr">
              <a:gradFill>
                <a:gsLst>
                  <a:gs pos="0">
                    <a:srgbClr val="F2F2F2"/>
                  </a:gs>
                  <a:gs pos="100000">
                    <a:sysClr val="window" lastClr="FFFFFF">
                      <a:lumMod val="85000"/>
                    </a:sysClr>
                  </a:gs>
                </a:gsLst>
                <a:lin ang="0" scaled="0"/>
              </a:gradFill>
              <a:prstDash val="solid"/>
              <a:bevel/>
              <a:headEnd type="none" w="med" len="med"/>
              <a:tailEnd type="none" w="med" len="med"/>
            </a:ln>
            <a:effectLst/>
          </p:spPr>
        </p:cxnSp>
      </p:grpSp>
      <p:sp>
        <p:nvSpPr>
          <p:cNvPr id="285" name="CuadroTexto 284">
            <a:extLst>
              <a:ext uri="{FF2B5EF4-FFF2-40B4-BE49-F238E27FC236}">
                <a16:creationId xmlns:a16="http://schemas.microsoft.com/office/drawing/2014/main" id="{A2CAA410-413E-4A75-816D-D74E960B94A9}"/>
              </a:ext>
            </a:extLst>
          </p:cNvPr>
          <p:cNvSpPr txBox="1"/>
          <p:nvPr/>
        </p:nvSpPr>
        <p:spPr>
          <a:xfrm>
            <a:off x="2123631" y="2322817"/>
            <a:ext cx="1082349" cy="369332"/>
          </a:xfrm>
          <a:prstGeom prst="rect">
            <a:avLst/>
          </a:prstGeom>
          <a:noFill/>
        </p:spPr>
        <p:txBody>
          <a:bodyPr wrap="none" rtlCol="0">
            <a:spAutoFit/>
          </a:bodyPr>
          <a:lstStyle/>
          <a:p>
            <a:pPr algn="ctr">
              <a:defRPr/>
            </a:pPr>
            <a:r>
              <a:rPr lang="es-MX" sz="900" b="1" dirty="0">
                <a:solidFill>
                  <a:schemeClr val="tx1"/>
                </a:solidFill>
              </a:rPr>
              <a:t>Competitividad</a:t>
            </a:r>
          </a:p>
          <a:p>
            <a:pPr algn="ctr">
              <a:defRPr/>
            </a:pPr>
            <a:r>
              <a:rPr lang="es-MX" sz="900" b="1" dirty="0">
                <a:solidFill>
                  <a:schemeClr val="tx1"/>
                </a:solidFill>
              </a:rPr>
              <a:t>Y Sostenibilidad</a:t>
            </a:r>
            <a:endParaRPr lang="es-CO" sz="900" b="1" dirty="0">
              <a:solidFill>
                <a:schemeClr val="tx1"/>
              </a:solidFill>
            </a:endParaRPr>
          </a:p>
        </p:txBody>
      </p:sp>
      <p:pic>
        <p:nvPicPr>
          <p:cNvPr id="286" name="Imagen 56">
            <a:extLst>
              <a:ext uri="{FF2B5EF4-FFF2-40B4-BE49-F238E27FC236}">
                <a16:creationId xmlns:a16="http://schemas.microsoft.com/office/drawing/2014/main" id="{A297C9E4-9CAB-48E3-8AB9-9F3315D4BFA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80838" y="1828346"/>
            <a:ext cx="270485" cy="27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 name="Imagen 58">
            <a:extLst>
              <a:ext uri="{FF2B5EF4-FFF2-40B4-BE49-F238E27FC236}">
                <a16:creationId xmlns:a16="http://schemas.microsoft.com/office/drawing/2014/main" id="{1BBD99A5-9E52-4910-A821-85C2FB5880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49705" y="2086136"/>
            <a:ext cx="185049" cy="204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 name="Imagen 66">
            <a:extLst>
              <a:ext uri="{FF2B5EF4-FFF2-40B4-BE49-F238E27FC236}">
                <a16:creationId xmlns:a16="http://schemas.microsoft.com/office/drawing/2014/main" id="{4A2DD89A-9082-42D6-9B0D-991821D96F5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84987" y="3117680"/>
            <a:ext cx="230130" cy="22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223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84BBE5DD-3B2F-44B1-8830-A8A2F72A0539}"/>
              </a:ext>
            </a:extLst>
          </p:cNvPr>
          <p:cNvGraphicFramePr>
            <a:graphicFrameLocks noChangeAspect="1"/>
          </p:cNvGraphicFramePr>
          <p:nvPr>
            <p:custDataLst>
              <p:tags r:id="rId2"/>
            </p:custDataLst>
            <p:extLst>
              <p:ext uri="{D42A27DB-BD31-4B8C-83A1-F6EECF244321}">
                <p14:modId xmlns:p14="http://schemas.microsoft.com/office/powerpoint/2010/main" val="558557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576" name="Diapositiva de think-cell" r:id="rId56" imgW="501" imgH="502" progId="TCLayout.ActiveDocument.1">
                  <p:embed/>
                </p:oleObj>
              </mc:Choice>
              <mc:Fallback>
                <p:oleObj name="Diapositiva de think-cell" r:id="rId56" imgW="501" imgH="502" progId="TCLayout.ActiveDocument.1">
                  <p:embed/>
                  <p:pic>
                    <p:nvPicPr>
                      <p:cNvPr id="0" name=""/>
                      <p:cNvPicPr/>
                      <p:nvPr/>
                    </p:nvPicPr>
                    <p:blipFill>
                      <a:blip r:embed="rId57"/>
                      <a:stretch>
                        <a:fillRect/>
                      </a:stretch>
                    </p:blipFill>
                    <p:spPr>
                      <a:xfrm>
                        <a:off x="1588" y="1588"/>
                        <a:ext cx="1588" cy="1588"/>
                      </a:xfrm>
                      <a:prstGeom prst="rect">
                        <a:avLst/>
                      </a:prstGeom>
                    </p:spPr>
                  </p:pic>
                </p:oleObj>
              </mc:Fallback>
            </mc:AlternateContent>
          </a:graphicData>
        </a:graphic>
      </p:graphicFrame>
      <p:sp>
        <p:nvSpPr>
          <p:cNvPr id="3" name="Rectángulo 2" hidden="1">
            <a:extLst>
              <a:ext uri="{FF2B5EF4-FFF2-40B4-BE49-F238E27FC236}">
                <a16:creationId xmlns:a16="http://schemas.microsoft.com/office/drawing/2014/main" id="{79424C72-F9C1-4B44-9A81-8590EC1F93A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s-CO" sz="1200" dirty="0">
              <a:cs typeface="Arial" panose="020B0604020202020204" pitchFamily="34" charset="0"/>
              <a:sym typeface="+mn-lt"/>
            </a:endParaRPr>
          </a:p>
        </p:txBody>
      </p:sp>
      <p:sp>
        <p:nvSpPr>
          <p:cNvPr id="110" name="Flecha derecha 69">
            <a:extLst>
              <a:ext uri="{FF2B5EF4-FFF2-40B4-BE49-F238E27FC236}">
                <a16:creationId xmlns:a16="http://schemas.microsoft.com/office/drawing/2014/main" id="{335EBD87-6405-40D0-B7A0-334A276DA2E9}"/>
              </a:ext>
            </a:extLst>
          </p:cNvPr>
          <p:cNvSpPr/>
          <p:nvPr/>
        </p:nvSpPr>
        <p:spPr>
          <a:xfrm rot="19976227">
            <a:off x="823764" y="2424378"/>
            <a:ext cx="3387760" cy="906462"/>
          </a:xfrm>
          <a:prstGeom prst="rightArrow">
            <a:avLst/>
          </a:prstGeom>
          <a:solidFill>
            <a:srgbClr val="CAD225"/>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schemeClr val="bg1"/>
              </a:solidFill>
            </a:endParaRPr>
          </a:p>
        </p:txBody>
      </p:sp>
      <p:sp>
        <p:nvSpPr>
          <p:cNvPr id="4" name="Título 3"/>
          <p:cNvSpPr>
            <a:spLocks noGrp="1"/>
          </p:cNvSpPr>
          <p:nvPr>
            <p:ph type="title"/>
          </p:nvPr>
        </p:nvSpPr>
        <p:spPr>
          <a:xfrm>
            <a:off x="311699" y="555600"/>
            <a:ext cx="8476941" cy="755700"/>
          </a:xfrm>
        </p:spPr>
        <p:txBody>
          <a:bodyPr/>
          <a:lstStyle/>
          <a:p>
            <a:r>
              <a:rPr lang="es-MX" dirty="0"/>
              <a:t>Buscamos continuar siendo referente internacional en generación de valor</a:t>
            </a:r>
            <a:endParaRPr lang="es-CO" dirty="0"/>
          </a:p>
        </p:txBody>
      </p:sp>
      <p:graphicFrame>
        <p:nvGraphicFramePr>
          <p:cNvPr id="89" name="Chart 3">
            <a:extLst>
              <a:ext uri="{FF2B5EF4-FFF2-40B4-BE49-F238E27FC236}">
                <a16:creationId xmlns:a16="http://schemas.microsoft.com/office/drawing/2014/main" id="{F1C83322-9DE9-4DBE-B784-2898F0445CD1}"/>
              </a:ext>
            </a:extLst>
          </p:cNvPr>
          <p:cNvGraphicFramePr/>
          <p:nvPr>
            <p:custDataLst>
              <p:tags r:id="rId4"/>
            </p:custDataLst>
            <p:extLst>
              <p:ext uri="{D42A27DB-BD31-4B8C-83A1-F6EECF244321}">
                <p14:modId xmlns:p14="http://schemas.microsoft.com/office/powerpoint/2010/main" val="4222553042"/>
              </p:ext>
            </p:extLst>
          </p:nvPr>
        </p:nvGraphicFramePr>
        <p:xfrm>
          <a:off x="479425" y="1795463"/>
          <a:ext cx="3844925" cy="2257425"/>
        </p:xfrm>
        <a:graphic>
          <a:graphicData uri="http://schemas.openxmlformats.org/drawingml/2006/chart">
            <c:chart xmlns:c="http://schemas.openxmlformats.org/drawingml/2006/chart" xmlns:r="http://schemas.openxmlformats.org/officeDocument/2006/relationships" r:id="rId58"/>
          </a:graphicData>
        </a:graphic>
      </p:graphicFrame>
      <p:sp>
        <p:nvSpPr>
          <p:cNvPr id="42" name="Text Placeholder 3">
            <a:extLst>
              <a:ext uri="{FF2B5EF4-FFF2-40B4-BE49-F238E27FC236}">
                <a16:creationId xmlns:a16="http://schemas.microsoft.com/office/drawing/2014/main" id="{493BE92D-A662-4208-B7CF-616614FAF04B}"/>
              </a:ext>
            </a:extLst>
          </p:cNvPr>
          <p:cNvSpPr>
            <a:spLocks noGrp="1" noChangeArrowheads="1"/>
          </p:cNvSpPr>
          <p:nvPr>
            <p:custDataLst>
              <p:tags r:id="rId5"/>
            </p:custDataLst>
          </p:nvPr>
        </p:nvSpPr>
        <p:spPr bwMode="gray">
          <a:xfrm>
            <a:off x="2820988" y="40576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B7F283DD-5D82-4B7F-B561-D5A14DB8C837}" type="datetime'''''''''''''''''''8'''''''''''''''">
              <a:rPr lang="es-CO" altLang="en-US" sz="1200" smtClean="0">
                <a:solidFill>
                  <a:schemeClr val="tx1"/>
                </a:solidFill>
              </a:rPr>
              <a:pPr algn="ctr">
                <a:lnSpc>
                  <a:spcPct val="110000"/>
                </a:lnSpc>
                <a:spcBef>
                  <a:spcPct val="0"/>
                </a:spcBef>
                <a:buFont typeface="Arial" panose="020B0604020202020204" pitchFamily="34" charset="0"/>
                <a:buChar char="​"/>
              </a:pPr>
              <a:t>8</a:t>
            </a:fld>
            <a:endParaRPr lang="es-CO" altLang="es-CO" sz="1200" dirty="0">
              <a:solidFill>
                <a:schemeClr val="tx1"/>
              </a:solidFill>
              <a:sym typeface="+mn-lt"/>
            </a:endParaRPr>
          </a:p>
        </p:txBody>
      </p:sp>
      <p:sp>
        <p:nvSpPr>
          <p:cNvPr id="43" name="Text Placeholder 3">
            <a:extLst>
              <a:ext uri="{FF2B5EF4-FFF2-40B4-BE49-F238E27FC236}">
                <a16:creationId xmlns:a16="http://schemas.microsoft.com/office/drawing/2014/main" id="{7211BEFD-B72E-4620-AFE5-94CAC645F0FF}"/>
              </a:ext>
            </a:extLst>
          </p:cNvPr>
          <p:cNvSpPr>
            <a:spLocks noGrp="1" noChangeArrowheads="1"/>
          </p:cNvSpPr>
          <p:nvPr>
            <p:custDataLst>
              <p:tags r:id="rId6"/>
            </p:custDataLst>
          </p:nvPr>
        </p:nvSpPr>
        <p:spPr bwMode="gray">
          <a:xfrm>
            <a:off x="981075" y="40576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C535B3D5-E6CE-469E-A54A-A7FBD936929F}" type="datetime'''''''''0'''''''''''''''''''''">
              <a:rPr lang="es-CO" altLang="en-US" sz="1200" smtClean="0">
                <a:solidFill>
                  <a:schemeClr val="tx1"/>
                </a:solidFill>
              </a:rPr>
              <a:pPr algn="ctr">
                <a:lnSpc>
                  <a:spcPct val="110000"/>
                </a:lnSpc>
                <a:spcBef>
                  <a:spcPct val="0"/>
                </a:spcBef>
                <a:buFont typeface="Arial" panose="020B0604020202020204" pitchFamily="34" charset="0"/>
                <a:buChar char="​"/>
              </a:pPr>
              <a:t>0</a:t>
            </a:fld>
            <a:endParaRPr lang="es-CO" altLang="es-CO" sz="1200" dirty="0">
              <a:solidFill>
                <a:schemeClr val="tx1"/>
              </a:solidFill>
              <a:sym typeface="+mn-lt"/>
            </a:endParaRPr>
          </a:p>
        </p:txBody>
      </p:sp>
      <p:sp>
        <p:nvSpPr>
          <p:cNvPr id="41" name="Text Placeholder 3">
            <a:extLst>
              <a:ext uri="{FF2B5EF4-FFF2-40B4-BE49-F238E27FC236}">
                <a16:creationId xmlns:a16="http://schemas.microsoft.com/office/drawing/2014/main" id="{6CE8B1DC-75B6-4739-A42A-9E63D469F1E8}"/>
              </a:ext>
            </a:extLst>
          </p:cNvPr>
          <p:cNvSpPr>
            <a:spLocks noGrp="1" noChangeArrowheads="1"/>
          </p:cNvSpPr>
          <p:nvPr>
            <p:custDataLst>
              <p:tags r:id="rId7"/>
            </p:custDataLst>
          </p:nvPr>
        </p:nvSpPr>
        <p:spPr bwMode="gray">
          <a:xfrm>
            <a:off x="3697288" y="4057650"/>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F707242D-8A70-4964-B624-250868DB3C25}" type="datetime'''''1''''''''2'''''''">
              <a:rPr lang="es-CO" altLang="en-US" sz="1200" smtClean="0">
                <a:solidFill>
                  <a:schemeClr val="tx1"/>
                </a:solidFill>
              </a:rPr>
              <a:pPr algn="ctr">
                <a:lnSpc>
                  <a:spcPct val="110000"/>
                </a:lnSpc>
                <a:spcBef>
                  <a:spcPct val="0"/>
                </a:spcBef>
                <a:buFont typeface="Arial" panose="020B0604020202020204" pitchFamily="34" charset="0"/>
                <a:buChar char="​"/>
              </a:pPr>
              <a:t>12</a:t>
            </a:fld>
            <a:endParaRPr lang="es-CO" altLang="es-CO" sz="1200" dirty="0">
              <a:solidFill>
                <a:schemeClr val="tx1"/>
              </a:solidFill>
              <a:sym typeface="+mn-lt"/>
            </a:endParaRPr>
          </a:p>
        </p:txBody>
      </p:sp>
      <p:sp>
        <p:nvSpPr>
          <p:cNvPr id="48" name="Text Placeholder 3">
            <a:extLst>
              <a:ext uri="{FF2B5EF4-FFF2-40B4-BE49-F238E27FC236}">
                <a16:creationId xmlns:a16="http://schemas.microsoft.com/office/drawing/2014/main" id="{C8810583-6BE9-4C9C-AE6B-EEFE19BE1215}"/>
              </a:ext>
            </a:extLst>
          </p:cNvPr>
          <p:cNvSpPr>
            <a:spLocks noGrp="1" noChangeArrowheads="1"/>
          </p:cNvSpPr>
          <p:nvPr>
            <p:custDataLst>
              <p:tags r:id="rId8"/>
            </p:custDataLst>
          </p:nvPr>
        </p:nvSpPr>
        <p:spPr bwMode="gray">
          <a:xfrm>
            <a:off x="325438" y="3865563"/>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E469F13E-7284-4815-9D0E-FA7365F89528}" type="datetime'''''''''''''''''''''''''''''''0'''''''''''''''''''''''''''''">
              <a:rPr lang="es-CO" altLang="en-US" sz="1200" smtClean="0">
                <a:solidFill>
                  <a:schemeClr val="tx1"/>
                </a:solidFill>
              </a:rPr>
              <a:pPr algn="r">
                <a:lnSpc>
                  <a:spcPct val="110000"/>
                </a:lnSpc>
                <a:spcBef>
                  <a:spcPct val="0"/>
                </a:spcBef>
                <a:buFont typeface="Arial" panose="020B0604020202020204" pitchFamily="34" charset="0"/>
                <a:buChar char="​"/>
              </a:pPr>
              <a:t>0</a:t>
            </a:fld>
            <a:endParaRPr lang="es-CO" altLang="es-CO" sz="1200" dirty="0">
              <a:solidFill>
                <a:schemeClr val="tx1"/>
              </a:solidFill>
              <a:sym typeface="+mn-lt"/>
            </a:endParaRPr>
          </a:p>
        </p:txBody>
      </p:sp>
      <p:sp>
        <p:nvSpPr>
          <p:cNvPr id="39" name="Text Placeholder 3">
            <a:extLst>
              <a:ext uri="{FF2B5EF4-FFF2-40B4-BE49-F238E27FC236}">
                <a16:creationId xmlns:a16="http://schemas.microsoft.com/office/drawing/2014/main" id="{56C99B09-D829-49A2-8A85-3A1E401B2F5C}"/>
              </a:ext>
            </a:extLst>
          </p:cNvPr>
          <p:cNvSpPr>
            <a:spLocks noGrp="1" noChangeArrowheads="1"/>
          </p:cNvSpPr>
          <p:nvPr>
            <p:custDataLst>
              <p:tags r:id="rId9"/>
            </p:custDataLst>
          </p:nvPr>
        </p:nvSpPr>
        <p:spPr bwMode="gray">
          <a:xfrm>
            <a:off x="495300" y="4057650"/>
            <a:ext cx="1349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E47AD7F2-CC26-498C-BCE4-E053910CB126}" type="datetime'''''''''''''''''''''''''''''''''-''''''''''''''''''''''2'''">
              <a:rPr lang="es-CO" altLang="en-US" sz="1200" smtClean="0">
                <a:solidFill>
                  <a:schemeClr val="tx1"/>
                </a:solidFill>
              </a:rPr>
              <a:pPr algn="ctr">
                <a:lnSpc>
                  <a:spcPct val="110000"/>
                </a:lnSpc>
                <a:spcBef>
                  <a:spcPct val="0"/>
                </a:spcBef>
                <a:buFont typeface="Arial" panose="020B0604020202020204" pitchFamily="34" charset="0"/>
                <a:buChar char="​"/>
              </a:pPr>
              <a:t>-2</a:t>
            </a:fld>
            <a:endParaRPr lang="es-CO" altLang="es-CO" sz="1200" dirty="0">
              <a:solidFill>
                <a:schemeClr val="tx1"/>
              </a:solidFill>
              <a:sym typeface="+mn-lt"/>
            </a:endParaRPr>
          </a:p>
        </p:txBody>
      </p:sp>
      <p:sp>
        <p:nvSpPr>
          <p:cNvPr id="40" name="Text Placeholder 3">
            <a:extLst>
              <a:ext uri="{FF2B5EF4-FFF2-40B4-BE49-F238E27FC236}">
                <a16:creationId xmlns:a16="http://schemas.microsoft.com/office/drawing/2014/main" id="{E73B3BB8-4AF2-4488-A457-5C75D05102EA}"/>
              </a:ext>
            </a:extLst>
          </p:cNvPr>
          <p:cNvSpPr>
            <a:spLocks noGrp="1" noChangeArrowheads="1"/>
          </p:cNvSpPr>
          <p:nvPr>
            <p:custDataLst>
              <p:tags r:id="rId10"/>
            </p:custDataLst>
          </p:nvPr>
        </p:nvSpPr>
        <p:spPr bwMode="gray">
          <a:xfrm>
            <a:off x="3238500" y="4057650"/>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46AA001A-A643-4E88-A981-A59A930493E1}" type="datetime'''''''''''''''''''''''''''''''''''10'''''''''''''''">
              <a:rPr lang="es-CO" altLang="en-US" sz="1200" smtClean="0">
                <a:solidFill>
                  <a:schemeClr val="tx1"/>
                </a:solidFill>
              </a:rPr>
              <a:pPr algn="ctr">
                <a:lnSpc>
                  <a:spcPct val="110000"/>
                </a:lnSpc>
                <a:spcBef>
                  <a:spcPct val="0"/>
                </a:spcBef>
                <a:buFont typeface="Arial" panose="020B0604020202020204" pitchFamily="34" charset="0"/>
                <a:buChar char="​"/>
              </a:pPr>
              <a:t>10</a:t>
            </a:fld>
            <a:endParaRPr lang="es-CO" altLang="es-CO" sz="1200" dirty="0">
              <a:solidFill>
                <a:schemeClr val="tx1"/>
              </a:solidFill>
              <a:sym typeface="+mn-lt"/>
            </a:endParaRPr>
          </a:p>
        </p:txBody>
      </p:sp>
      <p:sp>
        <p:nvSpPr>
          <p:cNvPr id="44" name="Text Placeholder 3">
            <a:extLst>
              <a:ext uri="{FF2B5EF4-FFF2-40B4-BE49-F238E27FC236}">
                <a16:creationId xmlns:a16="http://schemas.microsoft.com/office/drawing/2014/main" id="{BDFFEE79-EB61-450C-8183-05F5A5D23B7E}"/>
              </a:ext>
            </a:extLst>
          </p:cNvPr>
          <p:cNvSpPr>
            <a:spLocks noGrp="1" noChangeArrowheads="1"/>
          </p:cNvSpPr>
          <p:nvPr>
            <p:custDataLst>
              <p:tags r:id="rId11"/>
            </p:custDataLst>
          </p:nvPr>
        </p:nvSpPr>
        <p:spPr bwMode="gray">
          <a:xfrm>
            <a:off x="1441450" y="40576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3060DD28-9D24-47D0-8250-A5AEAEE09EBD}" type="datetime'''''''''''''''''''''''''''''''''''''''2'">
              <a:rPr lang="es-CO" altLang="en-US" sz="1200" smtClean="0">
                <a:solidFill>
                  <a:schemeClr val="tx1"/>
                </a:solidFill>
              </a:rPr>
              <a:pPr algn="ctr">
                <a:lnSpc>
                  <a:spcPct val="110000"/>
                </a:lnSpc>
                <a:spcBef>
                  <a:spcPct val="0"/>
                </a:spcBef>
                <a:buFont typeface="Arial" panose="020B0604020202020204" pitchFamily="34" charset="0"/>
                <a:buChar char="​"/>
              </a:pPr>
              <a:t>2</a:t>
            </a:fld>
            <a:endParaRPr lang="es-CO" altLang="es-CO" sz="1200" dirty="0">
              <a:solidFill>
                <a:schemeClr val="tx1"/>
              </a:solidFill>
              <a:sym typeface="+mn-lt"/>
            </a:endParaRPr>
          </a:p>
        </p:txBody>
      </p:sp>
      <p:sp>
        <p:nvSpPr>
          <p:cNvPr id="46" name="Text Placeholder 3">
            <a:extLst>
              <a:ext uri="{FF2B5EF4-FFF2-40B4-BE49-F238E27FC236}">
                <a16:creationId xmlns:a16="http://schemas.microsoft.com/office/drawing/2014/main" id="{DD31D273-C5F7-4470-AE1E-45F140E3C95E}"/>
              </a:ext>
            </a:extLst>
          </p:cNvPr>
          <p:cNvSpPr>
            <a:spLocks noGrp="1" noChangeArrowheads="1"/>
          </p:cNvSpPr>
          <p:nvPr>
            <p:custDataLst>
              <p:tags r:id="rId12"/>
            </p:custDataLst>
          </p:nvPr>
        </p:nvSpPr>
        <p:spPr bwMode="gray">
          <a:xfrm>
            <a:off x="2360613" y="40576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23FF1CC8-4698-4B24-9327-06AC1F2F9603}" type="datetime'''''''''''''''''''''''''''6'''''''''''''''''''''''''">
              <a:rPr lang="es-CO" altLang="en-US" sz="1200" smtClean="0">
                <a:solidFill>
                  <a:schemeClr val="tx1"/>
                </a:solidFill>
              </a:rPr>
              <a:pPr algn="ctr">
                <a:lnSpc>
                  <a:spcPct val="110000"/>
                </a:lnSpc>
                <a:spcBef>
                  <a:spcPct val="0"/>
                </a:spcBef>
                <a:buFont typeface="Arial" panose="020B0604020202020204" pitchFamily="34" charset="0"/>
                <a:buChar char="​"/>
              </a:pPr>
              <a:t>6</a:t>
            </a:fld>
            <a:endParaRPr lang="es-CO" altLang="es-CO" sz="1200" dirty="0">
              <a:solidFill>
                <a:schemeClr val="tx1"/>
              </a:solidFill>
              <a:sym typeface="+mn-lt"/>
            </a:endParaRPr>
          </a:p>
        </p:txBody>
      </p:sp>
      <p:sp>
        <p:nvSpPr>
          <p:cNvPr id="45" name="Text Placeholder 3">
            <a:extLst>
              <a:ext uri="{FF2B5EF4-FFF2-40B4-BE49-F238E27FC236}">
                <a16:creationId xmlns:a16="http://schemas.microsoft.com/office/drawing/2014/main" id="{A389A961-0D42-4581-A99D-34DBB4FCC6E7}"/>
              </a:ext>
            </a:extLst>
          </p:cNvPr>
          <p:cNvSpPr>
            <a:spLocks noGrp="1" noChangeArrowheads="1"/>
          </p:cNvSpPr>
          <p:nvPr>
            <p:custDataLst>
              <p:tags r:id="rId13"/>
            </p:custDataLst>
          </p:nvPr>
        </p:nvSpPr>
        <p:spPr bwMode="gray">
          <a:xfrm>
            <a:off x="1900238" y="40576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4B1D56D4-A61C-4A8F-BF85-33174381018E}" type="datetime'''''''''''''''''''''''''4'''''''''''''''">
              <a:rPr lang="es-CO" altLang="en-US" sz="1200" smtClean="0">
                <a:solidFill>
                  <a:schemeClr val="tx1"/>
                </a:solidFill>
              </a:rPr>
              <a:pPr algn="ctr">
                <a:lnSpc>
                  <a:spcPct val="110000"/>
                </a:lnSpc>
                <a:spcBef>
                  <a:spcPct val="0"/>
                </a:spcBef>
                <a:buFont typeface="Arial" panose="020B0604020202020204" pitchFamily="34" charset="0"/>
                <a:buChar char="​"/>
              </a:pPr>
              <a:t>4</a:t>
            </a:fld>
            <a:endParaRPr lang="es-CO" altLang="es-CO" sz="1200" dirty="0">
              <a:solidFill>
                <a:schemeClr val="tx1"/>
              </a:solidFill>
              <a:sym typeface="+mn-lt"/>
            </a:endParaRPr>
          </a:p>
        </p:txBody>
      </p:sp>
      <p:sp>
        <p:nvSpPr>
          <p:cNvPr id="47" name="Text Placeholder 3">
            <a:extLst>
              <a:ext uri="{FF2B5EF4-FFF2-40B4-BE49-F238E27FC236}">
                <a16:creationId xmlns:a16="http://schemas.microsoft.com/office/drawing/2014/main" id="{D43D719B-F87C-4FE9-9DB0-97D461C789D7}"/>
              </a:ext>
            </a:extLst>
          </p:cNvPr>
          <p:cNvSpPr>
            <a:spLocks noGrp="1" noChangeArrowheads="1"/>
          </p:cNvSpPr>
          <p:nvPr>
            <p:custDataLst>
              <p:tags r:id="rId14"/>
            </p:custDataLst>
          </p:nvPr>
        </p:nvSpPr>
        <p:spPr bwMode="gray">
          <a:xfrm>
            <a:off x="4157663" y="4057650"/>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36D2CC54-B33A-4458-8499-11383FF2535E}" type="datetime'1''''''''''''''''''''''''4'''''''''''''">
              <a:rPr lang="es-CO" altLang="en-US" sz="1200" smtClean="0">
                <a:solidFill>
                  <a:schemeClr val="tx1"/>
                </a:solidFill>
              </a:rPr>
              <a:pPr algn="ctr">
                <a:lnSpc>
                  <a:spcPct val="110000"/>
                </a:lnSpc>
                <a:spcBef>
                  <a:spcPct val="0"/>
                </a:spcBef>
                <a:buFont typeface="Arial" panose="020B0604020202020204" pitchFamily="34" charset="0"/>
                <a:buChar char="​"/>
              </a:pPr>
              <a:t>14</a:t>
            </a:fld>
            <a:endParaRPr lang="es-CO" altLang="es-CO" sz="1200" dirty="0">
              <a:solidFill>
                <a:schemeClr val="tx1"/>
              </a:solidFill>
              <a:sym typeface="+mn-lt"/>
            </a:endParaRPr>
          </a:p>
        </p:txBody>
      </p:sp>
      <p:sp>
        <p:nvSpPr>
          <p:cNvPr id="49" name="Text Placeholder 3">
            <a:extLst>
              <a:ext uri="{FF2B5EF4-FFF2-40B4-BE49-F238E27FC236}">
                <a16:creationId xmlns:a16="http://schemas.microsoft.com/office/drawing/2014/main" id="{CF03FFC1-4B51-4664-8830-4EAD2ED4F8AB}"/>
              </a:ext>
            </a:extLst>
          </p:cNvPr>
          <p:cNvSpPr>
            <a:spLocks noGrp="1" noChangeArrowheads="1"/>
          </p:cNvSpPr>
          <p:nvPr>
            <p:custDataLst>
              <p:tags r:id="rId15"/>
            </p:custDataLst>
          </p:nvPr>
        </p:nvSpPr>
        <p:spPr bwMode="gray">
          <a:xfrm>
            <a:off x="325438" y="3446463"/>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A04E5E4F-9119-40D1-B2FB-F776EC5F6048}" type="datetime'''''''''''''''''''''''''3'''''''''''''''''''''''''">
              <a:rPr lang="es-CO" altLang="en-US" sz="1200" smtClean="0">
                <a:solidFill>
                  <a:schemeClr val="tx1"/>
                </a:solidFill>
              </a:rPr>
              <a:pPr algn="r">
                <a:lnSpc>
                  <a:spcPct val="110000"/>
                </a:lnSpc>
                <a:spcBef>
                  <a:spcPct val="0"/>
                </a:spcBef>
                <a:buFont typeface="Arial" panose="020B0604020202020204" pitchFamily="34" charset="0"/>
                <a:buChar char="​"/>
              </a:pPr>
              <a:t>3</a:t>
            </a:fld>
            <a:endParaRPr lang="es-CO" altLang="es-CO" sz="1200" dirty="0">
              <a:solidFill>
                <a:schemeClr val="tx1"/>
              </a:solidFill>
              <a:sym typeface="+mn-lt"/>
            </a:endParaRPr>
          </a:p>
        </p:txBody>
      </p:sp>
      <p:sp>
        <p:nvSpPr>
          <p:cNvPr id="50" name="Text Placeholder 3">
            <a:extLst>
              <a:ext uri="{FF2B5EF4-FFF2-40B4-BE49-F238E27FC236}">
                <a16:creationId xmlns:a16="http://schemas.microsoft.com/office/drawing/2014/main" id="{9121DA98-0876-43D3-B775-A58B2814C921}"/>
              </a:ext>
            </a:extLst>
          </p:cNvPr>
          <p:cNvSpPr>
            <a:spLocks noGrp="1" noChangeArrowheads="1"/>
          </p:cNvSpPr>
          <p:nvPr>
            <p:custDataLst>
              <p:tags r:id="rId16"/>
            </p:custDataLst>
          </p:nvPr>
        </p:nvSpPr>
        <p:spPr bwMode="gray">
          <a:xfrm>
            <a:off x="325438" y="30289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B1714F32-37A8-4EBD-AEF9-D9B7A00BE386}" type="datetime'''6'''''''''''''''''''''''''''''''''''''''''''">
              <a:rPr lang="es-CO" altLang="en-US" sz="1200" smtClean="0">
                <a:solidFill>
                  <a:schemeClr val="tx1"/>
                </a:solidFill>
              </a:rPr>
              <a:pPr algn="r">
                <a:lnSpc>
                  <a:spcPct val="110000"/>
                </a:lnSpc>
                <a:spcBef>
                  <a:spcPct val="0"/>
                </a:spcBef>
                <a:buFont typeface="Arial" panose="020B0604020202020204" pitchFamily="34" charset="0"/>
                <a:buChar char="​"/>
              </a:pPr>
              <a:t>6</a:t>
            </a:fld>
            <a:endParaRPr lang="es-CO" altLang="es-CO" sz="1200" dirty="0">
              <a:solidFill>
                <a:schemeClr val="tx1"/>
              </a:solidFill>
              <a:sym typeface="+mn-lt"/>
            </a:endParaRPr>
          </a:p>
        </p:txBody>
      </p:sp>
      <p:sp>
        <p:nvSpPr>
          <p:cNvPr id="51" name="Text Placeholder 3">
            <a:extLst>
              <a:ext uri="{FF2B5EF4-FFF2-40B4-BE49-F238E27FC236}">
                <a16:creationId xmlns:a16="http://schemas.microsoft.com/office/drawing/2014/main" id="{A178E9D3-6C59-43A1-9DF6-7942EE9B04E0}"/>
              </a:ext>
            </a:extLst>
          </p:cNvPr>
          <p:cNvSpPr>
            <a:spLocks noGrp="1" noChangeArrowheads="1"/>
          </p:cNvSpPr>
          <p:nvPr>
            <p:custDataLst>
              <p:tags r:id="rId17"/>
            </p:custDataLst>
          </p:nvPr>
        </p:nvSpPr>
        <p:spPr bwMode="gray">
          <a:xfrm>
            <a:off x="325438" y="260985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7C19C603-BE37-4680-8290-2514DB63D39A}" type="datetime'''9'''''''''''''''''''''''''''''''''''''''">
              <a:rPr lang="es-CO" altLang="en-US" sz="1200" smtClean="0">
                <a:solidFill>
                  <a:schemeClr val="tx1"/>
                </a:solidFill>
              </a:rPr>
              <a:pPr algn="r">
                <a:lnSpc>
                  <a:spcPct val="110000"/>
                </a:lnSpc>
                <a:spcBef>
                  <a:spcPct val="0"/>
                </a:spcBef>
                <a:buFont typeface="Arial" panose="020B0604020202020204" pitchFamily="34" charset="0"/>
                <a:buChar char="​"/>
              </a:pPr>
              <a:t>9</a:t>
            </a:fld>
            <a:endParaRPr lang="es-CO" altLang="es-CO" sz="1200" dirty="0">
              <a:solidFill>
                <a:schemeClr val="tx1"/>
              </a:solidFill>
              <a:sym typeface="+mn-lt"/>
            </a:endParaRPr>
          </a:p>
        </p:txBody>
      </p:sp>
      <p:sp>
        <p:nvSpPr>
          <p:cNvPr id="52" name="Text Placeholder 3">
            <a:extLst>
              <a:ext uri="{FF2B5EF4-FFF2-40B4-BE49-F238E27FC236}">
                <a16:creationId xmlns:a16="http://schemas.microsoft.com/office/drawing/2014/main" id="{40320CD4-D960-4765-BD88-CD5FB7CC128A}"/>
              </a:ext>
            </a:extLst>
          </p:cNvPr>
          <p:cNvSpPr>
            <a:spLocks noGrp="1" noChangeArrowheads="1"/>
          </p:cNvSpPr>
          <p:nvPr>
            <p:custDataLst>
              <p:tags r:id="rId18"/>
            </p:custDataLst>
          </p:nvPr>
        </p:nvSpPr>
        <p:spPr bwMode="gray">
          <a:xfrm>
            <a:off x="241300" y="2192338"/>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9C9E6D9A-7DC0-4FCA-8827-0B19F7C91561}" type="datetime'''''''''''''''''''''12'''''''''''''''''''''''''''">
              <a:rPr lang="es-CO" altLang="en-US" sz="1200" smtClean="0">
                <a:solidFill>
                  <a:schemeClr val="tx1"/>
                </a:solidFill>
              </a:rPr>
              <a:pPr algn="r">
                <a:lnSpc>
                  <a:spcPct val="110000"/>
                </a:lnSpc>
                <a:spcBef>
                  <a:spcPct val="0"/>
                </a:spcBef>
                <a:buFont typeface="Arial" panose="020B0604020202020204" pitchFamily="34" charset="0"/>
                <a:buChar char="​"/>
              </a:pPr>
              <a:t>12</a:t>
            </a:fld>
            <a:endParaRPr lang="es-CO" altLang="es-CO" sz="1200" dirty="0">
              <a:solidFill>
                <a:schemeClr val="tx1"/>
              </a:solidFill>
              <a:sym typeface="+mn-lt"/>
            </a:endParaRPr>
          </a:p>
        </p:txBody>
      </p:sp>
      <p:sp>
        <p:nvSpPr>
          <p:cNvPr id="53" name="Text Placeholder 3">
            <a:extLst>
              <a:ext uri="{FF2B5EF4-FFF2-40B4-BE49-F238E27FC236}">
                <a16:creationId xmlns:a16="http://schemas.microsoft.com/office/drawing/2014/main" id="{170CB31F-AE6F-4503-B8AE-496905482461}"/>
              </a:ext>
            </a:extLst>
          </p:cNvPr>
          <p:cNvSpPr>
            <a:spLocks noGrp="1" noChangeArrowheads="1"/>
          </p:cNvSpPr>
          <p:nvPr>
            <p:custDataLst>
              <p:tags r:id="rId19"/>
            </p:custDataLst>
          </p:nvPr>
        </p:nvSpPr>
        <p:spPr bwMode="gray">
          <a:xfrm>
            <a:off x="241300" y="1773238"/>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8CEB1C90-C697-4471-BAE3-F8B1EE152D39}" type="datetime'''''''''''1''''''''''''''''5'''''''''''''''''''''''''">
              <a:rPr lang="es-CO" altLang="en-US" sz="1200" smtClean="0">
                <a:solidFill>
                  <a:schemeClr val="tx1"/>
                </a:solidFill>
              </a:rPr>
              <a:pPr algn="r">
                <a:lnSpc>
                  <a:spcPct val="110000"/>
                </a:lnSpc>
                <a:spcBef>
                  <a:spcPct val="0"/>
                </a:spcBef>
                <a:buFont typeface="Arial" panose="020B0604020202020204" pitchFamily="34" charset="0"/>
                <a:buChar char="​"/>
              </a:pPr>
              <a:t>15</a:t>
            </a:fld>
            <a:endParaRPr lang="es-CO" altLang="es-CO" sz="1200" dirty="0">
              <a:solidFill>
                <a:schemeClr val="tx1"/>
              </a:solidFill>
              <a:sym typeface="+mn-lt"/>
            </a:endParaRPr>
          </a:p>
        </p:txBody>
      </p:sp>
      <p:sp>
        <p:nvSpPr>
          <p:cNvPr id="59" name="Text Placeholder 3">
            <a:extLst>
              <a:ext uri="{FF2B5EF4-FFF2-40B4-BE49-F238E27FC236}">
                <a16:creationId xmlns:a16="http://schemas.microsoft.com/office/drawing/2014/main" id="{42B8B10B-9621-4CE9-B5C5-A00D924A7709}"/>
              </a:ext>
            </a:extLst>
          </p:cNvPr>
          <p:cNvSpPr>
            <a:spLocks noGrp="1" noChangeArrowheads="1"/>
          </p:cNvSpPr>
          <p:nvPr>
            <p:custDataLst>
              <p:tags r:id="rId20"/>
            </p:custDataLst>
          </p:nvPr>
        </p:nvSpPr>
        <p:spPr bwMode="gray">
          <a:xfrm>
            <a:off x="3705225" y="2043113"/>
            <a:ext cx="381000" cy="20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225" tIns="0" rIns="22225"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C41F3AE8-7385-4E4D-8F8C-D99FBB7E4B5E}" type="datetime'''''''''''''''''''''''''2''''01''''''''''''8'''''">
              <a:rPr lang="es-CO" altLang="en-US" sz="1200" smtClean="0">
                <a:solidFill>
                  <a:schemeClr val="tx1"/>
                </a:solidFill>
              </a:rPr>
              <a:pPr>
                <a:lnSpc>
                  <a:spcPct val="110000"/>
                </a:lnSpc>
                <a:spcBef>
                  <a:spcPct val="0"/>
                </a:spcBef>
                <a:buFont typeface="Arial" panose="020B0604020202020204" pitchFamily="34" charset="0"/>
                <a:buChar char="​"/>
              </a:pPr>
              <a:t>2018</a:t>
            </a:fld>
            <a:endParaRPr lang="es-CO" altLang="es-CO" sz="1200" dirty="0">
              <a:solidFill>
                <a:schemeClr val="tx1"/>
              </a:solidFill>
              <a:sym typeface="+mn-lt"/>
            </a:endParaRPr>
          </a:p>
        </p:txBody>
      </p:sp>
      <p:sp>
        <p:nvSpPr>
          <p:cNvPr id="57" name="Text Placeholder 3">
            <a:extLst>
              <a:ext uri="{FF2B5EF4-FFF2-40B4-BE49-F238E27FC236}">
                <a16:creationId xmlns:a16="http://schemas.microsoft.com/office/drawing/2014/main" id="{076D550E-2669-44B9-B3FC-9F023576C9A6}"/>
              </a:ext>
            </a:extLst>
          </p:cNvPr>
          <p:cNvSpPr>
            <a:spLocks noGrp="1" noChangeArrowheads="1"/>
          </p:cNvSpPr>
          <p:nvPr>
            <p:custDataLst>
              <p:tags r:id="rId21"/>
            </p:custDataLst>
          </p:nvPr>
        </p:nvSpPr>
        <p:spPr bwMode="gray">
          <a:xfrm>
            <a:off x="2235200" y="3494088"/>
            <a:ext cx="381000" cy="20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225" tIns="0" rIns="22225"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70D7140C-F1A9-4901-BD1F-DEA17169AF18}" type="datetime'''''''''''''''''2''''''''''0''''''16'''''''''''''''">
              <a:rPr lang="es-CO" altLang="en-US" sz="1200" smtClean="0">
                <a:solidFill>
                  <a:schemeClr val="tx1"/>
                </a:solidFill>
              </a:rPr>
              <a:pPr>
                <a:lnSpc>
                  <a:spcPct val="110000"/>
                </a:lnSpc>
                <a:spcBef>
                  <a:spcPct val="0"/>
                </a:spcBef>
                <a:buFont typeface="Arial" panose="020B0604020202020204" pitchFamily="34" charset="0"/>
                <a:buChar char="​"/>
              </a:pPr>
              <a:t>2016</a:t>
            </a:fld>
            <a:endParaRPr lang="es-CO" altLang="es-CO" sz="1200" dirty="0">
              <a:solidFill>
                <a:schemeClr val="tx1"/>
              </a:solidFill>
              <a:sym typeface="+mn-lt"/>
            </a:endParaRPr>
          </a:p>
        </p:txBody>
      </p:sp>
      <p:sp>
        <p:nvSpPr>
          <p:cNvPr id="54" name="Text Placeholder 3">
            <a:extLst>
              <a:ext uri="{FF2B5EF4-FFF2-40B4-BE49-F238E27FC236}">
                <a16:creationId xmlns:a16="http://schemas.microsoft.com/office/drawing/2014/main" id="{088F6105-A6A7-4E5C-B1A6-8E2EE29D9A8C}"/>
              </a:ext>
            </a:extLst>
          </p:cNvPr>
          <p:cNvSpPr>
            <a:spLocks noGrp="1" noChangeArrowheads="1"/>
          </p:cNvSpPr>
          <p:nvPr>
            <p:custDataLst>
              <p:tags r:id="rId22"/>
            </p:custDataLst>
          </p:nvPr>
        </p:nvSpPr>
        <p:spPr bwMode="auto">
          <a:xfrm>
            <a:off x="1198563" y="4381500"/>
            <a:ext cx="2406650"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eaLnBrk="1" hangingPunct="1">
              <a:lnSpc>
                <a:spcPct val="110000"/>
              </a:lnSpc>
              <a:spcBef>
                <a:spcPct val="0"/>
              </a:spcBef>
              <a:buFont typeface="Arial" panose="020B0604020202020204" pitchFamily="34" charset="0"/>
              <a:buChar char="​"/>
            </a:pPr>
            <a:r>
              <a:rPr lang="es-CO" altLang="en-US" sz="1200" dirty="0">
                <a:solidFill>
                  <a:schemeClr val="tx1"/>
                </a:solidFill>
                <a:sym typeface="Trebuchet MS" panose="020B0603020202020204" pitchFamily="34" charset="0"/>
              </a:rPr>
              <a:t>Flujo de Caja Libre Anual (COP$ B)</a:t>
            </a:r>
            <a:endParaRPr lang="es-CO" altLang="es-CO" sz="1200" dirty="0">
              <a:solidFill>
                <a:schemeClr val="tx1"/>
              </a:solidFill>
              <a:sym typeface="+mn-lt"/>
            </a:endParaRPr>
          </a:p>
        </p:txBody>
      </p:sp>
      <p:sp>
        <p:nvSpPr>
          <p:cNvPr id="55" name="Text Placeholder 3">
            <a:extLst>
              <a:ext uri="{FF2B5EF4-FFF2-40B4-BE49-F238E27FC236}">
                <a16:creationId xmlns:a16="http://schemas.microsoft.com/office/drawing/2014/main" id="{96D08942-B98A-48E5-B9CB-07AED4B61851}"/>
              </a:ext>
            </a:extLst>
          </p:cNvPr>
          <p:cNvSpPr>
            <a:spLocks noGrp="1"/>
          </p:cNvSpPr>
          <p:nvPr>
            <p:custDataLst>
              <p:tags r:id="rId23"/>
            </p:custDataLst>
          </p:nvPr>
        </p:nvSpPr>
        <p:spPr bwMode="auto">
          <a:xfrm>
            <a:off x="139700" y="1449388"/>
            <a:ext cx="846138"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wrap="none" lIns="0" tIns="0" rIns="0" bIns="0" anchor="b"/>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defRPr/>
            </a:pPr>
            <a:fld id="{46A1CCA3-BE39-4EED-8168-11400FAFA20E}" type="datetime'R''''''''''''o''''''a''c''e'''''''''''' ''''''(''''''''%'')'">
              <a:rPr lang="es-CO" altLang="en-US" b="1" smtClean="0">
                <a:latin typeface="Arial Black" panose="020B0A04020102020204" pitchFamily="34" charset="0"/>
                <a:sym typeface="Arial Black" panose="020B0A04020102020204" pitchFamily="34" charset="0"/>
              </a:rPr>
              <a:pPr algn="ctr">
                <a:spcBef>
                  <a:spcPct val="0"/>
                </a:spcBef>
                <a:spcAft>
                  <a:spcPct val="0"/>
                </a:spcAft>
                <a:defRPr/>
              </a:pPr>
              <a:t>Roace (%)</a:t>
            </a:fld>
            <a:endParaRPr lang="es-CO" b="1" dirty="0">
              <a:latin typeface="Arial Black" panose="020B0A04020102020204" pitchFamily="34" charset="0"/>
              <a:cs typeface="Arial Black" panose="020B0604020202020204" pitchFamily="34" charset="0"/>
              <a:sym typeface="Arial Black" panose="020B0A04020102020204" pitchFamily="34" charset="0"/>
            </a:endParaRPr>
          </a:p>
        </p:txBody>
      </p:sp>
      <p:sp>
        <p:nvSpPr>
          <p:cNvPr id="56" name="Text Placeholder 3">
            <a:extLst>
              <a:ext uri="{FF2B5EF4-FFF2-40B4-BE49-F238E27FC236}">
                <a16:creationId xmlns:a16="http://schemas.microsoft.com/office/drawing/2014/main" id="{FB6A1B94-8A03-4BC5-A925-56561821A213}"/>
              </a:ext>
            </a:extLst>
          </p:cNvPr>
          <p:cNvSpPr>
            <a:spLocks noGrp="1" noChangeArrowheads="1"/>
          </p:cNvSpPr>
          <p:nvPr>
            <p:custDataLst>
              <p:tags r:id="rId24"/>
            </p:custDataLst>
          </p:nvPr>
        </p:nvSpPr>
        <p:spPr bwMode="gray">
          <a:xfrm>
            <a:off x="877888" y="3605213"/>
            <a:ext cx="381000" cy="20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225" tIns="0" rIns="22225"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91D059E0-3AE2-434A-AE86-1039902C766A}" type="datetime'''''''''''''''''''''''''''''''''2''''0''''''1''''5'''''">
              <a:rPr lang="es-CO" altLang="en-US" sz="1200" smtClean="0">
                <a:solidFill>
                  <a:schemeClr val="tx1"/>
                </a:solidFill>
              </a:rPr>
              <a:pPr>
                <a:lnSpc>
                  <a:spcPct val="110000"/>
                </a:lnSpc>
                <a:spcBef>
                  <a:spcPct val="0"/>
                </a:spcBef>
                <a:buFont typeface="Arial" panose="020B0604020202020204" pitchFamily="34" charset="0"/>
                <a:buChar char="​"/>
              </a:pPr>
              <a:t>2015</a:t>
            </a:fld>
            <a:endParaRPr lang="es-CO" altLang="es-CO" sz="1200" dirty="0">
              <a:solidFill>
                <a:schemeClr val="tx1"/>
              </a:solidFill>
              <a:sym typeface="+mn-lt"/>
            </a:endParaRPr>
          </a:p>
        </p:txBody>
      </p:sp>
      <p:sp>
        <p:nvSpPr>
          <p:cNvPr id="58" name="Text Placeholder 3">
            <a:extLst>
              <a:ext uri="{FF2B5EF4-FFF2-40B4-BE49-F238E27FC236}">
                <a16:creationId xmlns:a16="http://schemas.microsoft.com/office/drawing/2014/main" id="{682EE6F6-2B0E-4DE5-8448-6A9FA1ADA698}"/>
              </a:ext>
            </a:extLst>
          </p:cNvPr>
          <p:cNvSpPr>
            <a:spLocks noGrp="1" noChangeArrowheads="1"/>
          </p:cNvSpPr>
          <p:nvPr>
            <p:custDataLst>
              <p:tags r:id="rId25"/>
            </p:custDataLst>
          </p:nvPr>
        </p:nvSpPr>
        <p:spPr bwMode="gray">
          <a:xfrm>
            <a:off x="3706813" y="2879725"/>
            <a:ext cx="381000" cy="20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225" tIns="0" rIns="22225"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66A7F328-6B90-4724-BBEC-F0541F732637}" type="datetime'''''''2''''''''''''''''''0''''''''''''''''''''''''17'''''">
              <a:rPr lang="es-CO" altLang="en-US" sz="1200" smtClean="0">
                <a:solidFill>
                  <a:schemeClr val="tx1"/>
                </a:solidFill>
              </a:rPr>
              <a:pPr>
                <a:lnSpc>
                  <a:spcPct val="110000"/>
                </a:lnSpc>
                <a:spcBef>
                  <a:spcPct val="0"/>
                </a:spcBef>
                <a:buFont typeface="Arial" panose="020B0604020202020204" pitchFamily="34" charset="0"/>
                <a:buChar char="​"/>
              </a:pPr>
              <a:t>2017</a:t>
            </a:fld>
            <a:endParaRPr lang="es-CO" altLang="es-CO" sz="1200" dirty="0">
              <a:solidFill>
                <a:schemeClr val="tx1"/>
              </a:solidFill>
              <a:sym typeface="+mn-lt"/>
            </a:endParaRPr>
          </a:p>
        </p:txBody>
      </p:sp>
      <p:graphicFrame>
        <p:nvGraphicFramePr>
          <p:cNvPr id="90" name="Chart 3">
            <a:extLst>
              <a:ext uri="{FF2B5EF4-FFF2-40B4-BE49-F238E27FC236}">
                <a16:creationId xmlns:a16="http://schemas.microsoft.com/office/drawing/2014/main" id="{19B0A9DE-C419-4093-9003-BACA742F80E3}"/>
              </a:ext>
            </a:extLst>
          </p:cNvPr>
          <p:cNvGraphicFramePr/>
          <p:nvPr>
            <p:custDataLst>
              <p:tags r:id="rId26"/>
            </p:custDataLst>
            <p:extLst>
              <p:ext uri="{D42A27DB-BD31-4B8C-83A1-F6EECF244321}">
                <p14:modId xmlns:p14="http://schemas.microsoft.com/office/powerpoint/2010/main" val="2532239401"/>
              </p:ext>
            </p:extLst>
          </p:nvPr>
        </p:nvGraphicFramePr>
        <p:xfrm>
          <a:off x="5002213" y="1795463"/>
          <a:ext cx="3868737" cy="2257425"/>
        </p:xfrm>
        <a:graphic>
          <a:graphicData uri="http://schemas.openxmlformats.org/drawingml/2006/chart">
            <c:chart xmlns:c="http://schemas.openxmlformats.org/drawingml/2006/chart" xmlns:r="http://schemas.openxmlformats.org/officeDocument/2006/relationships" r:id="rId59"/>
          </a:graphicData>
        </a:graphic>
      </p:graphicFrame>
      <p:sp>
        <p:nvSpPr>
          <p:cNvPr id="66" name="Text Placeholder 3">
            <a:extLst>
              <a:ext uri="{FF2B5EF4-FFF2-40B4-BE49-F238E27FC236}">
                <a16:creationId xmlns:a16="http://schemas.microsoft.com/office/drawing/2014/main" id="{793921CF-6198-437B-9C2B-3CA2F50BD01C}"/>
              </a:ext>
            </a:extLst>
          </p:cNvPr>
          <p:cNvSpPr>
            <a:spLocks noGrp="1" noChangeArrowheads="1"/>
          </p:cNvSpPr>
          <p:nvPr>
            <p:custDataLst>
              <p:tags r:id="rId27"/>
            </p:custDataLst>
          </p:nvPr>
        </p:nvSpPr>
        <p:spPr bwMode="gray">
          <a:xfrm>
            <a:off x="4975225" y="4057650"/>
            <a:ext cx="2190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91F29C75-C14D-4F20-A637-306887EDA28E}" type="datetime'''-''''''''40'">
              <a:rPr lang="es-CO" altLang="en-US" sz="1200" smtClean="0">
                <a:solidFill>
                  <a:schemeClr val="tx1"/>
                </a:solidFill>
              </a:rPr>
              <a:pPr algn="ctr">
                <a:lnSpc>
                  <a:spcPct val="110000"/>
                </a:lnSpc>
                <a:spcBef>
                  <a:spcPct val="0"/>
                </a:spcBef>
                <a:buFont typeface="Arial" panose="020B0604020202020204" pitchFamily="34" charset="0"/>
                <a:buChar char="​"/>
              </a:pPr>
              <a:t>-40</a:t>
            </a:fld>
            <a:endParaRPr lang="es-CO" altLang="es-CO" sz="1200" dirty="0">
              <a:solidFill>
                <a:schemeClr val="tx1"/>
              </a:solidFill>
              <a:sym typeface="+mn-lt"/>
            </a:endParaRPr>
          </a:p>
        </p:txBody>
      </p:sp>
      <p:sp>
        <p:nvSpPr>
          <p:cNvPr id="69" name="Text Placeholder 3">
            <a:extLst>
              <a:ext uri="{FF2B5EF4-FFF2-40B4-BE49-F238E27FC236}">
                <a16:creationId xmlns:a16="http://schemas.microsoft.com/office/drawing/2014/main" id="{E17A02FD-224E-4069-AD5F-9AD7D6BC6AA2}"/>
              </a:ext>
            </a:extLst>
          </p:cNvPr>
          <p:cNvSpPr>
            <a:spLocks noGrp="1" noChangeArrowheads="1"/>
          </p:cNvSpPr>
          <p:nvPr>
            <p:custDataLst>
              <p:tags r:id="rId28"/>
            </p:custDataLst>
          </p:nvPr>
        </p:nvSpPr>
        <p:spPr bwMode="gray">
          <a:xfrm>
            <a:off x="8199438" y="4057650"/>
            <a:ext cx="252413"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45280A81-F12C-4C83-8F1E-038C5FE36078}" type="datetime'''24''''''''''''''''''''''''''''0'''''''''''''''''''''''">
              <a:rPr lang="es-CO" altLang="en-US" sz="1200" smtClean="0">
                <a:solidFill>
                  <a:schemeClr val="tx1"/>
                </a:solidFill>
              </a:rPr>
              <a:pPr algn="ctr">
                <a:lnSpc>
                  <a:spcPct val="110000"/>
                </a:lnSpc>
                <a:spcBef>
                  <a:spcPct val="0"/>
                </a:spcBef>
                <a:buFont typeface="Arial" panose="020B0604020202020204" pitchFamily="34" charset="0"/>
                <a:buChar char="​"/>
              </a:pPr>
              <a:t>240</a:t>
            </a:fld>
            <a:endParaRPr lang="es-CO" altLang="es-CO" sz="1200" dirty="0">
              <a:solidFill>
                <a:schemeClr val="tx1"/>
              </a:solidFill>
              <a:sym typeface="+mn-lt"/>
            </a:endParaRPr>
          </a:p>
        </p:txBody>
      </p:sp>
      <p:sp>
        <p:nvSpPr>
          <p:cNvPr id="62" name="Text Placeholder 3">
            <a:extLst>
              <a:ext uri="{FF2B5EF4-FFF2-40B4-BE49-F238E27FC236}">
                <a16:creationId xmlns:a16="http://schemas.microsoft.com/office/drawing/2014/main" id="{E7B5E354-CED1-4AE1-BDEF-DBEA58B126B0}"/>
              </a:ext>
            </a:extLst>
          </p:cNvPr>
          <p:cNvSpPr>
            <a:spLocks noGrp="1" noChangeArrowheads="1"/>
          </p:cNvSpPr>
          <p:nvPr>
            <p:custDataLst>
              <p:tags r:id="rId29"/>
            </p:custDataLst>
          </p:nvPr>
        </p:nvSpPr>
        <p:spPr bwMode="gray">
          <a:xfrm>
            <a:off x="6811963" y="4057650"/>
            <a:ext cx="252413"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A2F56098-9C3E-4CAE-B6E5-E719229DD93B}" type="datetime'''''''''1''''''''''''''''''''''''''''''''''''20'''''''''''''''">
              <a:rPr lang="es-CO" altLang="en-US" sz="1200" smtClean="0">
                <a:solidFill>
                  <a:schemeClr val="tx1"/>
                </a:solidFill>
              </a:rPr>
              <a:pPr algn="ctr">
                <a:lnSpc>
                  <a:spcPct val="110000"/>
                </a:lnSpc>
                <a:spcBef>
                  <a:spcPct val="0"/>
                </a:spcBef>
                <a:buFont typeface="Arial" panose="020B0604020202020204" pitchFamily="34" charset="0"/>
                <a:buChar char="​"/>
              </a:pPr>
              <a:t>120</a:t>
            </a:fld>
            <a:endParaRPr lang="es-CO" altLang="es-CO" sz="1200" dirty="0">
              <a:solidFill>
                <a:schemeClr val="tx1"/>
              </a:solidFill>
              <a:sym typeface="+mn-lt"/>
            </a:endParaRPr>
          </a:p>
        </p:txBody>
      </p:sp>
      <p:sp>
        <p:nvSpPr>
          <p:cNvPr id="67" name="Text Placeholder 3">
            <a:extLst>
              <a:ext uri="{FF2B5EF4-FFF2-40B4-BE49-F238E27FC236}">
                <a16:creationId xmlns:a16="http://schemas.microsoft.com/office/drawing/2014/main" id="{61E6058A-24BF-4B1F-AC59-B3BDF31CC6B5}"/>
              </a:ext>
            </a:extLst>
          </p:cNvPr>
          <p:cNvSpPr>
            <a:spLocks noGrp="1" noChangeArrowheads="1"/>
          </p:cNvSpPr>
          <p:nvPr>
            <p:custDataLst>
              <p:tags r:id="rId30"/>
            </p:custDataLst>
          </p:nvPr>
        </p:nvSpPr>
        <p:spPr bwMode="gray">
          <a:xfrm>
            <a:off x="5926138" y="4057650"/>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0D309454-2D06-4E30-A34B-368B2B2E2870}" type="datetime'4''''''''''''''0'">
              <a:rPr lang="es-CO" altLang="en-US" sz="1200" smtClean="0">
                <a:solidFill>
                  <a:schemeClr val="tx1"/>
                </a:solidFill>
              </a:rPr>
              <a:pPr algn="ctr">
                <a:lnSpc>
                  <a:spcPct val="110000"/>
                </a:lnSpc>
                <a:spcBef>
                  <a:spcPct val="0"/>
                </a:spcBef>
                <a:buFont typeface="Arial" panose="020B0604020202020204" pitchFamily="34" charset="0"/>
                <a:buChar char="​"/>
              </a:pPr>
              <a:t>40</a:t>
            </a:fld>
            <a:endParaRPr lang="es-CO" altLang="es-CO" sz="1200" dirty="0">
              <a:solidFill>
                <a:schemeClr val="tx1"/>
              </a:solidFill>
              <a:sym typeface="+mn-lt"/>
            </a:endParaRPr>
          </a:p>
        </p:txBody>
      </p:sp>
      <p:sp>
        <p:nvSpPr>
          <p:cNvPr id="78" name="Text Placeholder 3">
            <a:extLst>
              <a:ext uri="{FF2B5EF4-FFF2-40B4-BE49-F238E27FC236}">
                <a16:creationId xmlns:a16="http://schemas.microsoft.com/office/drawing/2014/main" id="{2CD3A62F-7C63-46FB-85D0-899FFEA79D64}"/>
              </a:ext>
            </a:extLst>
          </p:cNvPr>
          <p:cNvSpPr>
            <a:spLocks noGrp="1" noChangeArrowheads="1"/>
          </p:cNvSpPr>
          <p:nvPr>
            <p:custDataLst>
              <p:tags r:id="rId31"/>
            </p:custDataLst>
          </p:nvPr>
        </p:nvSpPr>
        <p:spPr bwMode="gray">
          <a:xfrm>
            <a:off x="4764088" y="1773238"/>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107E4C4E-D3CA-441E-8E8A-0E2E3ABC3C71}" type="datetime'''''''''1''''''''''''''''''''''''''''''4'">
              <a:rPr lang="es-CO" altLang="en-US" sz="1200" smtClean="0">
                <a:solidFill>
                  <a:schemeClr val="tx1"/>
                </a:solidFill>
              </a:rPr>
              <a:pPr algn="r">
                <a:lnSpc>
                  <a:spcPct val="110000"/>
                </a:lnSpc>
                <a:spcBef>
                  <a:spcPct val="0"/>
                </a:spcBef>
                <a:buFont typeface="Arial" panose="020B0604020202020204" pitchFamily="34" charset="0"/>
                <a:buChar char="​"/>
              </a:pPr>
              <a:t>14</a:t>
            </a:fld>
            <a:endParaRPr lang="es-CO" altLang="es-CO" sz="1200" dirty="0">
              <a:solidFill>
                <a:schemeClr val="tx1"/>
              </a:solidFill>
              <a:sym typeface="+mn-lt"/>
            </a:endParaRPr>
          </a:p>
        </p:txBody>
      </p:sp>
      <p:sp>
        <p:nvSpPr>
          <p:cNvPr id="64" name="Text Placeholder 3">
            <a:extLst>
              <a:ext uri="{FF2B5EF4-FFF2-40B4-BE49-F238E27FC236}">
                <a16:creationId xmlns:a16="http://schemas.microsoft.com/office/drawing/2014/main" id="{6A12060B-3934-427F-AA0E-A1E249D288DD}"/>
              </a:ext>
            </a:extLst>
          </p:cNvPr>
          <p:cNvSpPr>
            <a:spLocks noGrp="1" noChangeArrowheads="1"/>
          </p:cNvSpPr>
          <p:nvPr>
            <p:custDataLst>
              <p:tags r:id="rId32"/>
            </p:custDataLst>
          </p:nvPr>
        </p:nvSpPr>
        <p:spPr bwMode="gray">
          <a:xfrm>
            <a:off x="5507038" y="4084638"/>
            <a:ext cx="84138" cy="165100"/>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spcBef>
                <a:spcPct val="0"/>
              </a:spcBef>
              <a:buFont typeface="Arial" panose="020B0604020202020204" pitchFamily="34" charset="0"/>
              <a:buChar char="​"/>
            </a:pPr>
            <a:fld id="{6C160143-AE20-4DB4-9981-BD815F9E7083}" type="datetime'''''''''''''''0'''">
              <a:rPr lang="es-CO" altLang="en-US" sz="1200" smtClean="0">
                <a:solidFill>
                  <a:schemeClr val="tx1"/>
                </a:solidFill>
              </a:rPr>
              <a:pPr algn="ctr">
                <a:spcBef>
                  <a:spcPct val="0"/>
                </a:spcBef>
                <a:buFont typeface="Arial" panose="020B0604020202020204" pitchFamily="34" charset="0"/>
                <a:buChar char="​"/>
              </a:pPr>
              <a:t>0</a:t>
            </a:fld>
            <a:endParaRPr lang="es-CO" altLang="es-CO" sz="1200" dirty="0">
              <a:solidFill>
                <a:schemeClr val="tx1"/>
              </a:solidFill>
              <a:sym typeface="+mn-lt"/>
            </a:endParaRPr>
          </a:p>
        </p:txBody>
      </p:sp>
      <p:sp>
        <p:nvSpPr>
          <p:cNvPr id="70" name="Text Placeholder 3">
            <a:extLst>
              <a:ext uri="{FF2B5EF4-FFF2-40B4-BE49-F238E27FC236}">
                <a16:creationId xmlns:a16="http://schemas.microsoft.com/office/drawing/2014/main" id="{6A15D34C-4540-47BB-A8CC-27A02B1B9093}"/>
              </a:ext>
            </a:extLst>
          </p:cNvPr>
          <p:cNvSpPr>
            <a:spLocks noGrp="1" noChangeArrowheads="1"/>
          </p:cNvSpPr>
          <p:nvPr>
            <p:custDataLst>
              <p:tags r:id="rId33"/>
            </p:custDataLst>
          </p:nvPr>
        </p:nvSpPr>
        <p:spPr bwMode="gray">
          <a:xfrm>
            <a:off x="8662988" y="4057650"/>
            <a:ext cx="252413"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5D3A9E8F-0A09-41DF-B3BE-50CE9126102F}" type="datetime'2''''8''''''''''''''''0'''''''''''''''''''''">
              <a:rPr lang="es-CO" altLang="en-US" sz="1200" smtClean="0">
                <a:solidFill>
                  <a:schemeClr val="tx1"/>
                </a:solidFill>
              </a:rPr>
              <a:pPr algn="ctr">
                <a:lnSpc>
                  <a:spcPct val="110000"/>
                </a:lnSpc>
                <a:spcBef>
                  <a:spcPct val="0"/>
                </a:spcBef>
                <a:buFont typeface="Arial" panose="020B0604020202020204" pitchFamily="34" charset="0"/>
                <a:buChar char="​"/>
              </a:pPr>
              <a:t>280</a:t>
            </a:fld>
            <a:endParaRPr lang="es-CO" altLang="es-CO" sz="1200" dirty="0">
              <a:solidFill>
                <a:schemeClr val="tx1"/>
              </a:solidFill>
              <a:sym typeface="+mn-lt"/>
            </a:endParaRPr>
          </a:p>
        </p:txBody>
      </p:sp>
      <p:sp>
        <p:nvSpPr>
          <p:cNvPr id="61" name="Text Placeholder 3">
            <a:extLst>
              <a:ext uri="{FF2B5EF4-FFF2-40B4-BE49-F238E27FC236}">
                <a16:creationId xmlns:a16="http://schemas.microsoft.com/office/drawing/2014/main" id="{6FD5189D-0020-41B5-909D-FFC643B84601}"/>
              </a:ext>
            </a:extLst>
          </p:cNvPr>
          <p:cNvSpPr>
            <a:spLocks noGrp="1" noChangeArrowheads="1"/>
          </p:cNvSpPr>
          <p:nvPr>
            <p:custDataLst>
              <p:tags r:id="rId34"/>
            </p:custDataLst>
          </p:nvPr>
        </p:nvSpPr>
        <p:spPr bwMode="gray">
          <a:xfrm>
            <a:off x="7737475" y="4057650"/>
            <a:ext cx="252413"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178C298C-31E0-432B-88CA-8D68A19EDF67}" type="datetime'''''''''''''2''''''''''''''''''''''''''0''''''''''''''''''0'">
              <a:rPr lang="es-CO" altLang="en-US" sz="1200" smtClean="0">
                <a:solidFill>
                  <a:schemeClr val="tx1"/>
                </a:solidFill>
              </a:rPr>
              <a:pPr algn="ctr">
                <a:lnSpc>
                  <a:spcPct val="110000"/>
                </a:lnSpc>
                <a:spcBef>
                  <a:spcPct val="0"/>
                </a:spcBef>
                <a:buFont typeface="Arial" panose="020B0604020202020204" pitchFamily="34" charset="0"/>
                <a:buChar char="​"/>
              </a:pPr>
              <a:t>200</a:t>
            </a:fld>
            <a:endParaRPr lang="es-CO" altLang="es-CO" sz="1200" dirty="0">
              <a:solidFill>
                <a:schemeClr val="tx1"/>
              </a:solidFill>
              <a:sym typeface="+mn-lt"/>
            </a:endParaRPr>
          </a:p>
        </p:txBody>
      </p:sp>
      <p:sp>
        <p:nvSpPr>
          <p:cNvPr id="65" name="Text Placeholder 3">
            <a:extLst>
              <a:ext uri="{FF2B5EF4-FFF2-40B4-BE49-F238E27FC236}">
                <a16:creationId xmlns:a16="http://schemas.microsoft.com/office/drawing/2014/main" id="{EBA5C140-AE54-4284-AB3D-ECABC7670979}"/>
              </a:ext>
            </a:extLst>
          </p:cNvPr>
          <p:cNvSpPr>
            <a:spLocks noGrp="1" noChangeArrowheads="1"/>
          </p:cNvSpPr>
          <p:nvPr>
            <p:custDataLst>
              <p:tags r:id="rId35"/>
            </p:custDataLst>
          </p:nvPr>
        </p:nvSpPr>
        <p:spPr bwMode="gray">
          <a:xfrm>
            <a:off x="6389688" y="4057650"/>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71DDA6B2-9E0E-46A3-9E4F-4B63B5E4946D}" type="datetime'''''''''8''''''''''0'''''''''''''''''''''">
              <a:rPr lang="es-CO" altLang="en-US" sz="1200" smtClean="0">
                <a:solidFill>
                  <a:schemeClr val="tx1"/>
                </a:solidFill>
              </a:rPr>
              <a:pPr algn="ctr">
                <a:lnSpc>
                  <a:spcPct val="110000"/>
                </a:lnSpc>
                <a:spcBef>
                  <a:spcPct val="0"/>
                </a:spcBef>
                <a:buFont typeface="Arial" panose="020B0604020202020204" pitchFamily="34" charset="0"/>
                <a:buChar char="​"/>
              </a:pPr>
              <a:t>80</a:t>
            </a:fld>
            <a:endParaRPr lang="es-CO" altLang="es-CO" sz="1200" dirty="0">
              <a:solidFill>
                <a:schemeClr val="tx1"/>
              </a:solidFill>
              <a:sym typeface="+mn-lt"/>
            </a:endParaRPr>
          </a:p>
        </p:txBody>
      </p:sp>
      <p:sp>
        <p:nvSpPr>
          <p:cNvPr id="68" name="Text Placeholder 3">
            <a:extLst>
              <a:ext uri="{FF2B5EF4-FFF2-40B4-BE49-F238E27FC236}">
                <a16:creationId xmlns:a16="http://schemas.microsoft.com/office/drawing/2014/main" id="{C340E885-6802-4936-937F-97BCD9239776}"/>
              </a:ext>
            </a:extLst>
          </p:cNvPr>
          <p:cNvSpPr>
            <a:spLocks noGrp="1" noChangeArrowheads="1"/>
          </p:cNvSpPr>
          <p:nvPr>
            <p:custDataLst>
              <p:tags r:id="rId36"/>
            </p:custDataLst>
          </p:nvPr>
        </p:nvSpPr>
        <p:spPr bwMode="gray">
          <a:xfrm>
            <a:off x="7273925" y="4057650"/>
            <a:ext cx="252413"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lnSpc>
                <a:spcPct val="110000"/>
              </a:lnSpc>
              <a:spcBef>
                <a:spcPct val="0"/>
              </a:spcBef>
              <a:buFont typeface="Arial" panose="020B0604020202020204" pitchFamily="34" charset="0"/>
              <a:buChar char="​"/>
            </a:pPr>
            <a:fld id="{BCB28EA3-CE0C-452B-A757-0F925DD63B5C}" type="datetime'''''''''''''''''''''1''6''''''''''''0'''''''''">
              <a:rPr lang="es-CO" altLang="en-US" sz="1200" smtClean="0">
                <a:solidFill>
                  <a:schemeClr val="tx1"/>
                </a:solidFill>
              </a:rPr>
              <a:pPr algn="ctr">
                <a:lnSpc>
                  <a:spcPct val="110000"/>
                </a:lnSpc>
                <a:spcBef>
                  <a:spcPct val="0"/>
                </a:spcBef>
                <a:buFont typeface="Arial" panose="020B0604020202020204" pitchFamily="34" charset="0"/>
                <a:buChar char="​"/>
              </a:pPr>
              <a:t>160</a:t>
            </a:fld>
            <a:endParaRPr lang="es-CO" altLang="es-CO" sz="1200" dirty="0">
              <a:solidFill>
                <a:schemeClr val="tx1"/>
              </a:solidFill>
              <a:sym typeface="+mn-lt"/>
            </a:endParaRPr>
          </a:p>
        </p:txBody>
      </p:sp>
      <p:sp>
        <p:nvSpPr>
          <p:cNvPr id="71" name="Text Placeholder 3">
            <a:extLst>
              <a:ext uri="{FF2B5EF4-FFF2-40B4-BE49-F238E27FC236}">
                <a16:creationId xmlns:a16="http://schemas.microsoft.com/office/drawing/2014/main" id="{8D116970-4D12-4DDB-8AD1-E9B8E2A6AFDF}"/>
              </a:ext>
            </a:extLst>
          </p:cNvPr>
          <p:cNvSpPr>
            <a:spLocks noGrp="1" noChangeArrowheads="1"/>
          </p:cNvSpPr>
          <p:nvPr>
            <p:custDataLst>
              <p:tags r:id="rId37"/>
            </p:custDataLst>
          </p:nvPr>
        </p:nvSpPr>
        <p:spPr bwMode="gray">
          <a:xfrm>
            <a:off x="4797425" y="3865563"/>
            <a:ext cx="1349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A9C1D3C3-9798-4EF1-9962-8B9EF1BE81F1}" type="datetime'''''''''''''''''''''''-''''2'''''''">
              <a:rPr lang="es-CO" altLang="en-US" sz="1200" smtClean="0">
                <a:solidFill>
                  <a:schemeClr val="tx1"/>
                </a:solidFill>
              </a:rPr>
              <a:pPr algn="r">
                <a:lnSpc>
                  <a:spcPct val="110000"/>
                </a:lnSpc>
                <a:spcBef>
                  <a:spcPct val="0"/>
                </a:spcBef>
                <a:buFont typeface="Arial" panose="020B0604020202020204" pitchFamily="34" charset="0"/>
                <a:buChar char="​"/>
              </a:pPr>
              <a:t>-2</a:t>
            </a:fld>
            <a:endParaRPr lang="es-CO" altLang="es-CO" sz="1200" dirty="0">
              <a:solidFill>
                <a:schemeClr val="tx1"/>
              </a:solidFill>
              <a:sym typeface="+mn-lt"/>
            </a:endParaRPr>
          </a:p>
        </p:txBody>
      </p:sp>
      <p:sp>
        <p:nvSpPr>
          <p:cNvPr id="73" name="Text Placeholder 3">
            <a:extLst>
              <a:ext uri="{FF2B5EF4-FFF2-40B4-BE49-F238E27FC236}">
                <a16:creationId xmlns:a16="http://schemas.microsoft.com/office/drawing/2014/main" id="{D4AA9782-5A80-4A16-B214-77B5CDD61F3D}"/>
              </a:ext>
            </a:extLst>
          </p:cNvPr>
          <p:cNvSpPr>
            <a:spLocks noGrp="1" noChangeArrowheads="1"/>
          </p:cNvSpPr>
          <p:nvPr>
            <p:custDataLst>
              <p:tags r:id="rId38"/>
            </p:custDataLst>
          </p:nvPr>
        </p:nvSpPr>
        <p:spPr bwMode="gray">
          <a:xfrm>
            <a:off x="4848225" y="3630613"/>
            <a:ext cx="84138" cy="165100"/>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spcBef>
                <a:spcPct val="0"/>
              </a:spcBef>
              <a:buFont typeface="Arial" panose="020B0604020202020204" pitchFamily="34" charset="0"/>
              <a:buChar char="​"/>
            </a:pPr>
            <a:fld id="{FB4DC50F-16FB-4936-AEC1-7201774B85CA}" type="datetime'''''''''''''''0'''''''">
              <a:rPr lang="es-CO" altLang="en-US" sz="1200" smtClean="0">
                <a:solidFill>
                  <a:schemeClr val="tx1"/>
                </a:solidFill>
              </a:rPr>
              <a:pPr algn="r">
                <a:spcBef>
                  <a:spcPct val="0"/>
                </a:spcBef>
                <a:buFont typeface="Arial" panose="020B0604020202020204" pitchFamily="34" charset="0"/>
                <a:buChar char="​"/>
              </a:pPr>
              <a:t>0</a:t>
            </a:fld>
            <a:endParaRPr lang="es-CO" altLang="es-CO" sz="1200" dirty="0">
              <a:solidFill>
                <a:schemeClr val="tx1"/>
              </a:solidFill>
              <a:sym typeface="+mn-lt"/>
            </a:endParaRPr>
          </a:p>
        </p:txBody>
      </p:sp>
      <p:sp>
        <p:nvSpPr>
          <p:cNvPr id="74" name="Text Placeholder 3">
            <a:extLst>
              <a:ext uri="{FF2B5EF4-FFF2-40B4-BE49-F238E27FC236}">
                <a16:creationId xmlns:a16="http://schemas.microsoft.com/office/drawing/2014/main" id="{34C94504-A387-46B2-A205-982344FCBD36}"/>
              </a:ext>
            </a:extLst>
          </p:cNvPr>
          <p:cNvSpPr>
            <a:spLocks noGrp="1" noChangeArrowheads="1"/>
          </p:cNvSpPr>
          <p:nvPr>
            <p:custDataLst>
              <p:tags r:id="rId39"/>
            </p:custDataLst>
          </p:nvPr>
        </p:nvSpPr>
        <p:spPr bwMode="gray">
          <a:xfrm>
            <a:off x="4848225" y="3343275"/>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157A82EE-3890-4D7F-ABF6-3553EEEEB7C1}" type="datetime'''''''''''2'''''''''''''''">
              <a:rPr lang="es-CO" altLang="en-US" sz="1200" smtClean="0">
                <a:solidFill>
                  <a:schemeClr val="tx1"/>
                </a:solidFill>
              </a:rPr>
              <a:pPr algn="r">
                <a:lnSpc>
                  <a:spcPct val="110000"/>
                </a:lnSpc>
                <a:spcBef>
                  <a:spcPct val="0"/>
                </a:spcBef>
                <a:buFont typeface="Arial" panose="020B0604020202020204" pitchFamily="34" charset="0"/>
                <a:buChar char="​"/>
              </a:pPr>
              <a:t>2</a:t>
            </a:fld>
            <a:endParaRPr lang="es-CO" altLang="es-CO" sz="1200" dirty="0">
              <a:solidFill>
                <a:schemeClr val="tx1"/>
              </a:solidFill>
              <a:sym typeface="+mn-lt"/>
            </a:endParaRPr>
          </a:p>
        </p:txBody>
      </p:sp>
      <p:sp>
        <p:nvSpPr>
          <p:cNvPr id="76" name="Text Placeholder 3">
            <a:extLst>
              <a:ext uri="{FF2B5EF4-FFF2-40B4-BE49-F238E27FC236}">
                <a16:creationId xmlns:a16="http://schemas.microsoft.com/office/drawing/2014/main" id="{94BBBAFA-6EC0-4A1A-ADF2-390705E60BFC}"/>
              </a:ext>
            </a:extLst>
          </p:cNvPr>
          <p:cNvSpPr>
            <a:spLocks noGrp="1" noChangeArrowheads="1"/>
          </p:cNvSpPr>
          <p:nvPr>
            <p:custDataLst>
              <p:tags r:id="rId40"/>
            </p:custDataLst>
          </p:nvPr>
        </p:nvSpPr>
        <p:spPr bwMode="gray">
          <a:xfrm>
            <a:off x="4848225" y="2557463"/>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19AFB020-BD0E-4237-B695-0ECA5CE0DAF3}" type="datetime'''''''''''''''''''''''''''''''''''''8'''''">
              <a:rPr lang="es-CO" altLang="en-US" sz="1200" smtClean="0">
                <a:solidFill>
                  <a:schemeClr val="tx1"/>
                </a:solidFill>
              </a:rPr>
              <a:pPr algn="r">
                <a:lnSpc>
                  <a:spcPct val="110000"/>
                </a:lnSpc>
                <a:spcBef>
                  <a:spcPct val="0"/>
                </a:spcBef>
                <a:buFont typeface="Arial" panose="020B0604020202020204" pitchFamily="34" charset="0"/>
                <a:buChar char="​"/>
              </a:pPr>
              <a:t>8</a:t>
            </a:fld>
            <a:endParaRPr lang="es-CO" altLang="es-CO" sz="1200" dirty="0">
              <a:solidFill>
                <a:schemeClr val="tx1"/>
              </a:solidFill>
              <a:sym typeface="+mn-lt"/>
            </a:endParaRPr>
          </a:p>
        </p:txBody>
      </p:sp>
      <p:sp>
        <p:nvSpPr>
          <p:cNvPr id="63" name="Text Placeholder 3">
            <a:extLst>
              <a:ext uri="{FF2B5EF4-FFF2-40B4-BE49-F238E27FC236}">
                <a16:creationId xmlns:a16="http://schemas.microsoft.com/office/drawing/2014/main" id="{7156957F-2E84-448A-A761-B9F0B28C3451}"/>
              </a:ext>
            </a:extLst>
          </p:cNvPr>
          <p:cNvSpPr>
            <a:spLocks noGrp="1" noChangeArrowheads="1"/>
          </p:cNvSpPr>
          <p:nvPr>
            <p:custDataLst>
              <p:tags r:id="rId41"/>
            </p:custDataLst>
          </p:nvPr>
        </p:nvSpPr>
        <p:spPr bwMode="gray">
          <a:xfrm>
            <a:off x="4848225" y="3081338"/>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D2A3A399-C9A5-4A6F-8B3D-D74D097226D3}" type="datetime'''4'''">
              <a:rPr lang="es-CO" altLang="en-US" sz="1200" smtClean="0">
                <a:solidFill>
                  <a:schemeClr val="tx1"/>
                </a:solidFill>
              </a:rPr>
              <a:pPr algn="r">
                <a:lnSpc>
                  <a:spcPct val="110000"/>
                </a:lnSpc>
                <a:spcBef>
                  <a:spcPct val="0"/>
                </a:spcBef>
                <a:buFont typeface="Arial" panose="020B0604020202020204" pitchFamily="34" charset="0"/>
                <a:buChar char="​"/>
              </a:pPr>
              <a:t>4</a:t>
            </a:fld>
            <a:endParaRPr lang="es-CO" altLang="es-CO" sz="1200" dirty="0">
              <a:solidFill>
                <a:schemeClr val="tx1"/>
              </a:solidFill>
              <a:sym typeface="+mn-lt"/>
            </a:endParaRPr>
          </a:p>
        </p:txBody>
      </p:sp>
      <p:sp>
        <p:nvSpPr>
          <p:cNvPr id="75" name="Text Placeholder 3">
            <a:extLst>
              <a:ext uri="{FF2B5EF4-FFF2-40B4-BE49-F238E27FC236}">
                <a16:creationId xmlns:a16="http://schemas.microsoft.com/office/drawing/2014/main" id="{19692FF5-A083-4EDE-A493-68CE1CE93FDE}"/>
              </a:ext>
            </a:extLst>
          </p:cNvPr>
          <p:cNvSpPr>
            <a:spLocks noGrp="1" noChangeArrowheads="1"/>
          </p:cNvSpPr>
          <p:nvPr>
            <p:custDataLst>
              <p:tags r:id="rId42"/>
            </p:custDataLst>
          </p:nvPr>
        </p:nvSpPr>
        <p:spPr bwMode="gray">
          <a:xfrm>
            <a:off x="4848225" y="2819400"/>
            <a:ext cx="84138"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0BA74834-F2CD-4F29-890E-D9BC935EAC5B}" type="datetime'''''''''''''''''''''''''''''''''''''''''''''''''6'">
              <a:rPr lang="es-CO" altLang="en-US" sz="1200" smtClean="0">
                <a:solidFill>
                  <a:schemeClr val="tx1"/>
                </a:solidFill>
              </a:rPr>
              <a:pPr algn="r">
                <a:lnSpc>
                  <a:spcPct val="110000"/>
                </a:lnSpc>
                <a:spcBef>
                  <a:spcPct val="0"/>
                </a:spcBef>
                <a:buFont typeface="Arial" panose="020B0604020202020204" pitchFamily="34" charset="0"/>
                <a:buChar char="​"/>
              </a:pPr>
              <a:t>6</a:t>
            </a:fld>
            <a:endParaRPr lang="es-CO" altLang="es-CO" sz="1200" dirty="0">
              <a:solidFill>
                <a:schemeClr val="tx1"/>
              </a:solidFill>
              <a:sym typeface="+mn-lt"/>
            </a:endParaRPr>
          </a:p>
        </p:txBody>
      </p:sp>
      <p:sp>
        <p:nvSpPr>
          <p:cNvPr id="72" name="Text Placeholder 3">
            <a:extLst>
              <a:ext uri="{FF2B5EF4-FFF2-40B4-BE49-F238E27FC236}">
                <a16:creationId xmlns:a16="http://schemas.microsoft.com/office/drawing/2014/main" id="{6ED50138-CF92-4514-8452-57039316D5AD}"/>
              </a:ext>
            </a:extLst>
          </p:cNvPr>
          <p:cNvSpPr>
            <a:spLocks noGrp="1" noChangeArrowheads="1"/>
          </p:cNvSpPr>
          <p:nvPr>
            <p:custDataLst>
              <p:tags r:id="rId43"/>
            </p:custDataLst>
          </p:nvPr>
        </p:nvSpPr>
        <p:spPr bwMode="gray">
          <a:xfrm>
            <a:off x="4764088" y="2297113"/>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ADBCD07A-766B-4277-BD86-5CAB71DD3AA2}" type="datetime'''1''''''''''''''''''''''''''0'">
              <a:rPr lang="es-CO" altLang="en-US" sz="1200" smtClean="0">
                <a:solidFill>
                  <a:schemeClr val="tx1"/>
                </a:solidFill>
              </a:rPr>
              <a:pPr algn="r">
                <a:lnSpc>
                  <a:spcPct val="110000"/>
                </a:lnSpc>
                <a:spcBef>
                  <a:spcPct val="0"/>
                </a:spcBef>
                <a:buFont typeface="Arial" panose="020B0604020202020204" pitchFamily="34" charset="0"/>
                <a:buChar char="​"/>
              </a:pPr>
              <a:t>10</a:t>
            </a:fld>
            <a:endParaRPr lang="es-CO" altLang="es-CO" sz="1200" dirty="0">
              <a:solidFill>
                <a:schemeClr val="tx1"/>
              </a:solidFill>
              <a:sym typeface="+mn-lt"/>
            </a:endParaRPr>
          </a:p>
        </p:txBody>
      </p:sp>
      <p:sp>
        <p:nvSpPr>
          <p:cNvPr id="77" name="Text Placeholder 3">
            <a:extLst>
              <a:ext uri="{FF2B5EF4-FFF2-40B4-BE49-F238E27FC236}">
                <a16:creationId xmlns:a16="http://schemas.microsoft.com/office/drawing/2014/main" id="{C2D9877E-8A2F-4525-A4AB-109047B9E3B8}"/>
              </a:ext>
            </a:extLst>
          </p:cNvPr>
          <p:cNvSpPr>
            <a:spLocks noGrp="1" noChangeArrowheads="1"/>
          </p:cNvSpPr>
          <p:nvPr>
            <p:custDataLst>
              <p:tags r:id="rId44"/>
            </p:custDataLst>
          </p:nvPr>
        </p:nvSpPr>
        <p:spPr bwMode="gray">
          <a:xfrm>
            <a:off x="4764088" y="2035175"/>
            <a:ext cx="168275" cy="2016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r">
              <a:lnSpc>
                <a:spcPct val="110000"/>
              </a:lnSpc>
              <a:spcBef>
                <a:spcPct val="0"/>
              </a:spcBef>
              <a:buFont typeface="Arial" panose="020B0604020202020204" pitchFamily="34" charset="0"/>
              <a:buChar char="​"/>
            </a:pPr>
            <a:fld id="{EA81A335-6500-4472-A7B2-9C2DAE72594B}" type="datetime'''''''''''''''''''''1''''''''''''''''''''2'''''''''''">
              <a:rPr lang="es-CO" altLang="en-US" sz="1200" smtClean="0">
                <a:solidFill>
                  <a:schemeClr val="tx1"/>
                </a:solidFill>
              </a:rPr>
              <a:pPr algn="r">
                <a:lnSpc>
                  <a:spcPct val="110000"/>
                </a:lnSpc>
                <a:spcBef>
                  <a:spcPct val="0"/>
                </a:spcBef>
                <a:buFont typeface="Arial" panose="020B0604020202020204" pitchFamily="34" charset="0"/>
                <a:buChar char="​"/>
              </a:pPr>
              <a:t>12</a:t>
            </a:fld>
            <a:endParaRPr lang="es-CO" altLang="es-CO" sz="1200" dirty="0">
              <a:solidFill>
                <a:schemeClr val="tx1"/>
              </a:solidFill>
              <a:sym typeface="+mn-lt"/>
            </a:endParaRPr>
          </a:p>
        </p:txBody>
      </p:sp>
      <p:sp>
        <p:nvSpPr>
          <p:cNvPr id="80" name="Marcador de texto 2">
            <a:extLst>
              <a:ext uri="{FF2B5EF4-FFF2-40B4-BE49-F238E27FC236}">
                <a16:creationId xmlns:a16="http://schemas.microsoft.com/office/drawing/2014/main" id="{A681D244-AB38-4BAA-9F3D-B7E19AD5FBEB}"/>
              </a:ext>
            </a:extLst>
          </p:cNvPr>
          <p:cNvSpPr>
            <a:spLocks noGrp="1" noChangeArrowheads="1"/>
          </p:cNvSpPr>
          <p:nvPr>
            <p:custDataLst>
              <p:tags r:id="rId45"/>
            </p:custDataLst>
          </p:nvPr>
        </p:nvSpPr>
        <p:spPr bwMode="auto">
          <a:xfrm>
            <a:off x="5470525" y="4402138"/>
            <a:ext cx="2930525" cy="165100"/>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gn="ctr">
              <a:spcBef>
                <a:spcPct val="0"/>
              </a:spcBef>
              <a:buNone/>
            </a:pPr>
            <a:fld id="{F99F90D7-D599-4BF1-B5FB-9E13C6A55F57}" type="datetime'C''''''AGR  Fl''ujo de Caja ''Libre 2015 - ''''201''8 (''''%)'">
              <a:rPr lang="es-CO" altLang="en-US" sz="1200" smtClean="0">
                <a:solidFill>
                  <a:schemeClr val="tx1"/>
                </a:solidFill>
              </a:rPr>
              <a:pPr algn="ctr">
                <a:spcBef>
                  <a:spcPct val="0"/>
                </a:spcBef>
                <a:buNone/>
              </a:pPr>
              <a:t>CAGR  Flujo de Caja Libre 2015 - 2018 (%)</a:t>
            </a:fld>
            <a:endParaRPr lang="es-CO" altLang="es-CO" sz="1200" dirty="0">
              <a:solidFill>
                <a:schemeClr val="tx1"/>
              </a:solidFill>
              <a:sym typeface="+mn-lt"/>
            </a:endParaRPr>
          </a:p>
        </p:txBody>
      </p:sp>
      <p:sp>
        <p:nvSpPr>
          <p:cNvPr id="79" name="Marcador de texto 2">
            <a:extLst>
              <a:ext uri="{FF2B5EF4-FFF2-40B4-BE49-F238E27FC236}">
                <a16:creationId xmlns:a16="http://schemas.microsoft.com/office/drawing/2014/main" id="{6133429A-E2D3-4ED7-8291-BF81D54A3617}"/>
              </a:ext>
            </a:extLst>
          </p:cNvPr>
          <p:cNvSpPr>
            <a:spLocks noGrp="1"/>
          </p:cNvSpPr>
          <p:nvPr>
            <p:custDataLst>
              <p:tags r:id="rId46"/>
            </p:custDataLst>
          </p:nvPr>
        </p:nvSpPr>
        <p:spPr bwMode="auto">
          <a:xfrm>
            <a:off x="4764088" y="1465263"/>
            <a:ext cx="1360488"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wrap="none" lIns="0" tIns="0" rIns="0" bIns="0"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defRPr/>
            </a:pPr>
            <a:r>
              <a:rPr lang="es-CO" sz="1200" b="1" dirty="0">
                <a:latin typeface="Arial Black" panose="020B0604020202020204" pitchFamily="34" charset="0"/>
                <a:cs typeface="Arial Black" panose="020B0604020202020204" pitchFamily="34" charset="0"/>
                <a:sym typeface="+mn-lt"/>
              </a:rPr>
              <a:t>ROACE (%) 2018</a:t>
            </a:r>
          </a:p>
        </p:txBody>
      </p:sp>
      <p:sp>
        <p:nvSpPr>
          <p:cNvPr id="118" name="Google Shape;8;p1">
            <a:extLst>
              <a:ext uri="{FF2B5EF4-FFF2-40B4-BE49-F238E27FC236}">
                <a16:creationId xmlns:a16="http://schemas.microsoft.com/office/drawing/2014/main" id="{1CE5BC39-D326-4BA0-85F9-D2BE54B6F0A8}"/>
              </a:ext>
            </a:extLst>
          </p:cNvPr>
          <p:cNvSpPr txBox="1">
            <a:spLocks noGrp="1"/>
          </p:cNvSpPr>
          <p:nvPr>
            <p:custDataLst>
              <p:tags r:id="rId47"/>
            </p:custDataLst>
          </p:nvPr>
        </p:nvSpPr>
        <p:spPr bwMode="gray">
          <a:xfrm>
            <a:off x="7073900" y="2246313"/>
            <a:ext cx="417513" cy="192088"/>
          </a:xfrm>
          <a:prstGeom prst="rect">
            <a:avLst/>
          </a:prstGeom>
          <a:noFill/>
          <a:ln>
            <a:noFill/>
          </a:ln>
          <a:extLst>
            <a:ext uri="{909E8E84-426E-40DD-AFC4-6F175D3DCCD1}">
              <a14:hiddenFill xmlns:a14="http://schemas.microsoft.com/office/drawing/2010/main">
                <a:solidFill>
                  <a:schemeClr val="accent1"/>
                </a:solidFill>
              </a14:hiddenFill>
            </a:ext>
          </a:extLst>
        </p:spPr>
        <p:txBody>
          <a:bodyPr spcFirstLastPara="1" wrap="none" lIns="25400" tIns="0" rIns="25400" bIns="0" numCol="1" spc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spcBef>
                <a:spcPct val="0"/>
              </a:spcBef>
              <a:spcAft>
                <a:spcPct val="0"/>
              </a:spcAft>
            </a:pPr>
            <a:fld id="{246F5494-8DCA-4AB7-9787-1E420933DA21}" type="datetime'''''''''''''E''''''''''''''C''''''''''''''''''''''P'''''''''''">
              <a:rPr lang="es-CO" altLang="en-US" smtClean="0">
                <a:solidFill>
                  <a:schemeClr val="tx1"/>
                </a:solidFill>
                <a:latin typeface="+mn-lt"/>
                <a:ea typeface="+mn-ea"/>
                <a:cs typeface="+mn-cs"/>
                <a:sym typeface="+mn-lt"/>
              </a:rPr>
              <a:pPr>
                <a:lnSpc>
                  <a:spcPct val="90000"/>
                </a:lnSpc>
                <a:spcBef>
                  <a:spcPct val="0"/>
                </a:spcBef>
                <a:spcAft>
                  <a:spcPct val="0"/>
                </a:spcAft>
              </a:pPr>
              <a:t>ECP</a:t>
            </a:fld>
            <a:endParaRPr lang="es-CO" dirty="0">
              <a:solidFill>
                <a:schemeClr val="tx1"/>
              </a:solidFill>
              <a:latin typeface="+mn-lt"/>
              <a:ea typeface="+mn-ea"/>
              <a:cs typeface="+mn-cs"/>
              <a:sym typeface="+mn-lt"/>
            </a:endParaRPr>
          </a:p>
        </p:txBody>
      </p:sp>
      <p:sp>
        <p:nvSpPr>
          <p:cNvPr id="83" name="Elipse 82">
            <a:extLst>
              <a:ext uri="{FF2B5EF4-FFF2-40B4-BE49-F238E27FC236}">
                <a16:creationId xmlns:a16="http://schemas.microsoft.com/office/drawing/2014/main" id="{D896AD0B-1795-48D0-8EB4-6F43AF76918F}"/>
              </a:ext>
            </a:extLst>
          </p:cNvPr>
          <p:cNvSpPr/>
          <p:nvPr>
            <p:custDataLst>
              <p:tags r:id="rId48"/>
            </p:custDataLst>
          </p:nvPr>
        </p:nvSpPr>
        <p:spPr bwMode="auto">
          <a:xfrm>
            <a:off x="6632574" y="1652587"/>
            <a:ext cx="152400" cy="152400"/>
          </a:xfrm>
          <a:prstGeom prst="ellipse">
            <a:avLst/>
          </a:prstGeom>
          <a:solidFill>
            <a:srgbClr val="EA6B00"/>
          </a:solidFill>
          <a:ln w="9525" cap="rnd">
            <a:solidFill>
              <a:srgbClr val="EA6B0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schemeClr val="bg1"/>
              </a:solidFill>
            </a:endParaRPr>
          </a:p>
        </p:txBody>
      </p:sp>
      <p:sp>
        <p:nvSpPr>
          <p:cNvPr id="82" name="Elipse 81">
            <a:extLst>
              <a:ext uri="{FF2B5EF4-FFF2-40B4-BE49-F238E27FC236}">
                <a16:creationId xmlns:a16="http://schemas.microsoft.com/office/drawing/2014/main" id="{7E059167-8275-42C9-B880-69B3BF30E61C}"/>
              </a:ext>
            </a:extLst>
          </p:cNvPr>
          <p:cNvSpPr/>
          <p:nvPr>
            <p:custDataLst>
              <p:tags r:id="rId49"/>
            </p:custDataLst>
          </p:nvPr>
        </p:nvSpPr>
        <p:spPr bwMode="auto">
          <a:xfrm>
            <a:off x="7259637" y="1652587"/>
            <a:ext cx="152400" cy="152400"/>
          </a:xfrm>
          <a:prstGeom prst="ellipse">
            <a:avLst/>
          </a:prstGeom>
          <a:solidFill>
            <a:srgbClr val="004240"/>
          </a:solidFill>
          <a:ln w="9525" cap="rnd">
            <a:solidFill>
              <a:srgbClr val="00424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schemeClr val="bg1"/>
              </a:solidFill>
            </a:endParaRPr>
          </a:p>
        </p:txBody>
      </p:sp>
      <p:sp>
        <p:nvSpPr>
          <p:cNvPr id="84" name="Elipse 83">
            <a:extLst>
              <a:ext uri="{FF2B5EF4-FFF2-40B4-BE49-F238E27FC236}">
                <a16:creationId xmlns:a16="http://schemas.microsoft.com/office/drawing/2014/main" id="{0E7E9B15-92E0-43CC-A2B1-2221CEB2C439}"/>
              </a:ext>
            </a:extLst>
          </p:cNvPr>
          <p:cNvSpPr/>
          <p:nvPr>
            <p:custDataLst>
              <p:tags r:id="rId50"/>
            </p:custDataLst>
          </p:nvPr>
        </p:nvSpPr>
        <p:spPr bwMode="auto">
          <a:xfrm>
            <a:off x="7943849" y="1652587"/>
            <a:ext cx="152400" cy="152400"/>
          </a:xfrm>
          <a:prstGeom prst="ellipse">
            <a:avLst/>
          </a:prstGeom>
          <a:solidFill>
            <a:srgbClr val="B8BF22"/>
          </a:solidFill>
          <a:ln w="9525" cap="rnd">
            <a:solidFill>
              <a:srgbClr val="B8BF2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schemeClr val="bg1"/>
              </a:solidFill>
            </a:endParaRPr>
          </a:p>
        </p:txBody>
      </p:sp>
      <p:sp>
        <p:nvSpPr>
          <p:cNvPr id="87" name="Text Placeholder 3">
            <a:extLst>
              <a:ext uri="{FF2B5EF4-FFF2-40B4-BE49-F238E27FC236}">
                <a16:creationId xmlns:a16="http://schemas.microsoft.com/office/drawing/2014/main" id="{96B329DC-E339-483A-99C1-05B799FE808E}"/>
              </a:ext>
            </a:extLst>
          </p:cNvPr>
          <p:cNvSpPr>
            <a:spLocks noGrp="1" noChangeArrowheads="1"/>
          </p:cNvSpPr>
          <p:nvPr>
            <p:custDataLst>
              <p:tags r:id="rId51"/>
            </p:custDataLst>
          </p:nvPr>
        </p:nvSpPr>
        <p:spPr bwMode="auto">
          <a:xfrm>
            <a:off x="8161338" y="1657350"/>
            <a:ext cx="260350" cy="168275"/>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4CEDB088-8CE1-4A4C-918C-97683363EE20}" type="datetime'''''''''''''''''''''''''''''''E''''''''''C''''''''P'''''''">
              <a:rPr lang="es-CO" altLang="en-US" sz="1000" b="1" smtClean="0">
                <a:solidFill>
                  <a:schemeClr val="tx1"/>
                </a:solidFill>
              </a:rPr>
              <a:pPr>
                <a:lnSpc>
                  <a:spcPct val="110000"/>
                </a:lnSpc>
                <a:spcBef>
                  <a:spcPct val="0"/>
                </a:spcBef>
                <a:buFont typeface="Arial" panose="020B0604020202020204" pitchFamily="34" charset="0"/>
                <a:buChar char="​"/>
              </a:pPr>
              <a:t>ECP</a:t>
            </a:fld>
            <a:endParaRPr lang="es-CO" altLang="es-CO" sz="1000" b="1" dirty="0">
              <a:solidFill>
                <a:schemeClr val="tx1"/>
              </a:solidFill>
              <a:sym typeface="+mn-lt"/>
            </a:endParaRPr>
          </a:p>
        </p:txBody>
      </p:sp>
      <p:sp>
        <p:nvSpPr>
          <p:cNvPr id="85" name="Text Placeholder 3">
            <a:extLst>
              <a:ext uri="{FF2B5EF4-FFF2-40B4-BE49-F238E27FC236}">
                <a16:creationId xmlns:a16="http://schemas.microsoft.com/office/drawing/2014/main" id="{AEED72B6-48F8-4A59-B6DC-FEE4A12E04A4}"/>
              </a:ext>
            </a:extLst>
          </p:cNvPr>
          <p:cNvSpPr>
            <a:spLocks noGrp="1" noChangeArrowheads="1"/>
          </p:cNvSpPr>
          <p:nvPr>
            <p:custDataLst>
              <p:tags r:id="rId52"/>
            </p:custDataLst>
          </p:nvPr>
        </p:nvSpPr>
        <p:spPr bwMode="auto">
          <a:xfrm>
            <a:off x="6850063" y="1657350"/>
            <a:ext cx="295275" cy="168275"/>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a:lnSpc>
                <a:spcPct val="110000"/>
              </a:lnSpc>
              <a:spcBef>
                <a:spcPct val="0"/>
              </a:spcBef>
              <a:buFont typeface="Arial" panose="020B0604020202020204" pitchFamily="34" charset="0"/>
              <a:buChar char="​"/>
            </a:pPr>
            <a:fld id="{E854450A-DA37-4725-B6BC-2B1E2B48EE18}" type="datetime'IO''''''''''''''''''''''''''''''''''''''C'''''">
              <a:rPr lang="es-CO" altLang="en-US" sz="1000" b="1" smtClean="0">
                <a:solidFill>
                  <a:schemeClr val="tx1"/>
                </a:solidFill>
              </a:rPr>
              <a:pPr>
                <a:lnSpc>
                  <a:spcPct val="110000"/>
                </a:lnSpc>
                <a:spcBef>
                  <a:spcPct val="0"/>
                </a:spcBef>
                <a:buFont typeface="Arial" panose="020B0604020202020204" pitchFamily="34" charset="0"/>
                <a:buChar char="​"/>
              </a:pPr>
              <a:t>IOC</a:t>
            </a:fld>
            <a:r>
              <a:rPr lang="es-CO" altLang="en-US" sz="1000" b="1" dirty="0">
                <a:solidFill>
                  <a:schemeClr val="tx1"/>
                </a:solidFill>
                <a:sym typeface="Trebuchet MS" panose="020B0603020202020204" pitchFamily="34" charset="0"/>
              </a:rPr>
              <a:t>s</a:t>
            </a:r>
            <a:endParaRPr lang="es-CO" altLang="es-CO" sz="1000" b="1" dirty="0">
              <a:solidFill>
                <a:schemeClr val="tx1"/>
              </a:solidFill>
              <a:sym typeface="+mn-lt"/>
            </a:endParaRPr>
          </a:p>
        </p:txBody>
      </p:sp>
      <p:sp>
        <p:nvSpPr>
          <p:cNvPr id="86" name="Text Placeholder 3">
            <a:extLst>
              <a:ext uri="{FF2B5EF4-FFF2-40B4-BE49-F238E27FC236}">
                <a16:creationId xmlns:a16="http://schemas.microsoft.com/office/drawing/2014/main" id="{BAA1DBE1-11BA-4904-B751-AC94BE166B4D}"/>
              </a:ext>
            </a:extLst>
          </p:cNvPr>
          <p:cNvSpPr>
            <a:spLocks noGrp="1" noChangeArrowheads="1"/>
          </p:cNvSpPr>
          <p:nvPr>
            <p:custDataLst>
              <p:tags r:id="rId53"/>
            </p:custDataLst>
          </p:nvPr>
        </p:nvSpPr>
        <p:spPr bwMode="auto">
          <a:xfrm>
            <a:off x="7477125" y="1657350"/>
            <a:ext cx="352425" cy="168275"/>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10000"/>
              </a:lnSpc>
              <a:spcBef>
                <a:spcPct val="0"/>
              </a:spcBef>
              <a:buFont typeface="Arial" panose="020B0604020202020204" pitchFamily="34" charset="0"/>
              <a:buNone/>
            </a:pPr>
            <a:r>
              <a:rPr lang="es-CO" altLang="es-CO" sz="1000" b="1" dirty="0">
                <a:solidFill>
                  <a:schemeClr val="tx1"/>
                </a:solidFill>
                <a:sym typeface="+mn-lt"/>
              </a:rPr>
              <a:t>NOCs</a:t>
            </a:r>
          </a:p>
        </p:txBody>
      </p:sp>
      <p:sp>
        <p:nvSpPr>
          <p:cNvPr id="117" name="clipart_drawncirclegreen">
            <a:extLst>
              <a:ext uri="{FF2B5EF4-FFF2-40B4-BE49-F238E27FC236}">
                <a16:creationId xmlns:a16="http://schemas.microsoft.com/office/drawing/2014/main" id="{A8012C34-4BB6-4E79-B337-687865EA406B}"/>
              </a:ext>
            </a:extLst>
          </p:cNvPr>
          <p:cNvSpPr>
            <a:spLocks/>
          </p:cNvSpPr>
          <p:nvPr/>
        </p:nvSpPr>
        <p:spPr bwMode="gray">
          <a:xfrm>
            <a:off x="6988425" y="1916907"/>
            <a:ext cx="591127" cy="640556"/>
          </a:xfrm>
          <a:custGeom>
            <a:avLst/>
            <a:gdLst>
              <a:gd name="T0" fmla="*/ 2147483646 w 3884"/>
              <a:gd name="T1" fmla="*/ 2147483646 h 1600"/>
              <a:gd name="T2" fmla="*/ 2147483646 w 3884"/>
              <a:gd name="T3" fmla="*/ 2147483646 h 1600"/>
              <a:gd name="T4" fmla="*/ 2147483646 w 3884"/>
              <a:gd name="T5" fmla="*/ 2147483646 h 1600"/>
              <a:gd name="T6" fmla="*/ 2147483646 w 3884"/>
              <a:gd name="T7" fmla="*/ 2147483646 h 1600"/>
              <a:gd name="T8" fmla="*/ 2147483646 w 3884"/>
              <a:gd name="T9" fmla="*/ 2147483646 h 1600"/>
              <a:gd name="T10" fmla="*/ 2147483646 w 3884"/>
              <a:gd name="T11" fmla="*/ 2147483646 h 1600"/>
              <a:gd name="T12" fmla="*/ 0 w 3884"/>
              <a:gd name="T13" fmla="*/ 2147483646 h 1600"/>
              <a:gd name="T14" fmla="*/ 2147483646 w 3884"/>
              <a:gd name="T15" fmla="*/ 2147483646 h 1600"/>
              <a:gd name="T16" fmla="*/ 2147483646 w 3884"/>
              <a:gd name="T17" fmla="*/ 2147483646 h 1600"/>
              <a:gd name="T18" fmla="*/ 2147483646 w 3884"/>
              <a:gd name="T19" fmla="*/ 2147483646 h 1600"/>
              <a:gd name="T20" fmla="*/ 2147483646 w 3884"/>
              <a:gd name="T21" fmla="*/ 2147483646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41300"/>
          </a:solidFill>
          <a:ln w="9525" cap="flat" cmpd="sng" algn="ctr">
            <a:solidFill>
              <a:srgbClr val="C41300"/>
            </a:solidFill>
            <a:prstDash val="solid"/>
            <a:round/>
            <a:headEnd type="none" w="med" len="med"/>
            <a:tailEnd type="none" w="med" len="med"/>
          </a:ln>
        </p:spPr>
        <p:txBody>
          <a:bodyPr tIns="91440" bIns="91440" anchor="ctr"/>
          <a:lstStyle/>
          <a:p>
            <a:endParaRPr lang="es-CO" dirty="0"/>
          </a:p>
        </p:txBody>
      </p:sp>
    </p:spTree>
    <p:extLst>
      <p:ext uri="{BB962C8B-B14F-4D97-AF65-F5344CB8AC3E}">
        <p14:creationId xmlns:p14="http://schemas.microsoft.com/office/powerpoint/2010/main" val="31053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a:extLst>
              <a:ext uri="{FF2B5EF4-FFF2-40B4-BE49-F238E27FC236}">
                <a16:creationId xmlns:a16="http://schemas.microsoft.com/office/drawing/2014/main" id="{36D631D1-D8BD-4BC6-93C9-89ACA1FCC19B}"/>
              </a:ext>
            </a:extLst>
          </p:cNvPr>
          <p:cNvGraphicFramePr>
            <a:graphicFrameLocks noChangeAspect="1"/>
          </p:cNvGraphicFramePr>
          <p:nvPr>
            <p:custDataLst>
              <p:tags r:id="rId2"/>
            </p:custDataLst>
            <p:extLst>
              <p:ext uri="{D42A27DB-BD31-4B8C-83A1-F6EECF244321}">
                <p14:modId xmlns:p14="http://schemas.microsoft.com/office/powerpoint/2010/main" val="3770372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8" name="Diapositiva de think-cell" r:id="rId6" imgW="501" imgH="502" progId="TCLayout.ActiveDocument.1">
                  <p:embed/>
                </p:oleObj>
              </mc:Choice>
              <mc:Fallback>
                <p:oleObj name="Diapositiva de think-cell"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7" name="Rectángulo 36" hidden="1">
            <a:extLst>
              <a:ext uri="{FF2B5EF4-FFF2-40B4-BE49-F238E27FC236}">
                <a16:creationId xmlns:a16="http://schemas.microsoft.com/office/drawing/2014/main" id="{7BAE117D-49EF-471B-9A84-6656D154E7F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s-CO" sz="2400" b="1" dirty="0">
              <a:latin typeface="Arial" panose="020B0604020202020204" pitchFamily="34" charset="0"/>
              <a:cs typeface="Arial" panose="020B0604020202020204" pitchFamily="34" charset="0"/>
              <a:sym typeface="Arial" panose="020B0604020202020204" pitchFamily="34" charset="0"/>
            </a:endParaRPr>
          </a:p>
        </p:txBody>
      </p:sp>
      <p:sp>
        <p:nvSpPr>
          <p:cNvPr id="2" name="Título 1">
            <a:extLst>
              <a:ext uri="{FF2B5EF4-FFF2-40B4-BE49-F238E27FC236}">
                <a16:creationId xmlns:a16="http://schemas.microsoft.com/office/drawing/2014/main" id="{C1B566DD-B49B-48F8-B0BF-CD2B99B2B9FE}"/>
              </a:ext>
            </a:extLst>
          </p:cNvPr>
          <p:cNvSpPr>
            <a:spLocks noGrp="1"/>
          </p:cNvSpPr>
          <p:nvPr>
            <p:ph type="title"/>
          </p:nvPr>
        </p:nvSpPr>
        <p:spPr>
          <a:xfrm>
            <a:off x="311699" y="555600"/>
            <a:ext cx="8453159" cy="755700"/>
          </a:xfrm>
        </p:spPr>
        <p:txBody>
          <a:bodyPr/>
          <a:lstStyle/>
          <a:p>
            <a:r>
              <a:rPr lang="es-CO" dirty="0"/>
              <a:t>Objetivos Plan 2019-2021</a:t>
            </a:r>
          </a:p>
        </p:txBody>
      </p:sp>
      <p:sp>
        <p:nvSpPr>
          <p:cNvPr id="5" name="Elipse 4">
            <a:extLst>
              <a:ext uri="{FF2B5EF4-FFF2-40B4-BE49-F238E27FC236}">
                <a16:creationId xmlns:a16="http://schemas.microsoft.com/office/drawing/2014/main" id="{5795C8E2-54E7-4CA8-AE36-452B67829C18}"/>
              </a:ext>
            </a:extLst>
          </p:cNvPr>
          <p:cNvSpPr/>
          <p:nvPr/>
        </p:nvSpPr>
        <p:spPr>
          <a:xfrm>
            <a:off x="5921187" y="2138914"/>
            <a:ext cx="700615" cy="622731"/>
          </a:xfrm>
          <a:prstGeom prst="ellipse">
            <a:avLst/>
          </a:prstGeom>
          <a:solidFill>
            <a:schemeClr val="tx2"/>
          </a:solidFill>
          <a:ln w="44450" cap="rnd">
            <a:solidFill>
              <a:srgbClr val="ACD03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prstClr val="white"/>
              </a:solidFill>
              <a:latin typeface="Trebuchet MS"/>
            </a:endParaRPr>
          </a:p>
        </p:txBody>
      </p:sp>
      <p:sp>
        <p:nvSpPr>
          <p:cNvPr id="6" name="Elipse 5">
            <a:extLst>
              <a:ext uri="{FF2B5EF4-FFF2-40B4-BE49-F238E27FC236}">
                <a16:creationId xmlns:a16="http://schemas.microsoft.com/office/drawing/2014/main" id="{41D16145-933E-4E31-8A9F-DD4C8C39A7A1}"/>
              </a:ext>
            </a:extLst>
          </p:cNvPr>
          <p:cNvSpPr/>
          <p:nvPr/>
        </p:nvSpPr>
        <p:spPr>
          <a:xfrm>
            <a:off x="3004248" y="3710472"/>
            <a:ext cx="701759" cy="622731"/>
          </a:xfrm>
          <a:prstGeom prst="ellipse">
            <a:avLst/>
          </a:prstGeom>
          <a:solidFill>
            <a:schemeClr val="tx2"/>
          </a:solidFill>
          <a:ln w="44450" cap="rnd">
            <a:solidFill>
              <a:srgbClr val="ACD03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prstClr val="white"/>
              </a:solidFill>
              <a:latin typeface="Trebuchet MS"/>
            </a:endParaRPr>
          </a:p>
        </p:txBody>
      </p:sp>
      <p:sp>
        <p:nvSpPr>
          <p:cNvPr id="7" name="Elipse 6">
            <a:extLst>
              <a:ext uri="{FF2B5EF4-FFF2-40B4-BE49-F238E27FC236}">
                <a16:creationId xmlns:a16="http://schemas.microsoft.com/office/drawing/2014/main" id="{F40F4A10-B253-409F-81D8-976BEFEC567A}"/>
              </a:ext>
            </a:extLst>
          </p:cNvPr>
          <p:cNvSpPr/>
          <p:nvPr/>
        </p:nvSpPr>
        <p:spPr>
          <a:xfrm>
            <a:off x="3027144" y="2917074"/>
            <a:ext cx="700615" cy="622731"/>
          </a:xfrm>
          <a:prstGeom prst="ellipse">
            <a:avLst/>
          </a:prstGeom>
          <a:solidFill>
            <a:schemeClr val="tx2"/>
          </a:solidFill>
          <a:ln w="44450" cap="rnd">
            <a:solidFill>
              <a:srgbClr val="ACD03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prstClr val="white"/>
              </a:solidFill>
              <a:latin typeface="Trebuchet MS"/>
            </a:endParaRPr>
          </a:p>
        </p:txBody>
      </p:sp>
      <p:sp>
        <p:nvSpPr>
          <p:cNvPr id="8" name="Elipse 7">
            <a:extLst>
              <a:ext uri="{FF2B5EF4-FFF2-40B4-BE49-F238E27FC236}">
                <a16:creationId xmlns:a16="http://schemas.microsoft.com/office/drawing/2014/main" id="{4F439382-A28E-49AA-9FFD-B022CE0CB8F8}"/>
              </a:ext>
            </a:extLst>
          </p:cNvPr>
          <p:cNvSpPr/>
          <p:nvPr/>
        </p:nvSpPr>
        <p:spPr>
          <a:xfrm>
            <a:off x="3027144" y="2162280"/>
            <a:ext cx="700615" cy="622731"/>
          </a:xfrm>
          <a:prstGeom prst="ellipse">
            <a:avLst/>
          </a:prstGeom>
          <a:solidFill>
            <a:schemeClr val="tx2"/>
          </a:solidFill>
          <a:ln w="44450" cap="rnd">
            <a:solidFill>
              <a:srgbClr val="ACD03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prstClr val="white"/>
              </a:solidFill>
              <a:latin typeface="Trebuchet MS"/>
            </a:endParaRPr>
          </a:p>
        </p:txBody>
      </p:sp>
      <p:sp>
        <p:nvSpPr>
          <p:cNvPr id="9" name="Rectángulo 8">
            <a:extLst>
              <a:ext uri="{FF2B5EF4-FFF2-40B4-BE49-F238E27FC236}">
                <a16:creationId xmlns:a16="http://schemas.microsoft.com/office/drawing/2014/main" id="{4FC3104B-9EA9-4C54-BC84-EE021F930252}"/>
              </a:ext>
            </a:extLst>
          </p:cNvPr>
          <p:cNvSpPr/>
          <p:nvPr/>
        </p:nvSpPr>
        <p:spPr>
          <a:xfrm>
            <a:off x="160577" y="2481264"/>
            <a:ext cx="2631884" cy="967112"/>
          </a:xfrm>
          <a:prstGeom prst="rect">
            <a:avLst/>
          </a:prstGeom>
          <a:solidFill>
            <a:srgbClr val="004236"/>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2400" kern="0" dirty="0">
              <a:solidFill>
                <a:prstClr val="white"/>
              </a:solidFill>
              <a:latin typeface="Trebuchet MS" panose="020B0603020202020204" pitchFamily="34" charset="0"/>
            </a:endParaRPr>
          </a:p>
        </p:txBody>
      </p:sp>
      <p:sp>
        <p:nvSpPr>
          <p:cNvPr id="10" name="Rectángulo 9">
            <a:extLst>
              <a:ext uri="{FF2B5EF4-FFF2-40B4-BE49-F238E27FC236}">
                <a16:creationId xmlns:a16="http://schemas.microsoft.com/office/drawing/2014/main" id="{90F8035C-0214-4606-B06F-BDC6AA3AF8AF}"/>
              </a:ext>
            </a:extLst>
          </p:cNvPr>
          <p:cNvSpPr/>
          <p:nvPr/>
        </p:nvSpPr>
        <p:spPr>
          <a:xfrm>
            <a:off x="160577" y="1413580"/>
            <a:ext cx="2631884" cy="967112"/>
          </a:xfrm>
          <a:prstGeom prst="rect">
            <a:avLst/>
          </a:prstGeom>
          <a:solidFill>
            <a:srgbClr val="004236"/>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2400" kern="0" dirty="0">
              <a:solidFill>
                <a:prstClr val="white"/>
              </a:solidFill>
              <a:latin typeface="Trebuchet MS" panose="020B0603020202020204" pitchFamily="34" charset="0"/>
            </a:endParaRPr>
          </a:p>
        </p:txBody>
      </p:sp>
      <p:sp>
        <p:nvSpPr>
          <p:cNvPr id="11" name="CuadroTexto 32">
            <a:extLst>
              <a:ext uri="{FF2B5EF4-FFF2-40B4-BE49-F238E27FC236}">
                <a16:creationId xmlns:a16="http://schemas.microsoft.com/office/drawing/2014/main" id="{EA843A6E-A3F6-4D9A-A86E-E6AD3478F454}"/>
              </a:ext>
            </a:extLst>
          </p:cNvPr>
          <p:cNvSpPr txBox="1">
            <a:spLocks noChangeArrowheads="1"/>
          </p:cNvSpPr>
          <p:nvPr/>
        </p:nvSpPr>
        <p:spPr bwMode="auto">
          <a:xfrm>
            <a:off x="1067255" y="1554458"/>
            <a:ext cx="1609582" cy="707886"/>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s-MX" altLang="es-CO" sz="1000" b="1" dirty="0">
                <a:solidFill>
                  <a:srgbClr val="FFFFFF"/>
                </a:solidFill>
                <a:latin typeface="Arial" panose="020B0604020202020204" pitchFamily="34" charset="0"/>
                <a:cs typeface="Arial" panose="020B0604020202020204" pitchFamily="34" charset="0"/>
              </a:rPr>
              <a:t>PRODUCCIÓN 2021</a:t>
            </a:r>
          </a:p>
          <a:p>
            <a:pPr algn="ctr" eaLnBrk="1" hangingPunct="1">
              <a:defRPr/>
            </a:pPr>
            <a:r>
              <a:rPr lang="es-MX" altLang="es-CO" sz="2000" b="1" dirty="0">
                <a:solidFill>
                  <a:srgbClr val="ACD038"/>
                </a:solidFill>
                <a:latin typeface="Arial" panose="020B0604020202020204" pitchFamily="34" charset="0"/>
                <a:cs typeface="Arial" panose="020B0604020202020204" pitchFamily="34" charset="0"/>
              </a:rPr>
              <a:t>750 – 770 </a:t>
            </a:r>
            <a:r>
              <a:rPr lang="es-MX" altLang="es-CO" sz="1000" b="1" dirty="0">
                <a:solidFill>
                  <a:srgbClr val="ACD038"/>
                </a:solidFill>
                <a:latin typeface="Arial" panose="020B0604020202020204" pitchFamily="34" charset="0"/>
                <a:cs typeface="Arial" panose="020B0604020202020204" pitchFamily="34" charset="0"/>
              </a:rPr>
              <a:t>kbped</a:t>
            </a:r>
            <a:endParaRPr lang="es-CO" altLang="es-CO" sz="2000" dirty="0">
              <a:solidFill>
                <a:srgbClr val="ACD038"/>
              </a:solidFill>
              <a:latin typeface="Arial" panose="020B0604020202020204" pitchFamily="34" charset="0"/>
              <a:cs typeface="Arial" panose="020B0604020202020204" pitchFamily="34" charset="0"/>
            </a:endParaRPr>
          </a:p>
        </p:txBody>
      </p:sp>
      <p:pic>
        <p:nvPicPr>
          <p:cNvPr id="12" name="Imagen 33">
            <a:extLst>
              <a:ext uri="{FF2B5EF4-FFF2-40B4-BE49-F238E27FC236}">
                <a16:creationId xmlns:a16="http://schemas.microsoft.com/office/drawing/2014/main" id="{5B9A6537-7C43-44DC-A9B1-4456B7C0D8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988" y="1561898"/>
            <a:ext cx="756710" cy="671493"/>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Imagen 34">
            <a:extLst>
              <a:ext uri="{FF2B5EF4-FFF2-40B4-BE49-F238E27FC236}">
                <a16:creationId xmlns:a16="http://schemas.microsoft.com/office/drawing/2014/main" id="{F1883AA5-1237-48D4-B790-6DD6E4CD49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988" y="2652947"/>
            <a:ext cx="755565" cy="670477"/>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 name="CuadroTexto 35">
            <a:extLst>
              <a:ext uri="{FF2B5EF4-FFF2-40B4-BE49-F238E27FC236}">
                <a16:creationId xmlns:a16="http://schemas.microsoft.com/office/drawing/2014/main" id="{4FF957CF-7DA5-49D0-8637-060E1AE0D84B}"/>
              </a:ext>
            </a:extLst>
          </p:cNvPr>
          <p:cNvSpPr txBox="1">
            <a:spLocks noChangeArrowheads="1"/>
          </p:cNvSpPr>
          <p:nvPr/>
        </p:nvSpPr>
        <p:spPr bwMode="auto">
          <a:xfrm>
            <a:off x="892101" y="2567007"/>
            <a:ext cx="1900360" cy="861774"/>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s-MX" altLang="es-CO" sz="1000" b="1" dirty="0">
                <a:solidFill>
                  <a:srgbClr val="FFFFFF"/>
                </a:solidFill>
                <a:latin typeface="Arial" panose="020B0604020202020204" pitchFamily="34" charset="0"/>
                <a:cs typeface="Arial" panose="020B0604020202020204" pitchFamily="34" charset="0"/>
              </a:rPr>
              <a:t>VOLUMEN TRANSPORTADO </a:t>
            </a:r>
            <a:r>
              <a:rPr lang="es-MX" altLang="es-CO" sz="2000" b="1" dirty="0">
                <a:solidFill>
                  <a:srgbClr val="ACD038"/>
                </a:solidFill>
                <a:latin typeface="Arial" panose="020B0604020202020204" pitchFamily="34" charset="0"/>
                <a:cs typeface="Arial" panose="020B0604020202020204" pitchFamily="34" charset="0"/>
              </a:rPr>
              <a:t>1.100 – 1.250</a:t>
            </a:r>
          </a:p>
          <a:p>
            <a:pPr algn="ctr" eaLnBrk="1" hangingPunct="1">
              <a:defRPr/>
            </a:pPr>
            <a:r>
              <a:rPr lang="es-MX" altLang="es-CO" sz="1000" b="1" dirty="0">
                <a:solidFill>
                  <a:srgbClr val="ACD038"/>
                </a:solidFill>
                <a:latin typeface="Arial" panose="020B0604020202020204" pitchFamily="34" charset="0"/>
                <a:cs typeface="Arial" panose="020B0604020202020204" pitchFamily="34" charset="0"/>
              </a:rPr>
              <a:t>kbd</a:t>
            </a:r>
            <a:endParaRPr lang="es-CO" altLang="es-CO" sz="1000" dirty="0">
              <a:solidFill>
                <a:srgbClr val="ACD038"/>
              </a:solidFill>
              <a:latin typeface="Arial" panose="020B060402020202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F82155A7-48DA-4DCB-A674-39DA78C388BD}"/>
              </a:ext>
            </a:extLst>
          </p:cNvPr>
          <p:cNvSpPr/>
          <p:nvPr/>
        </p:nvSpPr>
        <p:spPr>
          <a:xfrm>
            <a:off x="160577" y="3547932"/>
            <a:ext cx="2631884" cy="968128"/>
          </a:xfrm>
          <a:prstGeom prst="rect">
            <a:avLst/>
          </a:prstGeom>
          <a:solidFill>
            <a:srgbClr val="004236"/>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2400" kern="0" dirty="0">
              <a:solidFill>
                <a:prstClr val="white"/>
              </a:solidFill>
              <a:latin typeface="Trebuchet MS" panose="020B0603020202020204" pitchFamily="34" charset="0"/>
            </a:endParaRPr>
          </a:p>
        </p:txBody>
      </p:sp>
      <p:sp>
        <p:nvSpPr>
          <p:cNvPr id="16" name="CuadroTexto 37">
            <a:extLst>
              <a:ext uri="{FF2B5EF4-FFF2-40B4-BE49-F238E27FC236}">
                <a16:creationId xmlns:a16="http://schemas.microsoft.com/office/drawing/2014/main" id="{C6A09C49-7E71-4E5E-A1C7-68AE0FCFE24D}"/>
              </a:ext>
            </a:extLst>
          </p:cNvPr>
          <p:cNvSpPr txBox="1">
            <a:spLocks noChangeArrowheads="1"/>
          </p:cNvSpPr>
          <p:nvPr/>
        </p:nvSpPr>
        <p:spPr bwMode="auto">
          <a:xfrm>
            <a:off x="1068399" y="3659679"/>
            <a:ext cx="1608438" cy="707886"/>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s-MX" altLang="es-CO" sz="1000" b="1" dirty="0">
                <a:solidFill>
                  <a:srgbClr val="FFFFFF"/>
                </a:solidFill>
                <a:latin typeface="Arial" panose="020B0604020202020204" pitchFamily="34" charset="0"/>
                <a:cs typeface="Arial" panose="020B0604020202020204" pitchFamily="34" charset="0"/>
              </a:rPr>
              <a:t>CARGA REFINERÍAS</a:t>
            </a:r>
          </a:p>
          <a:p>
            <a:pPr algn="ctr" eaLnBrk="1" hangingPunct="1">
              <a:defRPr/>
            </a:pPr>
            <a:r>
              <a:rPr lang="es-MX" altLang="es-CO" sz="2000" b="1" dirty="0">
                <a:solidFill>
                  <a:srgbClr val="ACD038"/>
                </a:solidFill>
                <a:latin typeface="Arial" panose="020B0604020202020204" pitchFamily="34" charset="0"/>
                <a:cs typeface="Arial" panose="020B0604020202020204" pitchFamily="34" charset="0"/>
              </a:rPr>
              <a:t>370 – 400</a:t>
            </a:r>
          </a:p>
          <a:p>
            <a:pPr algn="ctr" eaLnBrk="1" hangingPunct="1">
              <a:defRPr/>
            </a:pPr>
            <a:r>
              <a:rPr lang="es-MX" altLang="es-CO" sz="1000" b="1" dirty="0">
                <a:solidFill>
                  <a:srgbClr val="ACD038"/>
                </a:solidFill>
                <a:latin typeface="Arial" panose="020B0604020202020204" pitchFamily="34" charset="0"/>
                <a:cs typeface="Arial" panose="020B0604020202020204" pitchFamily="34" charset="0"/>
              </a:rPr>
              <a:t>kbpd</a:t>
            </a:r>
            <a:endParaRPr lang="es-CO" altLang="es-CO" sz="1000" dirty="0">
              <a:solidFill>
                <a:srgbClr val="ACD038"/>
              </a:solidFill>
              <a:latin typeface="Arial" panose="020B0604020202020204" pitchFamily="34" charset="0"/>
              <a:cs typeface="Arial" panose="020B0604020202020204" pitchFamily="34" charset="0"/>
            </a:endParaRPr>
          </a:p>
        </p:txBody>
      </p:sp>
      <p:pic>
        <p:nvPicPr>
          <p:cNvPr id="17" name="Imagen 38">
            <a:extLst>
              <a:ext uri="{FF2B5EF4-FFF2-40B4-BE49-F238E27FC236}">
                <a16:creationId xmlns:a16="http://schemas.microsoft.com/office/drawing/2014/main" id="{63924E04-45D1-44AF-B0E3-36D6FC276ED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4988" y="3696250"/>
            <a:ext cx="755565" cy="670477"/>
          </a:xfrm>
          <a:prstGeom prst="rect">
            <a:avLst/>
          </a:prstGeom>
          <a:solidFill>
            <a:srgbClr val="00423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 name="Rectángulo 39">
            <a:extLst>
              <a:ext uri="{FF2B5EF4-FFF2-40B4-BE49-F238E27FC236}">
                <a16:creationId xmlns:a16="http://schemas.microsoft.com/office/drawing/2014/main" id="{B343266A-91A6-4C24-80BD-A59F7BA856EA}"/>
              </a:ext>
            </a:extLst>
          </p:cNvPr>
          <p:cNvSpPr>
            <a:spLocks noChangeArrowheads="1"/>
          </p:cNvSpPr>
          <p:nvPr/>
        </p:nvSpPr>
        <p:spPr bwMode="auto">
          <a:xfrm>
            <a:off x="3320212" y="1432881"/>
            <a:ext cx="43983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es-CO" b="1" dirty="0">
                <a:solidFill>
                  <a:schemeClr val="accent5"/>
                </a:solidFill>
                <a:latin typeface="Arial" panose="020B0604020202020204" pitchFamily="34" charset="0"/>
                <a:ea typeface="Trebuchet MS" panose="020B0703020202090204" pitchFamily="34" charset="0"/>
                <a:cs typeface="Arial" panose="020B0604020202020204" pitchFamily="34" charset="0"/>
              </a:rPr>
              <a:t>SOSTENIBILIDAD, CRECIMIENTO Y GENERACIÓN DE VALOR INTEGRADO</a:t>
            </a:r>
          </a:p>
        </p:txBody>
      </p:sp>
      <p:pic>
        <p:nvPicPr>
          <p:cNvPr id="19" name="Imagen 40">
            <a:extLst>
              <a:ext uri="{FF2B5EF4-FFF2-40B4-BE49-F238E27FC236}">
                <a16:creationId xmlns:a16="http://schemas.microsoft.com/office/drawing/2014/main" id="{B47B592C-FBFA-497F-BE5E-468DE4E76F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39334" y="2229327"/>
            <a:ext cx="496841" cy="44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41">
            <a:extLst>
              <a:ext uri="{FF2B5EF4-FFF2-40B4-BE49-F238E27FC236}">
                <a16:creationId xmlns:a16="http://schemas.microsoft.com/office/drawing/2014/main" id="{B722DD20-C469-4CD2-9629-7C9F5E41A68A}"/>
              </a:ext>
            </a:extLst>
          </p:cNvPr>
          <p:cNvSpPr txBox="1">
            <a:spLocks noChangeArrowheads="1"/>
          </p:cNvSpPr>
          <p:nvPr/>
        </p:nvSpPr>
        <p:spPr bwMode="auto">
          <a:xfrm>
            <a:off x="3779274" y="2211042"/>
            <a:ext cx="17824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MX" altLang="es-CO" sz="1000" dirty="0">
                <a:solidFill>
                  <a:srgbClr val="004237"/>
                </a:solidFill>
                <a:latin typeface="Trebuchet MS" panose="020B0603020202020204" pitchFamily="34" charset="0"/>
              </a:rPr>
              <a:t>Inversiones</a:t>
            </a:r>
          </a:p>
          <a:p>
            <a:pPr eaLnBrk="1" hangingPunct="1">
              <a:lnSpc>
                <a:spcPct val="100000"/>
              </a:lnSpc>
              <a:spcBef>
                <a:spcPct val="0"/>
              </a:spcBef>
              <a:buFontTx/>
              <a:buNone/>
            </a:pPr>
            <a:r>
              <a:rPr lang="es-MX" altLang="es-CO" sz="2000" b="1" dirty="0">
                <a:solidFill>
                  <a:srgbClr val="004237"/>
                </a:solidFill>
                <a:latin typeface="Trebuchet MS" panose="020B0603020202020204" pitchFamily="34" charset="0"/>
              </a:rPr>
              <a:t>12 – 15 US$ B</a:t>
            </a:r>
            <a:endParaRPr lang="es-CO" altLang="es-CO" sz="1200" dirty="0">
              <a:solidFill>
                <a:srgbClr val="004237"/>
              </a:solidFill>
              <a:latin typeface="Trebuchet MS" panose="020B0603020202020204" pitchFamily="34" charset="0"/>
            </a:endParaRPr>
          </a:p>
        </p:txBody>
      </p:sp>
      <p:sp>
        <p:nvSpPr>
          <p:cNvPr id="21" name="CuadroTexto 42">
            <a:extLst>
              <a:ext uri="{FF2B5EF4-FFF2-40B4-BE49-F238E27FC236}">
                <a16:creationId xmlns:a16="http://schemas.microsoft.com/office/drawing/2014/main" id="{3FAA5490-E070-4B8D-8EE4-CFBB752DFD6C}"/>
              </a:ext>
            </a:extLst>
          </p:cNvPr>
          <p:cNvSpPr txBox="1">
            <a:spLocks noChangeArrowheads="1"/>
          </p:cNvSpPr>
          <p:nvPr/>
        </p:nvSpPr>
        <p:spPr bwMode="auto">
          <a:xfrm>
            <a:off x="6673317" y="3171043"/>
            <a:ext cx="20915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MX" altLang="es-CO" sz="1000" dirty="0">
                <a:solidFill>
                  <a:srgbClr val="004237"/>
                </a:solidFill>
                <a:latin typeface="Trebuchet MS" panose="020B0603020202020204" pitchFamily="34" charset="0"/>
              </a:rPr>
              <a:t>Deuda Bruta / EBITDA</a:t>
            </a:r>
          </a:p>
          <a:p>
            <a:pPr eaLnBrk="1" hangingPunct="1">
              <a:lnSpc>
                <a:spcPct val="100000"/>
              </a:lnSpc>
              <a:spcBef>
                <a:spcPct val="0"/>
              </a:spcBef>
              <a:buFontTx/>
              <a:buNone/>
            </a:pPr>
            <a:r>
              <a:rPr lang="es-MX" altLang="es-CO" sz="2000" b="1" dirty="0">
                <a:solidFill>
                  <a:srgbClr val="004236"/>
                </a:solidFill>
                <a:latin typeface="Trebuchet MS" panose="020B0603020202020204" pitchFamily="34" charset="0"/>
              </a:rPr>
              <a:t>1.0 – 1.5 veces</a:t>
            </a:r>
            <a:endParaRPr lang="es-CO" altLang="es-CO" sz="1200" dirty="0">
              <a:solidFill>
                <a:srgbClr val="004236"/>
              </a:solidFill>
              <a:latin typeface="Trebuchet MS" panose="020B0603020202020204" pitchFamily="34" charset="0"/>
            </a:endParaRPr>
          </a:p>
        </p:txBody>
      </p:sp>
      <p:sp>
        <p:nvSpPr>
          <p:cNvPr id="22" name="CuadroTexto 43">
            <a:extLst>
              <a:ext uri="{FF2B5EF4-FFF2-40B4-BE49-F238E27FC236}">
                <a16:creationId xmlns:a16="http://schemas.microsoft.com/office/drawing/2014/main" id="{3CCF13E0-43EC-4D1F-A1ED-2C0BA24C20B5}"/>
              </a:ext>
            </a:extLst>
          </p:cNvPr>
          <p:cNvSpPr txBox="1">
            <a:spLocks noChangeArrowheads="1"/>
          </p:cNvSpPr>
          <p:nvPr/>
        </p:nvSpPr>
        <p:spPr bwMode="auto">
          <a:xfrm>
            <a:off x="6673317" y="2218153"/>
            <a:ext cx="20915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MX" altLang="es-CO" sz="1000" dirty="0">
                <a:solidFill>
                  <a:srgbClr val="004237"/>
                </a:solidFill>
                <a:latin typeface="Trebuchet MS" panose="020B0603020202020204" pitchFamily="34" charset="0"/>
              </a:rPr>
              <a:t>ROACE</a:t>
            </a:r>
          </a:p>
          <a:p>
            <a:pPr eaLnBrk="1" hangingPunct="1">
              <a:lnSpc>
                <a:spcPct val="100000"/>
              </a:lnSpc>
              <a:spcBef>
                <a:spcPct val="0"/>
              </a:spcBef>
              <a:buFontTx/>
              <a:buNone/>
            </a:pPr>
            <a:r>
              <a:rPr lang="es-MX" altLang="es-CO" sz="2000" b="1" dirty="0">
                <a:solidFill>
                  <a:srgbClr val="004237"/>
                </a:solidFill>
                <a:latin typeface="Trebuchet MS" panose="020B0603020202020204" pitchFamily="34" charset="0"/>
              </a:rPr>
              <a:t>Mayor a 11%</a:t>
            </a:r>
            <a:endParaRPr lang="es-CO" altLang="es-CO" sz="1200" dirty="0">
              <a:solidFill>
                <a:srgbClr val="004237"/>
              </a:solidFill>
              <a:latin typeface="Trebuchet MS" panose="020B0603020202020204" pitchFamily="34" charset="0"/>
            </a:endParaRPr>
          </a:p>
        </p:txBody>
      </p:sp>
      <p:sp>
        <p:nvSpPr>
          <p:cNvPr id="23" name="CuadroTexto 44">
            <a:extLst>
              <a:ext uri="{FF2B5EF4-FFF2-40B4-BE49-F238E27FC236}">
                <a16:creationId xmlns:a16="http://schemas.microsoft.com/office/drawing/2014/main" id="{986AE897-4344-4E8E-9E78-2F3637EFFCF4}"/>
              </a:ext>
            </a:extLst>
          </p:cNvPr>
          <p:cNvSpPr txBox="1">
            <a:spLocks noChangeArrowheads="1"/>
          </p:cNvSpPr>
          <p:nvPr/>
        </p:nvSpPr>
        <p:spPr bwMode="auto">
          <a:xfrm>
            <a:off x="3754089" y="2980058"/>
            <a:ext cx="22655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MX" altLang="es-CO" sz="1000" dirty="0">
                <a:solidFill>
                  <a:srgbClr val="004237"/>
                </a:solidFill>
                <a:latin typeface="Trebuchet MS" panose="020B0603020202020204" pitchFamily="34" charset="0"/>
              </a:rPr>
              <a:t>Flujo de Caja Libre Acumulado</a:t>
            </a:r>
          </a:p>
          <a:p>
            <a:pPr eaLnBrk="1" hangingPunct="1">
              <a:lnSpc>
                <a:spcPct val="100000"/>
              </a:lnSpc>
              <a:spcBef>
                <a:spcPct val="0"/>
              </a:spcBef>
              <a:buFontTx/>
              <a:buNone/>
            </a:pPr>
            <a:r>
              <a:rPr lang="es-MX" altLang="es-CO" sz="2000" b="1" dirty="0">
                <a:solidFill>
                  <a:srgbClr val="004237"/>
                </a:solidFill>
                <a:latin typeface="Trebuchet MS" panose="020B0603020202020204" pitchFamily="34" charset="0"/>
              </a:rPr>
              <a:t>12 US$ B</a:t>
            </a:r>
            <a:endParaRPr lang="es-CO" altLang="es-CO" sz="1200" dirty="0">
              <a:solidFill>
                <a:srgbClr val="004237"/>
              </a:solidFill>
              <a:latin typeface="Trebuchet MS" panose="020B0603020202020204" pitchFamily="34" charset="0"/>
            </a:endParaRPr>
          </a:p>
        </p:txBody>
      </p:sp>
      <p:pic>
        <p:nvPicPr>
          <p:cNvPr id="24" name="Imagen 45">
            <a:extLst>
              <a:ext uri="{FF2B5EF4-FFF2-40B4-BE49-F238E27FC236}">
                <a16:creationId xmlns:a16="http://schemas.microsoft.com/office/drawing/2014/main" id="{561AB137-1214-489E-BFD7-A74BB458BE8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44825" y="2231359"/>
            <a:ext cx="454483" cy="40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n 46">
            <a:extLst>
              <a:ext uri="{FF2B5EF4-FFF2-40B4-BE49-F238E27FC236}">
                <a16:creationId xmlns:a16="http://schemas.microsoft.com/office/drawing/2014/main" id="{196B3818-A3EA-4959-AFFF-34BB8E59689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0411" y="2980058"/>
            <a:ext cx="554081" cy="49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uadroTexto 48">
            <a:extLst>
              <a:ext uri="{FF2B5EF4-FFF2-40B4-BE49-F238E27FC236}">
                <a16:creationId xmlns:a16="http://schemas.microsoft.com/office/drawing/2014/main" id="{9E2AAC34-C92D-41AE-B027-4CB8E9110E5E}"/>
              </a:ext>
            </a:extLst>
          </p:cNvPr>
          <p:cNvSpPr txBox="1">
            <a:spLocks noChangeArrowheads="1"/>
          </p:cNvSpPr>
          <p:nvPr/>
        </p:nvSpPr>
        <p:spPr bwMode="auto">
          <a:xfrm>
            <a:off x="3796447" y="3775488"/>
            <a:ext cx="218083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MX" altLang="es-CO" sz="1000" dirty="0">
                <a:solidFill>
                  <a:srgbClr val="004237"/>
                </a:solidFill>
                <a:latin typeface="Trebuchet MS" panose="020B0603020202020204" pitchFamily="34" charset="0"/>
              </a:rPr>
              <a:t>IRR* (Sin incluir efecto precio)</a:t>
            </a:r>
          </a:p>
          <a:p>
            <a:pPr eaLnBrk="1" hangingPunct="1">
              <a:lnSpc>
                <a:spcPct val="100000"/>
              </a:lnSpc>
              <a:spcBef>
                <a:spcPct val="0"/>
              </a:spcBef>
              <a:buFontTx/>
              <a:buNone/>
            </a:pPr>
            <a:r>
              <a:rPr lang="es-MX" altLang="es-CO" sz="2000" b="1" dirty="0">
                <a:solidFill>
                  <a:srgbClr val="004237"/>
                </a:solidFill>
                <a:latin typeface="Trebuchet MS" panose="020B0603020202020204" pitchFamily="34" charset="0"/>
              </a:rPr>
              <a:t>&gt;100%</a:t>
            </a:r>
            <a:endParaRPr lang="es-CO" altLang="es-CO" sz="1200" dirty="0">
              <a:solidFill>
                <a:srgbClr val="004237"/>
              </a:solidFill>
              <a:latin typeface="Trebuchet MS" panose="020B0603020202020204" pitchFamily="34" charset="0"/>
            </a:endParaRPr>
          </a:p>
        </p:txBody>
      </p:sp>
      <p:pic>
        <p:nvPicPr>
          <p:cNvPr id="27" name="Imagen 49">
            <a:extLst>
              <a:ext uri="{FF2B5EF4-FFF2-40B4-BE49-F238E27FC236}">
                <a16:creationId xmlns:a16="http://schemas.microsoft.com/office/drawing/2014/main" id="{34E65E7B-AE58-4254-90A0-085F9C1BC8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80207" y="3659679"/>
            <a:ext cx="752131" cy="66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uadroTexto 18">
            <a:extLst>
              <a:ext uri="{FF2B5EF4-FFF2-40B4-BE49-F238E27FC236}">
                <a16:creationId xmlns:a16="http://schemas.microsoft.com/office/drawing/2014/main" id="{A913D532-A34A-4EC0-BD97-E7062C74C3B9}"/>
              </a:ext>
            </a:extLst>
          </p:cNvPr>
          <p:cNvSpPr txBox="1">
            <a:spLocks noChangeArrowheads="1"/>
          </p:cNvSpPr>
          <p:nvPr/>
        </p:nvSpPr>
        <p:spPr bwMode="auto">
          <a:xfrm>
            <a:off x="160577" y="4624290"/>
            <a:ext cx="671994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7F7F7F"/>
                </a:solidFill>
                <a:latin typeface="Arial" panose="020B0604020202020204" pitchFamily="34" charset="0"/>
              </a:defRPr>
            </a:lvl1pPr>
            <a:lvl2pPr marL="284163" indent="-171450">
              <a:lnSpc>
                <a:spcPct val="90000"/>
              </a:lnSpc>
              <a:spcBef>
                <a:spcPts val="500"/>
              </a:spcBef>
              <a:buFont typeface="Arial" panose="020B0604020202020204" pitchFamily="34" charset="0"/>
              <a:buChar char="•"/>
              <a:defRPr sz="2400">
                <a:solidFill>
                  <a:srgbClr val="7F7F7F"/>
                </a:solidFill>
                <a:latin typeface="Arial" panose="020B0604020202020204" pitchFamily="34" charset="0"/>
              </a:defRPr>
            </a:lvl2pPr>
            <a:lvl3pPr marL="511175" indent="-165100">
              <a:lnSpc>
                <a:spcPct val="90000"/>
              </a:lnSpc>
              <a:spcBef>
                <a:spcPts val="500"/>
              </a:spcBef>
              <a:buFont typeface="Arial" panose="020B0604020202020204" pitchFamily="34" charset="0"/>
              <a:buChar char="•"/>
              <a:defRPr sz="2000">
                <a:solidFill>
                  <a:srgbClr val="7F7F7F"/>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7F7F7F"/>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7F7F7F"/>
                </a:solidFill>
                <a:latin typeface="Arial" panose="020B0604020202020204" pitchFamily="34" charset="0"/>
              </a:defRPr>
            </a:lvl9pPr>
          </a:lstStyle>
          <a:p>
            <a:pPr eaLnBrk="1" hangingPunct="1">
              <a:lnSpc>
                <a:spcPct val="100000"/>
              </a:lnSpc>
              <a:spcBef>
                <a:spcPct val="0"/>
              </a:spcBef>
              <a:buFontTx/>
              <a:buNone/>
            </a:pPr>
            <a:r>
              <a:rPr lang="es-CO" altLang="es-CO" sz="900" dirty="0">
                <a:latin typeface="Trebuchet MS" panose="020B0603020202020204" pitchFamily="34" charset="0"/>
                <a:sym typeface="Trebuchet MS" panose="020B0603020202020204" pitchFamily="34" charset="0"/>
              </a:rPr>
              <a:t>* IRR: Índice de Reposición de Reservas</a:t>
            </a:r>
            <a:endParaRPr lang="es-ES" altLang="es-CO" sz="900" dirty="0">
              <a:latin typeface="Trebuchet MS" panose="020B0603020202020204" pitchFamily="34" charset="0"/>
              <a:sym typeface="Trebuchet MS" panose="020B0603020202020204" pitchFamily="34" charset="0"/>
            </a:endParaRPr>
          </a:p>
        </p:txBody>
      </p:sp>
      <p:sp>
        <p:nvSpPr>
          <p:cNvPr id="29" name="Elipse 28">
            <a:extLst>
              <a:ext uri="{FF2B5EF4-FFF2-40B4-BE49-F238E27FC236}">
                <a16:creationId xmlns:a16="http://schemas.microsoft.com/office/drawing/2014/main" id="{1343BDDD-CDFE-4A1F-B194-30CCB705C8A7}"/>
              </a:ext>
            </a:extLst>
          </p:cNvPr>
          <p:cNvSpPr/>
          <p:nvPr/>
        </p:nvSpPr>
        <p:spPr>
          <a:xfrm>
            <a:off x="5921187" y="3075551"/>
            <a:ext cx="701759" cy="622731"/>
          </a:xfrm>
          <a:prstGeom prst="ellipse">
            <a:avLst/>
          </a:prstGeom>
          <a:solidFill>
            <a:schemeClr val="tx2"/>
          </a:solidFill>
          <a:ln w="44450" cap="rnd">
            <a:solidFill>
              <a:srgbClr val="ACD03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Aft>
                <a:spcPts val="1000"/>
              </a:spcAft>
              <a:defRPr/>
            </a:pPr>
            <a:endParaRPr lang="es-CO" sz="1200" dirty="0">
              <a:solidFill>
                <a:prstClr val="white"/>
              </a:solidFill>
              <a:latin typeface="Trebuchet MS"/>
            </a:endParaRPr>
          </a:p>
        </p:txBody>
      </p:sp>
      <p:pic>
        <p:nvPicPr>
          <p:cNvPr id="30" name="Imagen 47">
            <a:extLst>
              <a:ext uri="{FF2B5EF4-FFF2-40B4-BE49-F238E27FC236}">
                <a16:creationId xmlns:a16="http://schemas.microsoft.com/office/drawing/2014/main" id="{18F6182C-D7AE-42E0-AE2A-A7869870C62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96001" y="3082662"/>
            <a:ext cx="752130" cy="66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Conector recto 30">
            <a:extLst>
              <a:ext uri="{FF2B5EF4-FFF2-40B4-BE49-F238E27FC236}">
                <a16:creationId xmlns:a16="http://schemas.microsoft.com/office/drawing/2014/main" id="{E71DEDBB-BEED-47FE-9A0A-B8FC1ECD66B4}"/>
              </a:ext>
            </a:extLst>
          </p:cNvPr>
          <p:cNvCxnSpPr/>
          <p:nvPr/>
        </p:nvCxnSpPr>
        <p:spPr>
          <a:xfrm>
            <a:off x="3942980" y="2832757"/>
            <a:ext cx="1427559" cy="0"/>
          </a:xfrm>
          <a:prstGeom prst="line">
            <a:avLst/>
          </a:prstGeom>
          <a:ln w="952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D4BF1F64-7EAB-4A38-A369-5A1180FE652E}"/>
              </a:ext>
            </a:extLst>
          </p:cNvPr>
          <p:cNvCxnSpPr/>
          <p:nvPr/>
        </p:nvCxnSpPr>
        <p:spPr>
          <a:xfrm>
            <a:off x="3956718" y="3611932"/>
            <a:ext cx="1427559" cy="0"/>
          </a:xfrm>
          <a:prstGeom prst="line">
            <a:avLst/>
          </a:prstGeom>
          <a:ln w="952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046B3F36-7C5D-4C2B-9223-CBB22959E5D6}"/>
              </a:ext>
            </a:extLst>
          </p:cNvPr>
          <p:cNvCxnSpPr/>
          <p:nvPr/>
        </p:nvCxnSpPr>
        <p:spPr>
          <a:xfrm>
            <a:off x="6723688" y="2832757"/>
            <a:ext cx="1427560" cy="0"/>
          </a:xfrm>
          <a:prstGeom prst="line">
            <a:avLst/>
          </a:prstGeom>
          <a:ln w="952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Rectángulo 33">
            <a:extLst>
              <a:ext uri="{FF2B5EF4-FFF2-40B4-BE49-F238E27FC236}">
                <a16:creationId xmlns:a16="http://schemas.microsoft.com/office/drawing/2014/main" id="{935B9C56-FC33-4A38-A8A9-516CD689E4FD}"/>
              </a:ext>
            </a:extLst>
          </p:cNvPr>
          <p:cNvSpPr/>
          <p:nvPr/>
        </p:nvSpPr>
        <p:spPr>
          <a:xfrm>
            <a:off x="4562314" y="4603426"/>
            <a:ext cx="2455586" cy="261610"/>
          </a:xfrm>
          <a:prstGeom prst="rect">
            <a:avLst/>
          </a:prstGeom>
          <a:ln>
            <a:solidFill>
              <a:srgbClr val="EA6B00"/>
            </a:solidFill>
            <a:prstDash val="dashDot"/>
          </a:ln>
        </p:spPr>
        <p:txBody>
          <a:bodyPr wrap="square">
            <a:spAutoFit/>
          </a:bodyPr>
          <a:lstStyle/>
          <a:p>
            <a:pPr algn="ctr">
              <a:defRPr/>
            </a:pPr>
            <a:r>
              <a:rPr lang="es-CO" sz="1100" dirty="0">
                <a:solidFill>
                  <a:srgbClr val="EA6B00"/>
                </a:solidFill>
                <a:latin typeface="Arial"/>
                <a:cs typeface="Arial" panose="020B0604020202020204" pitchFamily="34" charset="0"/>
              </a:rPr>
              <a:t>Brent referencia del plan 65 usd/ bl</a:t>
            </a:r>
          </a:p>
        </p:txBody>
      </p:sp>
    </p:spTree>
    <p:extLst>
      <p:ext uri="{BB962C8B-B14F-4D97-AF65-F5344CB8AC3E}">
        <p14:creationId xmlns:p14="http://schemas.microsoft.com/office/powerpoint/2010/main" val="71901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311700" y="2887659"/>
            <a:ext cx="8433466" cy="565660"/>
          </a:xfrm>
        </p:spPr>
        <p:txBody>
          <a:bodyPr/>
          <a:lstStyle/>
          <a:p>
            <a:pPr marL="152400" indent="0" algn="ctr">
              <a:buNone/>
            </a:pPr>
            <a:r>
              <a:rPr lang="es-CO" dirty="0"/>
              <a:t>Para uso restringido en Ecopetrol S.A. Todos los derechos reservados. Ninguna parte de esta presentación puede ser reproducida o utilizada en ninguna forma o por ningún medio  sin permiso explicito de Ecopetrol S.A.</a:t>
            </a:r>
          </a:p>
        </p:txBody>
      </p:sp>
    </p:spTree>
    <p:extLst>
      <p:ext uri="{BB962C8B-B14F-4D97-AF65-F5344CB8AC3E}">
        <p14:creationId xmlns:p14="http://schemas.microsoft.com/office/powerpoint/2010/main" val="16978558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zo21W3dRSQOcr42P63vgR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XZSbnzQO2nfeuwJQkGsw"/>
</p:tagLst>
</file>

<file path=ppt/tags/tag1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M.4x2u1FQliaNmbqH4_cKQ"/>
</p:tagLst>
</file>

<file path=ppt/tags/tag2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2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fAyZmsVARe69XmDs2iaSPg"/>
</p:tagLst>
</file>

<file path=ppt/tags/tag3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BqMwCdMOQSClW5rlYfZuHQ"/>
</p:tagLst>
</file>

<file path=ppt/tags/tag3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3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RzcDbVyjQSW9zKqWnnLMY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DQC6EHmwQVKo2wxSRPZ3E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ZQZ0pDQeTVub.wPohVXcl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QeVra6zxTrCjRiuY1.DqC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dnVvoUvJSxeVp2V.EZBs_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X3HI6LL7S_Cs5JAjouKXi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fEgIKXsoSci9tImKiDucn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KY2s.lbFS1efIb5Is3IW4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pdWnhr_WQPOLQNdQJAGAe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nwgDz_iZR_mr1VD5F_e6R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uPtb5ZvbQyCxIPhuTbBqX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3bDl8ZcqSeGpBGSlglqjg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5mEFknCGS5S4IVHc7_XyG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A17UGTPFTlSyB9YGRTt02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OTNWH2QORU6FGaDQb6zyR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vpuaSJGHSYe6yHfy0sSck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esIbyzicS1y2AkmSxrO7m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JkT2.FnrRWC2ps23j7zf2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Obc21ru3Qzi05FvxXBBNo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napH6cbLTwCdpyn3XnKR5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QfYK7HnfR9yAthGs7PRkP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SBG3kI_xRiaKFQxY_Q5NG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veTuntJXQoSXYJ9K8s2Ps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L_cwN8mvTHK1i6rBKoqkn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bGbiQRTAQE.8JfYbZ9xzj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DcCdCvjiTIqK7K1O8x5dX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S1f7z8G1QVmOyBfN_qmBS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WxgX8PATNyuxYwZM88Xa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_BPJdN2.T3SDklrSMfgtr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3xIX0Yi1RWWQI31uyoWXf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y3KYBIhpT2WxRLb595.Qk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ro40fQIOQPOQGdTfe7Fe0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StAM4f1.S9e8A12hAEdP7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LncsG1iwSqaCiqmlvdsdZ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nOD08.kdSqmteJQ3bbeFN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Vw8oQLFsQEKjRHrnN9GZA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DFvenKhSmiAJxGZQ0xbH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_wj2KsRqQ5qzFRisqELYF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lpZr87TBTF2ys_20XsSYD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EF8ng1o4RuOp11IrSsdW2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S6_ZJYs4SJuTR0UxJAuCu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c0SIQgrqSWaIrk4tbng_E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rRzTzQQnTdaUKkof0a1GT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1b0lkzP9SHW2wn1rceGX.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aaZnDqPoReuj_k0smmCDk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brEuisHaQry8tupB7rajK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8CClIRxWQESsRjjgGdQFV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vm9ZDMtHTJynAF2E49Yqc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oU9VRiS4RnCeo4vNCCNi0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OS1lDuN7TWKFf0X_6RmSb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Kp2lv1YKSZKLaIJG1siZ_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pR_IBVgQR3eWRPQD5CCmpg"/>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3070</TotalTime>
  <Words>4228</Words>
  <Application>Microsoft Office PowerPoint</Application>
  <PresentationFormat>Presentación en pantalla (16:9)</PresentationFormat>
  <Paragraphs>459</Paragraphs>
  <Slides>14</Slides>
  <Notes>14</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14</vt:i4>
      </vt:variant>
    </vt:vector>
  </HeadingPairs>
  <TitlesOfParts>
    <vt:vector size="22" baseType="lpstr">
      <vt:lpstr>Arial</vt:lpstr>
      <vt:lpstr>Arial Black</vt:lpstr>
      <vt:lpstr>Calibri</vt:lpstr>
      <vt:lpstr>Courier New</vt:lpstr>
      <vt:lpstr>Trebuchet MS</vt:lpstr>
      <vt:lpstr>Wingdings</vt:lpstr>
      <vt:lpstr>Simple Light</vt:lpstr>
      <vt:lpstr>Diapositiva de think-cell</vt:lpstr>
      <vt:lpstr>Estrategia del Grupo Ecopetrol</vt:lpstr>
      <vt:lpstr>DESCARGO DE RESPONSABILIDAD </vt:lpstr>
      <vt:lpstr>Presentación de PowerPoint</vt:lpstr>
      <vt:lpstr>Presentación de PowerPoint</vt:lpstr>
      <vt:lpstr>Presentación de PowerPoint</vt:lpstr>
      <vt:lpstr>La estrategia sigue vigente</vt:lpstr>
      <vt:lpstr>El crecimiento está basado</vt:lpstr>
      <vt:lpstr>la da su posición privilegiada</vt:lpstr>
      <vt:lpstr>La Competitividad apalancada en los habilitadores para viabilizar e</vt:lpstr>
      <vt:lpstr>La Competitividad apalancada en los habilitadores para viabilizar e</vt:lpstr>
      <vt:lpstr>Presentación de PowerPoint</vt:lpstr>
      <vt:lpstr>Buscamos continuar siendo referente internacional en generación de valor</vt:lpstr>
      <vt:lpstr>Objetivos Plan 2019-2021</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Andres Mulett Diaz</dc:creator>
  <cp:lastModifiedBy>Pablo Enrique Barcena Diez</cp:lastModifiedBy>
  <cp:revision>130</cp:revision>
  <cp:lastPrinted>2019-03-06T21:42:25Z</cp:lastPrinted>
  <dcterms:modified xsi:type="dcterms:W3CDTF">2019-03-08T01:27:37Z</dcterms:modified>
</cp:coreProperties>
</file>